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4" r:id="rId2"/>
    <p:sldId id="277" r:id="rId3"/>
    <p:sldId id="280" r:id="rId4"/>
    <p:sldId id="284" r:id="rId5"/>
    <p:sldId id="285" r:id="rId6"/>
    <p:sldId id="265" r:id="rId7"/>
    <p:sldId id="259" r:id="rId8"/>
    <p:sldId id="263" r:id="rId9"/>
    <p:sldId id="267" r:id="rId10"/>
    <p:sldId id="268" r:id="rId11"/>
    <p:sldId id="274" r:id="rId12"/>
    <p:sldId id="275" r:id="rId13"/>
    <p:sldId id="286" r:id="rId14"/>
    <p:sldId id="279" r:id="rId15"/>
    <p:sldId id="257" r:id="rId16"/>
    <p:sldId id="287" r:id="rId17"/>
    <p:sldId id="276" r:id="rId18"/>
    <p:sldId id="282" r:id="rId19"/>
    <p:sldId id="270" r:id="rId20"/>
    <p:sldId id="261" r:id="rId21"/>
    <p:sldId id="273" r:id="rId22"/>
    <p:sldId id="260" r:id="rId23"/>
    <p:sldId id="283" r:id="rId24"/>
    <p:sldId id="262" r:id="rId25"/>
    <p:sldId id="272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B2F7"/>
    <a:srgbClr val="E41ADA"/>
    <a:srgbClr val="E838E0"/>
    <a:srgbClr val="560A5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66129" autoAdjust="0"/>
  </p:normalViewPr>
  <p:slideViewPr>
    <p:cSldViewPr snapToGrid="0">
      <p:cViewPr varScale="1">
        <p:scale>
          <a:sx n="75" d="100"/>
          <a:sy n="75" d="100"/>
        </p:scale>
        <p:origin x="-201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956ABE-1981-408E-A2C9-072110492346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45288A-F00F-4DDB-95AB-AD4920043C9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Прутняк обыкновенный </a:t>
          </a:r>
          <a:r>
            <a:rPr lang="ru-RU" sz="2000" dirty="0" smtClean="0"/>
            <a:t>– снижает выработку пролактина, приводя соотношение гормонов во второй фазе цикла к норме, снимает боль в молочной железе</a:t>
          </a:r>
          <a:endParaRPr lang="ru-RU" sz="2000" dirty="0"/>
        </a:p>
      </dgm:t>
    </dgm:pt>
    <dgm:pt modelId="{FE80B156-4CD2-4656-A9B6-B29259B1E522}" type="parTrans" cxnId="{92F4ED78-294A-46EE-B6AD-79D615352407}">
      <dgm:prSet/>
      <dgm:spPr/>
      <dgm:t>
        <a:bodyPr/>
        <a:lstStyle/>
        <a:p>
          <a:endParaRPr lang="ru-RU"/>
        </a:p>
      </dgm:t>
    </dgm:pt>
    <dgm:pt modelId="{44AF9A7C-F8C4-4F4B-87B0-B9B60F378AED}" type="sibTrans" cxnId="{92F4ED78-294A-46EE-B6AD-79D615352407}">
      <dgm:prSet/>
      <dgm:spPr/>
      <dgm:t>
        <a:bodyPr/>
        <a:lstStyle/>
        <a:p>
          <a:endParaRPr lang="ru-RU"/>
        </a:p>
      </dgm:t>
    </dgm:pt>
    <dgm:pt modelId="{873D2476-9DFB-47F0-9D11-950E59B1C600}">
      <dgm:prSet phldrT="[Текст]" custT="1"/>
      <dgm:spPr/>
      <dgm:t>
        <a:bodyPr/>
        <a:lstStyle/>
        <a:p>
          <a:r>
            <a:rPr lang="ru-RU" sz="2000" b="1" dirty="0" smtClean="0"/>
            <a:t>Корень </a:t>
          </a:r>
          <a:r>
            <a:rPr lang="ru-RU" sz="2000" b="1" dirty="0" err="1" smtClean="0"/>
            <a:t>стеблелиста</a:t>
          </a:r>
          <a:r>
            <a:rPr lang="ru-RU" sz="2000" b="1" dirty="0" smtClean="0"/>
            <a:t> василькового </a:t>
          </a:r>
          <a:r>
            <a:rPr lang="ru-RU" sz="2000" dirty="0" smtClean="0"/>
            <a:t>– оказывает тонизирующее действие на мышцы матки, стимулирует менструацию (улучшает менструальный поток крови). </a:t>
          </a:r>
          <a:endParaRPr lang="ru-RU" sz="2000" dirty="0"/>
        </a:p>
      </dgm:t>
    </dgm:pt>
    <dgm:pt modelId="{7DF992EA-8695-4389-9752-A3732ECED332}" type="parTrans" cxnId="{A3BD27C6-86AA-4E3A-BFAB-589600927EC1}">
      <dgm:prSet/>
      <dgm:spPr/>
      <dgm:t>
        <a:bodyPr/>
        <a:lstStyle/>
        <a:p>
          <a:endParaRPr lang="ru-RU"/>
        </a:p>
      </dgm:t>
    </dgm:pt>
    <dgm:pt modelId="{F82ABC1E-A63F-4C47-A367-62F4E2FAF089}" type="sibTrans" cxnId="{A3BD27C6-86AA-4E3A-BFAB-589600927EC1}">
      <dgm:prSet/>
      <dgm:spPr/>
      <dgm:t>
        <a:bodyPr/>
        <a:lstStyle/>
        <a:p>
          <a:endParaRPr lang="ru-RU"/>
        </a:p>
      </dgm:t>
    </dgm:pt>
    <dgm:pt modelId="{DF3535FA-855E-455B-83A0-C137E69C7F09}">
      <dgm:prSet phldrT="[Текст]" custT="1"/>
      <dgm:spPr/>
      <dgm:t>
        <a:bodyPr/>
        <a:lstStyle/>
        <a:p>
          <a:r>
            <a:rPr lang="ru-RU" sz="1800" b="1" dirty="0" smtClean="0"/>
            <a:t>Фиалка пурпурная </a:t>
          </a:r>
          <a:r>
            <a:rPr lang="ru-RU" sz="1800" dirty="0" smtClean="0"/>
            <a:t>– алкалоид цикламен регулирует менструальный цикл, участвует в регуляции функции желудочно-кишечного тракта, бронхо-легочной системы, а так же подавляет активность бактерий </a:t>
          </a:r>
          <a:endParaRPr lang="ru-RU" sz="1800" dirty="0"/>
        </a:p>
      </dgm:t>
    </dgm:pt>
    <dgm:pt modelId="{855003C4-D9C3-4CC4-B946-BE4BC246EF5D}" type="parTrans" cxnId="{68E81358-23E1-4C66-9E55-874B7C6023B9}">
      <dgm:prSet/>
      <dgm:spPr/>
      <dgm:t>
        <a:bodyPr/>
        <a:lstStyle/>
        <a:p>
          <a:endParaRPr lang="ru-RU"/>
        </a:p>
      </dgm:t>
    </dgm:pt>
    <dgm:pt modelId="{3B78CE89-F8B7-46B9-B0C4-0EA25C2FA18B}" type="sibTrans" cxnId="{68E81358-23E1-4C66-9E55-874B7C6023B9}">
      <dgm:prSet/>
      <dgm:spPr/>
      <dgm:t>
        <a:bodyPr/>
        <a:lstStyle/>
        <a:p>
          <a:endParaRPr lang="ru-RU"/>
        </a:p>
      </dgm:t>
    </dgm:pt>
    <dgm:pt modelId="{894CE482-A09E-4278-BD67-662F9F25BA6F}" type="pres">
      <dgm:prSet presAssocID="{86956ABE-1981-408E-A2C9-07211049234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670F8D-2735-45E8-831A-7726EBBDAF55}" type="pres">
      <dgm:prSet presAssocID="{7545288A-F00F-4DDB-95AB-AD4920043C97}" presName="composite" presStyleCnt="0"/>
      <dgm:spPr/>
    </dgm:pt>
    <dgm:pt modelId="{32F036C4-FE66-4777-8A0F-FE13FB202E2D}" type="pres">
      <dgm:prSet presAssocID="{7545288A-F00F-4DDB-95AB-AD4920043C97}" presName="imgShp" presStyleLbl="fgImgPlace1" presStyleIdx="0" presStyleCnt="3" custScaleX="144029" custScaleY="132513" custLinFactNeighborX="-4968" custLinFactNeighborY="124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ru-RU"/>
        </a:p>
      </dgm:t>
    </dgm:pt>
    <dgm:pt modelId="{6045F599-636C-4B5F-89D8-D35A2C809B73}" type="pres">
      <dgm:prSet presAssocID="{7545288A-F00F-4DDB-95AB-AD4920043C97}" presName="txShp" presStyleLbl="node1" presStyleIdx="0" presStyleCnt="3" custScaleX="96297" custScaleY="115680" custLinFactNeighborX="12544" custLinFactNeighborY="8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9BCFE-DFC2-4CF3-B7BE-E753B75179D9}" type="pres">
      <dgm:prSet presAssocID="{44AF9A7C-F8C4-4F4B-87B0-B9B60F378AED}" presName="spacing" presStyleCnt="0"/>
      <dgm:spPr/>
    </dgm:pt>
    <dgm:pt modelId="{BA615FFE-5C22-4F8C-A84E-3FFC7A17ACDD}" type="pres">
      <dgm:prSet presAssocID="{873D2476-9DFB-47F0-9D11-950E59B1C600}" presName="composite" presStyleCnt="0"/>
      <dgm:spPr/>
    </dgm:pt>
    <dgm:pt modelId="{37C10A51-2A27-4D41-89EF-8C66D82D56D3}" type="pres">
      <dgm:prSet presAssocID="{873D2476-9DFB-47F0-9D11-950E59B1C600}" presName="imgShp" presStyleLbl="fgImgPlace1" presStyleIdx="1" presStyleCnt="3" custScaleX="145448" custScaleY="13533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2000" r="-22000"/>
          </a:stretch>
        </a:blipFill>
      </dgm:spPr>
    </dgm:pt>
    <dgm:pt modelId="{5E86D2A4-144F-4475-95C6-E365451AF044}" type="pres">
      <dgm:prSet presAssocID="{873D2476-9DFB-47F0-9D11-950E59B1C600}" presName="txShp" presStyleLbl="node1" presStyleIdx="1" presStyleCnt="3" custScaleX="94134" custScaleY="118798" custLinFactNeighborX="12151" custLinFactNeighborY="3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6CA9D-C5A9-4C6F-BA29-002E7DF5A001}" type="pres">
      <dgm:prSet presAssocID="{F82ABC1E-A63F-4C47-A367-62F4E2FAF089}" presName="spacing" presStyleCnt="0"/>
      <dgm:spPr/>
    </dgm:pt>
    <dgm:pt modelId="{99F5E7B0-2BBE-458E-BEA3-C019F30E11AE}" type="pres">
      <dgm:prSet presAssocID="{DF3535FA-855E-455B-83A0-C137E69C7F09}" presName="composite" presStyleCnt="0"/>
      <dgm:spPr/>
    </dgm:pt>
    <dgm:pt modelId="{373C5413-BFB4-431A-AF7C-B932A4B5D917}" type="pres">
      <dgm:prSet presAssocID="{DF3535FA-855E-455B-83A0-C137E69C7F09}" presName="imgShp" presStyleLbl="fgImgPlace1" presStyleIdx="2" presStyleCnt="3" custScaleX="149550" custScaleY="14386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3000" r="-13000"/>
          </a:stretch>
        </a:blipFill>
      </dgm:spPr>
    </dgm:pt>
    <dgm:pt modelId="{BB4D58A0-A4B8-4C2C-BB6F-EFC69550621F}" type="pres">
      <dgm:prSet presAssocID="{DF3535FA-855E-455B-83A0-C137E69C7F09}" presName="txShp" presStyleLbl="node1" presStyleIdx="2" presStyleCnt="3" custScaleX="97608" custScaleY="113775" custLinFactNeighborX="15734" custLinFactNeighborY="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F4ED78-294A-46EE-B6AD-79D615352407}" srcId="{86956ABE-1981-408E-A2C9-072110492346}" destId="{7545288A-F00F-4DDB-95AB-AD4920043C97}" srcOrd="0" destOrd="0" parTransId="{FE80B156-4CD2-4656-A9B6-B29259B1E522}" sibTransId="{44AF9A7C-F8C4-4F4B-87B0-B9B60F378AED}"/>
    <dgm:cxn modelId="{A3BD27C6-86AA-4E3A-BFAB-589600927EC1}" srcId="{86956ABE-1981-408E-A2C9-072110492346}" destId="{873D2476-9DFB-47F0-9D11-950E59B1C600}" srcOrd="1" destOrd="0" parTransId="{7DF992EA-8695-4389-9752-A3732ECED332}" sibTransId="{F82ABC1E-A63F-4C47-A367-62F4E2FAF089}"/>
    <dgm:cxn modelId="{68E81358-23E1-4C66-9E55-874B7C6023B9}" srcId="{86956ABE-1981-408E-A2C9-072110492346}" destId="{DF3535FA-855E-455B-83A0-C137E69C7F09}" srcOrd="2" destOrd="0" parTransId="{855003C4-D9C3-4CC4-B946-BE4BC246EF5D}" sibTransId="{3B78CE89-F8B7-46B9-B0C4-0EA25C2FA18B}"/>
    <dgm:cxn modelId="{59ADFA7C-E960-4B97-A8CA-B85BE028DECB}" type="presOf" srcId="{86956ABE-1981-408E-A2C9-072110492346}" destId="{894CE482-A09E-4278-BD67-662F9F25BA6F}" srcOrd="0" destOrd="0" presId="urn:microsoft.com/office/officeart/2005/8/layout/vList3#1"/>
    <dgm:cxn modelId="{32A684B4-CABB-42D6-B0D8-73C3A770F281}" type="presOf" srcId="{873D2476-9DFB-47F0-9D11-950E59B1C600}" destId="{5E86D2A4-144F-4475-95C6-E365451AF044}" srcOrd="0" destOrd="0" presId="urn:microsoft.com/office/officeart/2005/8/layout/vList3#1"/>
    <dgm:cxn modelId="{A31C9476-A634-4A57-B21D-094F64F721A5}" type="presOf" srcId="{DF3535FA-855E-455B-83A0-C137E69C7F09}" destId="{BB4D58A0-A4B8-4C2C-BB6F-EFC69550621F}" srcOrd="0" destOrd="0" presId="urn:microsoft.com/office/officeart/2005/8/layout/vList3#1"/>
    <dgm:cxn modelId="{FC1BDEF2-9CB3-489A-932F-50B8FCAC80A0}" type="presOf" srcId="{7545288A-F00F-4DDB-95AB-AD4920043C97}" destId="{6045F599-636C-4B5F-89D8-D35A2C809B73}" srcOrd="0" destOrd="0" presId="urn:microsoft.com/office/officeart/2005/8/layout/vList3#1"/>
    <dgm:cxn modelId="{BC4AE91D-1F93-4D86-9A39-88B556692CC8}" type="presParOf" srcId="{894CE482-A09E-4278-BD67-662F9F25BA6F}" destId="{1F670F8D-2735-45E8-831A-7726EBBDAF55}" srcOrd="0" destOrd="0" presId="urn:microsoft.com/office/officeart/2005/8/layout/vList3#1"/>
    <dgm:cxn modelId="{38419697-B50D-486C-938A-E1E3F0B915A6}" type="presParOf" srcId="{1F670F8D-2735-45E8-831A-7726EBBDAF55}" destId="{32F036C4-FE66-4777-8A0F-FE13FB202E2D}" srcOrd="0" destOrd="0" presId="urn:microsoft.com/office/officeart/2005/8/layout/vList3#1"/>
    <dgm:cxn modelId="{F4726272-F73E-46E5-9E07-F4B987C5A8EE}" type="presParOf" srcId="{1F670F8D-2735-45E8-831A-7726EBBDAF55}" destId="{6045F599-636C-4B5F-89D8-D35A2C809B73}" srcOrd="1" destOrd="0" presId="urn:microsoft.com/office/officeart/2005/8/layout/vList3#1"/>
    <dgm:cxn modelId="{72914C68-C90A-4FCD-898C-CDAB56693D77}" type="presParOf" srcId="{894CE482-A09E-4278-BD67-662F9F25BA6F}" destId="{4559BCFE-DFC2-4CF3-B7BE-E753B75179D9}" srcOrd="1" destOrd="0" presId="urn:microsoft.com/office/officeart/2005/8/layout/vList3#1"/>
    <dgm:cxn modelId="{02D5A261-3545-414C-82B2-DEB84F75A495}" type="presParOf" srcId="{894CE482-A09E-4278-BD67-662F9F25BA6F}" destId="{BA615FFE-5C22-4F8C-A84E-3FFC7A17ACDD}" srcOrd="2" destOrd="0" presId="urn:microsoft.com/office/officeart/2005/8/layout/vList3#1"/>
    <dgm:cxn modelId="{0DBD95F9-9D4A-4E83-9EB3-48F9E86346DC}" type="presParOf" srcId="{BA615FFE-5C22-4F8C-A84E-3FFC7A17ACDD}" destId="{37C10A51-2A27-4D41-89EF-8C66D82D56D3}" srcOrd="0" destOrd="0" presId="urn:microsoft.com/office/officeart/2005/8/layout/vList3#1"/>
    <dgm:cxn modelId="{E5C6F54C-E3C0-487B-9B43-87452BFEBCAE}" type="presParOf" srcId="{BA615FFE-5C22-4F8C-A84E-3FFC7A17ACDD}" destId="{5E86D2A4-144F-4475-95C6-E365451AF044}" srcOrd="1" destOrd="0" presId="urn:microsoft.com/office/officeart/2005/8/layout/vList3#1"/>
    <dgm:cxn modelId="{36E26196-0387-4C42-A122-53C895BB827B}" type="presParOf" srcId="{894CE482-A09E-4278-BD67-662F9F25BA6F}" destId="{4786CA9D-C5A9-4C6F-BA29-002E7DF5A001}" srcOrd="3" destOrd="0" presId="urn:microsoft.com/office/officeart/2005/8/layout/vList3#1"/>
    <dgm:cxn modelId="{20A5CA76-5944-4308-803B-6A6F3C1DF55C}" type="presParOf" srcId="{894CE482-A09E-4278-BD67-662F9F25BA6F}" destId="{99F5E7B0-2BBE-458E-BEA3-C019F30E11AE}" srcOrd="4" destOrd="0" presId="urn:microsoft.com/office/officeart/2005/8/layout/vList3#1"/>
    <dgm:cxn modelId="{0F4848AE-5E2D-4CB1-8985-FF722E373358}" type="presParOf" srcId="{99F5E7B0-2BBE-458E-BEA3-C019F30E11AE}" destId="{373C5413-BFB4-431A-AF7C-B932A4B5D917}" srcOrd="0" destOrd="0" presId="urn:microsoft.com/office/officeart/2005/8/layout/vList3#1"/>
    <dgm:cxn modelId="{5145070E-1CE8-4FAE-BAE5-6929C959DF09}" type="presParOf" srcId="{99F5E7B0-2BBE-458E-BEA3-C019F30E11AE}" destId="{BB4D58A0-A4B8-4C2C-BB6F-EFC69550621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209F08-C6D3-4843-B8CC-69A956D1F143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0F57711E-4772-411B-A944-9C4D7D74B5D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/>
            <a:t>Касатик разноцветный(Ирис</a:t>
          </a:r>
          <a:r>
            <a:rPr lang="ru-RU" sz="2000" b="1" dirty="0" smtClean="0"/>
            <a:t>) </a:t>
          </a:r>
          <a:r>
            <a:rPr lang="ru-RU" sz="2000" dirty="0" smtClean="0"/>
            <a:t>– эффективен при воспалительных </a:t>
          </a:r>
          <a:r>
            <a:rPr lang="ru-RU" sz="2000" dirty="0" err="1" smtClean="0"/>
            <a:t>заболеванияx</a:t>
          </a:r>
          <a:r>
            <a:rPr lang="ru-RU" sz="2000" dirty="0" smtClean="0"/>
            <a:t> органов малого  таза и кист яичников. </a:t>
          </a:r>
          <a:r>
            <a:rPr lang="ru-RU" sz="2000" b="0" i="0" dirty="0" smtClean="0"/>
            <a:t>Эффективен в лечении мигрени</a:t>
          </a:r>
          <a:endParaRPr lang="ru-RU" sz="2000" dirty="0"/>
        </a:p>
      </dgm:t>
    </dgm:pt>
    <dgm:pt modelId="{D7F81054-C94A-46F4-AC20-F9771B729114}" type="parTrans" cxnId="{CF455EC1-B98C-4B9C-B319-E1CEFAC13FE8}">
      <dgm:prSet/>
      <dgm:spPr/>
      <dgm:t>
        <a:bodyPr/>
        <a:lstStyle/>
        <a:p>
          <a:endParaRPr lang="ru-RU"/>
        </a:p>
      </dgm:t>
    </dgm:pt>
    <dgm:pt modelId="{F8270EEC-F4D2-4D69-A541-D094CD756E08}" type="sibTrans" cxnId="{CF455EC1-B98C-4B9C-B319-E1CEFAC13FE8}">
      <dgm:prSet/>
      <dgm:spPr/>
      <dgm:t>
        <a:bodyPr/>
        <a:lstStyle/>
        <a:p>
          <a:endParaRPr lang="ru-RU"/>
        </a:p>
      </dgm:t>
    </dgm:pt>
    <dgm:pt modelId="{8232ECF1-0C69-4717-92CB-216E1C53C679}">
      <dgm:prSet phldrT="[Текст]" custT="1"/>
      <dgm:spPr/>
      <dgm:t>
        <a:bodyPr/>
        <a:lstStyle/>
        <a:p>
          <a:pPr algn="l"/>
          <a:r>
            <a:rPr lang="ru-RU" sz="2400" b="1" dirty="0" smtClean="0"/>
            <a:t>Лилия тигровая </a:t>
          </a:r>
          <a:r>
            <a:rPr lang="ru-RU" sz="2400" dirty="0" smtClean="0"/>
            <a:t>-</a:t>
          </a:r>
          <a:r>
            <a:rPr lang="ru-RU" sz="1800" dirty="0" smtClean="0"/>
            <a:t> Является эффективным средством в случаях воспалении матки, яичников или молочных желез, аменорее, выпадении матки и </a:t>
          </a:r>
          <a:r>
            <a:rPr lang="ru-RU" sz="1800" dirty="0" err="1" smtClean="0"/>
            <a:t>масталгии</a:t>
          </a:r>
          <a:r>
            <a:rPr lang="ru-RU" sz="1800" dirty="0" smtClean="0"/>
            <a:t>.</a:t>
          </a:r>
          <a:endParaRPr lang="ru-RU" sz="1800" dirty="0"/>
        </a:p>
      </dgm:t>
    </dgm:pt>
    <dgm:pt modelId="{CB582CFB-AF39-476B-8B02-66FA6B8FD350}" type="parTrans" cxnId="{17D06506-60B0-44D0-9577-400ED28BA13F}">
      <dgm:prSet/>
      <dgm:spPr/>
      <dgm:t>
        <a:bodyPr/>
        <a:lstStyle/>
        <a:p>
          <a:endParaRPr lang="ru-RU"/>
        </a:p>
      </dgm:t>
    </dgm:pt>
    <dgm:pt modelId="{87923D5C-D796-4076-A9B0-871514A6A6B4}" type="sibTrans" cxnId="{17D06506-60B0-44D0-9577-400ED28BA13F}">
      <dgm:prSet/>
      <dgm:spPr/>
      <dgm:t>
        <a:bodyPr/>
        <a:lstStyle/>
        <a:p>
          <a:endParaRPr lang="ru-RU"/>
        </a:p>
      </dgm:t>
    </dgm:pt>
    <dgm:pt modelId="{06AA7E7F-1703-45C7-A1B7-5553C4CE9B9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Шишки хмеля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обладают седативным, антидепрессивным, спазмолитическим и  болеутоляющим свойствами. Так же обладают эстрогенной активностью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B2A6D3-949E-4636-9C39-4ED998D2B7CA}" type="parTrans" cxnId="{DDE776BC-67B2-4284-966E-66136BD92658}">
      <dgm:prSet/>
      <dgm:spPr/>
      <dgm:t>
        <a:bodyPr/>
        <a:lstStyle/>
        <a:p>
          <a:endParaRPr lang="ru-RU"/>
        </a:p>
      </dgm:t>
    </dgm:pt>
    <dgm:pt modelId="{378E24A4-99EA-40FA-8E91-089B621E3C0E}" type="sibTrans" cxnId="{DDE776BC-67B2-4284-966E-66136BD92658}">
      <dgm:prSet/>
      <dgm:spPr/>
      <dgm:t>
        <a:bodyPr/>
        <a:lstStyle/>
        <a:p>
          <a:endParaRPr lang="ru-RU"/>
        </a:p>
      </dgm:t>
    </dgm:pt>
    <dgm:pt modelId="{C893078D-AB8C-48A7-92B6-0090E0045F51}" type="pres">
      <dgm:prSet presAssocID="{F0209F08-C6D3-4843-B8CC-69A956D1F143}" presName="linearFlow" presStyleCnt="0">
        <dgm:presLayoutVars>
          <dgm:dir/>
          <dgm:resizeHandles val="exact"/>
        </dgm:presLayoutVars>
      </dgm:prSet>
      <dgm:spPr/>
    </dgm:pt>
    <dgm:pt modelId="{FAF5BB3A-7249-4AE3-9535-F3A2994EFEFF}" type="pres">
      <dgm:prSet presAssocID="{0F57711E-4772-411B-A944-9C4D7D74B5D6}" presName="composite" presStyleCnt="0"/>
      <dgm:spPr/>
    </dgm:pt>
    <dgm:pt modelId="{F37299E5-AA31-4B99-85AD-9B7E327B27F0}" type="pres">
      <dgm:prSet presAssocID="{0F57711E-4772-411B-A944-9C4D7D74B5D6}" presName="imgShp" presStyleLbl="fgImgPlace1" presStyleIdx="0" presStyleCnt="3" custScaleX="134620" custScaleY="125057" custLinFactNeighborX="-15814" custLinFactNeighborY="-17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6000" r="-16000"/>
          </a:stretch>
        </a:blipFill>
      </dgm:spPr>
    </dgm:pt>
    <dgm:pt modelId="{9F4E31F3-D899-41C4-A232-71B97906A9D8}" type="pres">
      <dgm:prSet presAssocID="{0F57711E-4772-411B-A944-9C4D7D74B5D6}" presName="txShp" presStyleLbl="node1" presStyleIdx="0" presStyleCnt="3" custScaleX="101077" custScaleY="116545" custLinFactNeighborX="10066" custLinFactNeighborY="-6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057C59-4AA5-45DC-BF40-FAE353EC71DB}" type="pres">
      <dgm:prSet presAssocID="{F8270EEC-F4D2-4D69-A541-D094CD756E08}" presName="spacing" presStyleCnt="0"/>
      <dgm:spPr/>
    </dgm:pt>
    <dgm:pt modelId="{1A99F868-8869-44CB-BDCC-9A66FE6ED193}" type="pres">
      <dgm:prSet presAssocID="{8232ECF1-0C69-4717-92CB-216E1C53C679}" presName="composite" presStyleCnt="0"/>
      <dgm:spPr/>
    </dgm:pt>
    <dgm:pt modelId="{7E3FD080-06F5-406B-AA99-7685F4863FAF}" type="pres">
      <dgm:prSet presAssocID="{8232ECF1-0C69-4717-92CB-216E1C53C679}" presName="imgShp" presStyleLbl="fgImgPlace1" presStyleIdx="1" presStyleCnt="3" custScaleX="132385" custScaleY="123569" custLinFactNeighborX="-8387" custLinFactNeighborY="-359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  <dgm:pt modelId="{F8FFCF80-EE39-4C77-86DA-C76A12A22CA8}" type="pres">
      <dgm:prSet presAssocID="{8232ECF1-0C69-4717-92CB-216E1C53C679}" presName="txShp" presStyleLbl="node1" presStyleIdx="1" presStyleCnt="3" custScaleX="100956" custScaleY="117045" custLinFactNeighborX="11453" custLinFactNeighborY="-4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3BE5CA-A0C7-4396-BE4F-08B9CB4A0889}" type="pres">
      <dgm:prSet presAssocID="{87923D5C-D796-4076-A9B0-871514A6A6B4}" presName="spacing" presStyleCnt="0"/>
      <dgm:spPr/>
    </dgm:pt>
    <dgm:pt modelId="{FEF0E1A6-9728-4E70-A77A-D01D30D56AD1}" type="pres">
      <dgm:prSet presAssocID="{06AA7E7F-1703-45C7-A1B7-5553C4CE9B97}" presName="composite" presStyleCnt="0"/>
      <dgm:spPr/>
    </dgm:pt>
    <dgm:pt modelId="{9CD286C2-9FEE-447F-A36C-37CB3091AC99}" type="pres">
      <dgm:prSet presAssocID="{06AA7E7F-1703-45C7-A1B7-5553C4CE9B97}" presName="imgShp" presStyleLbl="fgImgPlace1" presStyleIdx="2" presStyleCnt="3" custScaleX="136037" custScaleY="12877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5A43A2E2-69FF-433B-9CD1-F7DEAC972DB1}" type="pres">
      <dgm:prSet presAssocID="{06AA7E7F-1703-45C7-A1B7-5553C4CE9B97}" presName="txShp" presStyleLbl="node1" presStyleIdx="2" presStyleCnt="3" custScaleX="99519" custScaleY="109825" custLinFactNeighborX="12386" custLinFactNeighborY="-2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6597E8-B502-421A-B88A-AE4B9514026C}" type="presOf" srcId="{0F57711E-4772-411B-A944-9C4D7D74B5D6}" destId="{9F4E31F3-D899-41C4-A232-71B97906A9D8}" srcOrd="0" destOrd="0" presId="urn:microsoft.com/office/officeart/2005/8/layout/vList3#2"/>
    <dgm:cxn modelId="{0DF8442F-2DDA-4012-A924-7E16024EFDD3}" type="presOf" srcId="{8232ECF1-0C69-4717-92CB-216E1C53C679}" destId="{F8FFCF80-EE39-4C77-86DA-C76A12A22CA8}" srcOrd="0" destOrd="0" presId="urn:microsoft.com/office/officeart/2005/8/layout/vList3#2"/>
    <dgm:cxn modelId="{8F30EF20-2D50-4675-A4AB-432712390828}" type="presOf" srcId="{F0209F08-C6D3-4843-B8CC-69A956D1F143}" destId="{C893078D-AB8C-48A7-92B6-0090E0045F51}" srcOrd="0" destOrd="0" presId="urn:microsoft.com/office/officeart/2005/8/layout/vList3#2"/>
    <dgm:cxn modelId="{DDE776BC-67B2-4284-966E-66136BD92658}" srcId="{F0209F08-C6D3-4843-B8CC-69A956D1F143}" destId="{06AA7E7F-1703-45C7-A1B7-5553C4CE9B97}" srcOrd="2" destOrd="0" parTransId="{08B2A6D3-949E-4636-9C39-4ED998D2B7CA}" sibTransId="{378E24A4-99EA-40FA-8E91-089B621E3C0E}"/>
    <dgm:cxn modelId="{CF455EC1-B98C-4B9C-B319-E1CEFAC13FE8}" srcId="{F0209F08-C6D3-4843-B8CC-69A956D1F143}" destId="{0F57711E-4772-411B-A944-9C4D7D74B5D6}" srcOrd="0" destOrd="0" parTransId="{D7F81054-C94A-46F4-AC20-F9771B729114}" sibTransId="{F8270EEC-F4D2-4D69-A541-D094CD756E08}"/>
    <dgm:cxn modelId="{C268B3B9-10DA-4295-BE83-8BBE477AB286}" type="presOf" srcId="{06AA7E7F-1703-45C7-A1B7-5553C4CE9B97}" destId="{5A43A2E2-69FF-433B-9CD1-F7DEAC972DB1}" srcOrd="0" destOrd="0" presId="urn:microsoft.com/office/officeart/2005/8/layout/vList3#2"/>
    <dgm:cxn modelId="{17D06506-60B0-44D0-9577-400ED28BA13F}" srcId="{F0209F08-C6D3-4843-B8CC-69A956D1F143}" destId="{8232ECF1-0C69-4717-92CB-216E1C53C679}" srcOrd="1" destOrd="0" parTransId="{CB582CFB-AF39-476B-8B02-66FA6B8FD350}" sibTransId="{87923D5C-D796-4076-A9B0-871514A6A6B4}"/>
    <dgm:cxn modelId="{CAF7E881-8BB8-4516-9CB7-3B251BCF9479}" type="presParOf" srcId="{C893078D-AB8C-48A7-92B6-0090E0045F51}" destId="{FAF5BB3A-7249-4AE3-9535-F3A2994EFEFF}" srcOrd="0" destOrd="0" presId="urn:microsoft.com/office/officeart/2005/8/layout/vList3#2"/>
    <dgm:cxn modelId="{9546E45D-96C2-48B6-BE60-BEC3B4721AF0}" type="presParOf" srcId="{FAF5BB3A-7249-4AE3-9535-F3A2994EFEFF}" destId="{F37299E5-AA31-4B99-85AD-9B7E327B27F0}" srcOrd="0" destOrd="0" presId="urn:microsoft.com/office/officeart/2005/8/layout/vList3#2"/>
    <dgm:cxn modelId="{469B45CE-C6F3-439E-B38D-37712F11AC7E}" type="presParOf" srcId="{FAF5BB3A-7249-4AE3-9535-F3A2994EFEFF}" destId="{9F4E31F3-D899-41C4-A232-71B97906A9D8}" srcOrd="1" destOrd="0" presId="urn:microsoft.com/office/officeart/2005/8/layout/vList3#2"/>
    <dgm:cxn modelId="{8B524D45-516A-4A8A-B0D1-25609D909DF6}" type="presParOf" srcId="{C893078D-AB8C-48A7-92B6-0090E0045F51}" destId="{05057C59-4AA5-45DC-BF40-FAE353EC71DB}" srcOrd="1" destOrd="0" presId="urn:microsoft.com/office/officeart/2005/8/layout/vList3#2"/>
    <dgm:cxn modelId="{3BDB0FFD-9D77-4DC0-80F0-DB8FFB267532}" type="presParOf" srcId="{C893078D-AB8C-48A7-92B6-0090E0045F51}" destId="{1A99F868-8869-44CB-BDCC-9A66FE6ED193}" srcOrd="2" destOrd="0" presId="urn:microsoft.com/office/officeart/2005/8/layout/vList3#2"/>
    <dgm:cxn modelId="{67A2BA5E-7ABD-4595-8983-E720B50AFCDA}" type="presParOf" srcId="{1A99F868-8869-44CB-BDCC-9A66FE6ED193}" destId="{7E3FD080-06F5-406B-AA99-7685F4863FAF}" srcOrd="0" destOrd="0" presId="urn:microsoft.com/office/officeart/2005/8/layout/vList3#2"/>
    <dgm:cxn modelId="{84F7689B-FFF4-498A-AE4C-59732657060F}" type="presParOf" srcId="{1A99F868-8869-44CB-BDCC-9A66FE6ED193}" destId="{F8FFCF80-EE39-4C77-86DA-C76A12A22CA8}" srcOrd="1" destOrd="0" presId="urn:microsoft.com/office/officeart/2005/8/layout/vList3#2"/>
    <dgm:cxn modelId="{F0669B10-80F3-4E42-AFCC-8195019F2748}" type="presParOf" srcId="{C893078D-AB8C-48A7-92B6-0090E0045F51}" destId="{F33BE5CA-A0C7-4396-BE4F-08B9CB4A0889}" srcOrd="3" destOrd="0" presId="urn:microsoft.com/office/officeart/2005/8/layout/vList3#2"/>
    <dgm:cxn modelId="{360C69BB-5459-4BF6-ACB3-487E74B2058A}" type="presParOf" srcId="{C893078D-AB8C-48A7-92B6-0090E0045F51}" destId="{FEF0E1A6-9728-4E70-A77A-D01D30D56AD1}" srcOrd="4" destOrd="0" presId="urn:microsoft.com/office/officeart/2005/8/layout/vList3#2"/>
    <dgm:cxn modelId="{F68DA6F7-0A82-495C-ACD6-6322BA91BF9C}" type="presParOf" srcId="{FEF0E1A6-9728-4E70-A77A-D01D30D56AD1}" destId="{9CD286C2-9FEE-447F-A36C-37CB3091AC99}" srcOrd="0" destOrd="0" presId="urn:microsoft.com/office/officeart/2005/8/layout/vList3#2"/>
    <dgm:cxn modelId="{98BC36C2-4707-4906-AE27-A44DCDE7512F}" type="presParOf" srcId="{FEF0E1A6-9728-4E70-A77A-D01D30D56AD1}" destId="{5A43A2E2-69FF-433B-9CD1-F7DEAC972DB1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2820D9-D27D-4D13-A4C7-01A2EB665BC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</dgm:spPr>
      <dgm:t>
        <a:bodyPr/>
        <a:lstStyle/>
        <a:p>
          <a:endParaRPr lang="ru-RU"/>
        </a:p>
      </dgm:t>
    </dgm:pt>
    <dgm:pt modelId="{FA7F765B-CF9A-46A3-B7E1-844CB559B404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algn="ctr" rtl="0"/>
          <a:r>
            <a:rPr lang="ru-RU" sz="2800" b="1" dirty="0" smtClean="0"/>
            <a:t>Оказывает </a:t>
          </a:r>
          <a:r>
            <a:rPr lang="ru-RU" sz="2800" b="1" dirty="0" err="1" smtClean="0"/>
            <a:t>допаминергическое</a:t>
          </a:r>
          <a:r>
            <a:rPr lang="ru-RU" sz="2800" b="1" dirty="0" smtClean="0"/>
            <a:t> действие</a:t>
          </a:r>
          <a:endParaRPr lang="ru-RU" sz="2800" dirty="0"/>
        </a:p>
      </dgm:t>
    </dgm:pt>
    <dgm:pt modelId="{E7D95AB4-A050-47DF-B848-74B874FFBC31}" type="parTrans" cxnId="{02D46FDE-DB4B-4E39-8642-667B30EA337F}">
      <dgm:prSet/>
      <dgm:spPr/>
      <dgm:t>
        <a:bodyPr/>
        <a:lstStyle/>
        <a:p>
          <a:endParaRPr lang="ru-RU" sz="1600"/>
        </a:p>
      </dgm:t>
    </dgm:pt>
    <dgm:pt modelId="{877C5778-3F79-4E3C-BDF7-B3B25285BE04}" type="sibTrans" cxnId="{02D46FDE-DB4B-4E39-8642-667B30EA337F}">
      <dgm:prSet custT="1"/>
      <dgm:spPr>
        <a:ln>
          <a:solidFill>
            <a:srgbClr val="FF0000"/>
          </a:solidFill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ru-RU" sz="2000"/>
        </a:p>
      </dgm:t>
    </dgm:pt>
    <dgm:pt modelId="{8195CB0B-E4BF-4E76-B8CD-1DE06ABBEF17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algn="ctr" rtl="0"/>
          <a:r>
            <a:rPr lang="ru-RU" sz="2800" b="1" dirty="0" smtClean="0"/>
            <a:t>Снижается секреция пролактина </a:t>
          </a:r>
          <a:r>
            <a:rPr lang="ru-RU" sz="2800" b="1" dirty="0" err="1" smtClean="0"/>
            <a:t>аденогипофизом</a:t>
          </a:r>
          <a:endParaRPr lang="ru-RU" sz="2800" dirty="0"/>
        </a:p>
      </dgm:t>
    </dgm:pt>
    <dgm:pt modelId="{DE6860DB-0941-4BF4-8933-D911236271AD}" type="parTrans" cxnId="{685D19F0-0A3D-4BF6-83C8-9CF9A00ACC9F}">
      <dgm:prSet/>
      <dgm:spPr/>
      <dgm:t>
        <a:bodyPr/>
        <a:lstStyle/>
        <a:p>
          <a:endParaRPr lang="ru-RU" sz="1600"/>
        </a:p>
      </dgm:t>
    </dgm:pt>
    <dgm:pt modelId="{8344C9E7-460E-4459-9B93-E9FDD10D4E25}" type="sibTrans" cxnId="{685D19F0-0A3D-4BF6-83C8-9CF9A00ACC9F}">
      <dgm:prSet custT="1"/>
      <dgm:spPr>
        <a:ln>
          <a:solidFill>
            <a:srgbClr val="FF0000"/>
          </a:solidFill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ru-RU" sz="2000"/>
        </a:p>
      </dgm:t>
    </dgm:pt>
    <dgm:pt modelId="{759E154F-6DEE-4D67-A1F7-BE3B7B0BE4F1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algn="ctr" rtl="0"/>
          <a:r>
            <a:rPr lang="ru-RU" sz="2400" b="1" dirty="0" smtClean="0"/>
            <a:t>Нормализуется продукция гонадотропных гормонов гипофиза</a:t>
          </a:r>
          <a:endParaRPr lang="ru-RU" sz="2400" dirty="0"/>
        </a:p>
      </dgm:t>
    </dgm:pt>
    <dgm:pt modelId="{E1355C29-54AB-453A-8B6B-9EBDF43D99E7}" type="parTrans" cxnId="{E0EC1A38-E782-4EEA-8C98-66013933717E}">
      <dgm:prSet/>
      <dgm:spPr/>
      <dgm:t>
        <a:bodyPr/>
        <a:lstStyle/>
        <a:p>
          <a:endParaRPr lang="ru-RU" sz="1600"/>
        </a:p>
      </dgm:t>
    </dgm:pt>
    <dgm:pt modelId="{844B55F5-B2F0-4A60-BCB4-8DDB4A763AD9}" type="sibTrans" cxnId="{E0EC1A38-E782-4EEA-8C98-66013933717E}">
      <dgm:prSet custT="1"/>
      <dgm:spPr>
        <a:ln>
          <a:solidFill>
            <a:srgbClr val="FF0000"/>
          </a:solidFill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ru-RU" sz="2000"/>
        </a:p>
      </dgm:t>
    </dgm:pt>
    <dgm:pt modelId="{AC105621-A0C0-4979-9FAF-CEEFE9BFB2E1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algn="ctr" rtl="0"/>
          <a:r>
            <a:rPr lang="ru-RU" sz="2400" b="1" dirty="0" smtClean="0"/>
            <a:t>Устраняется нарушение менструального цикла, мастопатия и бесплодие</a:t>
          </a:r>
          <a:endParaRPr lang="ru-RU" sz="2400" dirty="0"/>
        </a:p>
      </dgm:t>
    </dgm:pt>
    <dgm:pt modelId="{AC2E0235-1274-4B51-A298-132363B932A1}" type="parTrans" cxnId="{D9B377E1-4104-49B5-B9E1-F792E755F389}">
      <dgm:prSet/>
      <dgm:spPr/>
      <dgm:t>
        <a:bodyPr/>
        <a:lstStyle/>
        <a:p>
          <a:endParaRPr lang="ru-RU" sz="1600"/>
        </a:p>
      </dgm:t>
    </dgm:pt>
    <dgm:pt modelId="{C3166025-F52E-4C82-9C5D-C419D9AFC63B}" type="sibTrans" cxnId="{D9B377E1-4104-49B5-B9E1-F792E755F389}">
      <dgm:prSet custT="1"/>
      <dgm:spPr>
        <a:ln>
          <a:solidFill>
            <a:srgbClr val="FF0000"/>
          </a:solidFill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ru-RU" sz="2000"/>
        </a:p>
      </dgm:t>
    </dgm:pt>
    <dgm:pt modelId="{D871ECE9-BA8B-4641-A08E-93B0990B6388}" type="pres">
      <dgm:prSet presAssocID="{E82820D9-D27D-4D13-A4C7-01A2EB665BC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437F8D-7FFC-47E6-A837-258719EA5BFB}" type="pres">
      <dgm:prSet presAssocID="{E82820D9-D27D-4D13-A4C7-01A2EB665BC9}" presName="dummyMaxCanvas" presStyleCnt="0">
        <dgm:presLayoutVars/>
      </dgm:prSet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D9D93902-31E5-48AE-9AF8-AFE5A9ADADE4}" type="pres">
      <dgm:prSet presAssocID="{E82820D9-D27D-4D13-A4C7-01A2EB665BC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EF650-0515-4474-B5A8-51E0A3F56289}" type="pres">
      <dgm:prSet presAssocID="{E82820D9-D27D-4D13-A4C7-01A2EB665BC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37BE6-E6BF-4ABC-8572-1820BF96AE8C}" type="pres">
      <dgm:prSet presAssocID="{E82820D9-D27D-4D13-A4C7-01A2EB665BC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E216F-CFA6-4DC5-9419-6783F2EBDA8A}" type="pres">
      <dgm:prSet presAssocID="{E82820D9-D27D-4D13-A4C7-01A2EB665BC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31260-0ECB-4B4E-8253-93DB58A8F314}" type="pres">
      <dgm:prSet presAssocID="{E82820D9-D27D-4D13-A4C7-01A2EB665BC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C3C81-4157-4E56-A699-ED55BC94BCEA}" type="pres">
      <dgm:prSet presAssocID="{E82820D9-D27D-4D13-A4C7-01A2EB665BC9}" presName="FourConn_2-3" presStyleLbl="fgAccFollowNode1" presStyleIdx="1" presStyleCnt="3" custLinFactNeighborX="0" custLinFactNeighborY="-6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4E78C2-4214-47AB-A368-919D3376B9E4}" type="pres">
      <dgm:prSet presAssocID="{E82820D9-D27D-4D13-A4C7-01A2EB665BC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A3FD14-5E76-43ED-8979-CEE2676A6D9E}" type="pres">
      <dgm:prSet presAssocID="{E82820D9-D27D-4D13-A4C7-01A2EB665BC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E39A9-7CAF-49A9-A575-2EE27DAFB772}" type="pres">
      <dgm:prSet presAssocID="{E82820D9-D27D-4D13-A4C7-01A2EB665BC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544AD-A252-4999-A80D-F364CC977911}" type="pres">
      <dgm:prSet presAssocID="{E82820D9-D27D-4D13-A4C7-01A2EB665BC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D2D04-02D4-4E1E-B789-4A5E32ADABFE}" type="pres">
      <dgm:prSet presAssocID="{E82820D9-D27D-4D13-A4C7-01A2EB665BC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BE55D9-D308-4B6E-92F5-7BC4CFE48143}" type="presOf" srcId="{FA7F765B-CF9A-46A3-B7E1-844CB559B404}" destId="{D9D93902-31E5-48AE-9AF8-AFE5A9ADADE4}" srcOrd="0" destOrd="0" presId="urn:microsoft.com/office/officeart/2005/8/layout/vProcess5"/>
    <dgm:cxn modelId="{7FF9821A-2CFC-4B6E-B4E8-B7A786E8B33B}" type="presOf" srcId="{FA7F765B-CF9A-46A3-B7E1-844CB559B404}" destId="{0EA3FD14-5E76-43ED-8979-CEE2676A6D9E}" srcOrd="1" destOrd="0" presId="urn:microsoft.com/office/officeart/2005/8/layout/vProcess5"/>
    <dgm:cxn modelId="{37342808-B3E3-4198-9EB4-C08DA79E1CE8}" type="presOf" srcId="{8195CB0B-E4BF-4E76-B8CD-1DE06ABBEF17}" destId="{35FEF650-0515-4474-B5A8-51E0A3F56289}" srcOrd="0" destOrd="0" presId="urn:microsoft.com/office/officeart/2005/8/layout/vProcess5"/>
    <dgm:cxn modelId="{C059F49A-0890-408E-A43B-661A21B210B1}" type="presOf" srcId="{AC105621-A0C0-4979-9FAF-CEEFE9BFB2E1}" destId="{5C0E216F-CFA6-4DC5-9419-6783F2EBDA8A}" srcOrd="0" destOrd="0" presId="urn:microsoft.com/office/officeart/2005/8/layout/vProcess5"/>
    <dgm:cxn modelId="{BA5FAB36-48B9-4911-AF11-AA188FB6C9D9}" type="presOf" srcId="{877C5778-3F79-4E3C-BDF7-B3B25285BE04}" destId="{1B831260-0ECB-4B4E-8253-93DB58A8F314}" srcOrd="0" destOrd="0" presId="urn:microsoft.com/office/officeart/2005/8/layout/vProcess5"/>
    <dgm:cxn modelId="{D7F2C038-2A3B-4B21-9789-42886014FE65}" type="presOf" srcId="{8195CB0B-E4BF-4E76-B8CD-1DE06ABBEF17}" destId="{3ADE39A9-7CAF-49A9-A575-2EE27DAFB772}" srcOrd="1" destOrd="0" presId="urn:microsoft.com/office/officeart/2005/8/layout/vProcess5"/>
    <dgm:cxn modelId="{02D46FDE-DB4B-4E39-8642-667B30EA337F}" srcId="{E82820D9-D27D-4D13-A4C7-01A2EB665BC9}" destId="{FA7F765B-CF9A-46A3-B7E1-844CB559B404}" srcOrd="0" destOrd="0" parTransId="{E7D95AB4-A050-47DF-B848-74B874FFBC31}" sibTransId="{877C5778-3F79-4E3C-BDF7-B3B25285BE04}"/>
    <dgm:cxn modelId="{685D19F0-0A3D-4BF6-83C8-9CF9A00ACC9F}" srcId="{E82820D9-D27D-4D13-A4C7-01A2EB665BC9}" destId="{8195CB0B-E4BF-4E76-B8CD-1DE06ABBEF17}" srcOrd="1" destOrd="0" parTransId="{DE6860DB-0941-4BF4-8933-D911236271AD}" sibTransId="{8344C9E7-460E-4459-9B93-E9FDD10D4E25}"/>
    <dgm:cxn modelId="{AF3D5FB1-4FC5-44A2-881B-4ABE11E335ED}" type="presOf" srcId="{E82820D9-D27D-4D13-A4C7-01A2EB665BC9}" destId="{D871ECE9-BA8B-4641-A08E-93B0990B6388}" srcOrd="0" destOrd="0" presId="urn:microsoft.com/office/officeart/2005/8/layout/vProcess5"/>
    <dgm:cxn modelId="{C6959191-E218-4D88-87EF-F11C6541897E}" type="presOf" srcId="{8344C9E7-460E-4459-9B93-E9FDD10D4E25}" destId="{9CBC3C81-4157-4E56-A699-ED55BC94BCEA}" srcOrd="0" destOrd="0" presId="urn:microsoft.com/office/officeart/2005/8/layout/vProcess5"/>
    <dgm:cxn modelId="{1317FDB7-D567-46B7-B3A2-57408DEE4DA0}" type="presOf" srcId="{759E154F-6DEE-4D67-A1F7-BE3B7B0BE4F1}" destId="{83A544AD-A252-4999-A80D-F364CC977911}" srcOrd="1" destOrd="0" presId="urn:microsoft.com/office/officeart/2005/8/layout/vProcess5"/>
    <dgm:cxn modelId="{E0EC1A38-E782-4EEA-8C98-66013933717E}" srcId="{E82820D9-D27D-4D13-A4C7-01A2EB665BC9}" destId="{759E154F-6DEE-4D67-A1F7-BE3B7B0BE4F1}" srcOrd="2" destOrd="0" parTransId="{E1355C29-54AB-453A-8B6B-9EBDF43D99E7}" sibTransId="{844B55F5-B2F0-4A60-BCB4-8DDB4A763AD9}"/>
    <dgm:cxn modelId="{D9B377E1-4104-49B5-B9E1-F792E755F389}" srcId="{E82820D9-D27D-4D13-A4C7-01A2EB665BC9}" destId="{AC105621-A0C0-4979-9FAF-CEEFE9BFB2E1}" srcOrd="3" destOrd="0" parTransId="{AC2E0235-1274-4B51-A298-132363B932A1}" sibTransId="{C3166025-F52E-4C82-9C5D-C419D9AFC63B}"/>
    <dgm:cxn modelId="{5FE3371A-5A87-4D6C-BE87-4BB7752DBA5B}" type="presOf" srcId="{844B55F5-B2F0-4A60-BCB4-8DDB4A763AD9}" destId="{294E78C2-4214-47AB-A368-919D3376B9E4}" srcOrd="0" destOrd="0" presId="urn:microsoft.com/office/officeart/2005/8/layout/vProcess5"/>
    <dgm:cxn modelId="{1A47198F-DBB0-43FE-8281-09DF0AC7B129}" type="presOf" srcId="{759E154F-6DEE-4D67-A1F7-BE3B7B0BE4F1}" destId="{DA437BE6-E6BF-4ABC-8572-1820BF96AE8C}" srcOrd="0" destOrd="0" presId="urn:microsoft.com/office/officeart/2005/8/layout/vProcess5"/>
    <dgm:cxn modelId="{B713CE79-864D-42C3-9395-548DB2CC7970}" type="presOf" srcId="{AC105621-A0C0-4979-9FAF-CEEFE9BFB2E1}" destId="{0E0D2D04-02D4-4E1E-B789-4A5E32ADABFE}" srcOrd="1" destOrd="0" presId="urn:microsoft.com/office/officeart/2005/8/layout/vProcess5"/>
    <dgm:cxn modelId="{70F4CD5B-7821-4A7B-84BD-BFBA5A6E5F65}" type="presParOf" srcId="{D871ECE9-BA8B-4641-A08E-93B0990B6388}" destId="{32437F8D-7FFC-47E6-A837-258719EA5BFB}" srcOrd="0" destOrd="0" presId="urn:microsoft.com/office/officeart/2005/8/layout/vProcess5"/>
    <dgm:cxn modelId="{1A256478-9DF6-4DFE-B665-FC6207F6D59D}" type="presParOf" srcId="{D871ECE9-BA8B-4641-A08E-93B0990B6388}" destId="{D9D93902-31E5-48AE-9AF8-AFE5A9ADADE4}" srcOrd="1" destOrd="0" presId="urn:microsoft.com/office/officeart/2005/8/layout/vProcess5"/>
    <dgm:cxn modelId="{B99826D8-DBB3-45A1-AD03-4CFE32732F38}" type="presParOf" srcId="{D871ECE9-BA8B-4641-A08E-93B0990B6388}" destId="{35FEF650-0515-4474-B5A8-51E0A3F56289}" srcOrd="2" destOrd="0" presId="urn:microsoft.com/office/officeart/2005/8/layout/vProcess5"/>
    <dgm:cxn modelId="{DEA08AEA-7793-439B-8481-5330D79A34A4}" type="presParOf" srcId="{D871ECE9-BA8B-4641-A08E-93B0990B6388}" destId="{DA437BE6-E6BF-4ABC-8572-1820BF96AE8C}" srcOrd="3" destOrd="0" presId="urn:microsoft.com/office/officeart/2005/8/layout/vProcess5"/>
    <dgm:cxn modelId="{74E967FA-0C2C-4D5E-B31C-266E8771C83D}" type="presParOf" srcId="{D871ECE9-BA8B-4641-A08E-93B0990B6388}" destId="{5C0E216F-CFA6-4DC5-9419-6783F2EBDA8A}" srcOrd="4" destOrd="0" presId="urn:microsoft.com/office/officeart/2005/8/layout/vProcess5"/>
    <dgm:cxn modelId="{6AED1C33-FF8F-4FE5-A3EC-71559D877180}" type="presParOf" srcId="{D871ECE9-BA8B-4641-A08E-93B0990B6388}" destId="{1B831260-0ECB-4B4E-8253-93DB58A8F314}" srcOrd="5" destOrd="0" presId="urn:microsoft.com/office/officeart/2005/8/layout/vProcess5"/>
    <dgm:cxn modelId="{1BBE0636-C620-403E-8B5E-96994AE1860C}" type="presParOf" srcId="{D871ECE9-BA8B-4641-A08E-93B0990B6388}" destId="{9CBC3C81-4157-4E56-A699-ED55BC94BCEA}" srcOrd="6" destOrd="0" presId="urn:microsoft.com/office/officeart/2005/8/layout/vProcess5"/>
    <dgm:cxn modelId="{70C0DAA7-CEED-4FBB-9716-FC73AD99C10A}" type="presParOf" srcId="{D871ECE9-BA8B-4641-A08E-93B0990B6388}" destId="{294E78C2-4214-47AB-A368-919D3376B9E4}" srcOrd="7" destOrd="0" presId="urn:microsoft.com/office/officeart/2005/8/layout/vProcess5"/>
    <dgm:cxn modelId="{530DEEA5-E864-44E7-BB7E-93000131E9B8}" type="presParOf" srcId="{D871ECE9-BA8B-4641-A08E-93B0990B6388}" destId="{0EA3FD14-5E76-43ED-8979-CEE2676A6D9E}" srcOrd="8" destOrd="0" presId="urn:microsoft.com/office/officeart/2005/8/layout/vProcess5"/>
    <dgm:cxn modelId="{53DDB519-6316-4FCB-942A-849DC672FEE1}" type="presParOf" srcId="{D871ECE9-BA8B-4641-A08E-93B0990B6388}" destId="{3ADE39A9-7CAF-49A9-A575-2EE27DAFB772}" srcOrd="9" destOrd="0" presId="urn:microsoft.com/office/officeart/2005/8/layout/vProcess5"/>
    <dgm:cxn modelId="{F3262EBD-7CB2-45DA-84DC-2E448538569C}" type="presParOf" srcId="{D871ECE9-BA8B-4641-A08E-93B0990B6388}" destId="{83A544AD-A252-4999-A80D-F364CC977911}" srcOrd="10" destOrd="0" presId="urn:microsoft.com/office/officeart/2005/8/layout/vProcess5"/>
    <dgm:cxn modelId="{2D99E361-F673-4CC2-B80F-9D59CCE00E08}" type="presParOf" srcId="{D871ECE9-BA8B-4641-A08E-93B0990B6388}" destId="{0E0D2D04-02D4-4E1E-B789-4A5E32ADABF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45F599-636C-4B5F-89D8-D35A2C809B73}">
      <dsp:nvSpPr>
        <dsp:cNvPr id="0" name=""/>
        <dsp:cNvSpPr/>
      </dsp:nvSpPr>
      <dsp:spPr>
        <a:xfrm rot="10800000">
          <a:off x="2988917" y="197881"/>
          <a:ext cx="6109917" cy="134502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72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Прутняк обыкновенный </a:t>
          </a:r>
          <a:r>
            <a:rPr lang="ru-RU" sz="2000" kern="1200" dirty="0" smtClean="0"/>
            <a:t>– снижает выработку пролактина, приводя соотношение гормонов во второй фазе цикла к норме, снимает боль в молочной железе</a:t>
          </a:r>
          <a:endParaRPr lang="ru-RU" sz="2000" kern="1200" dirty="0"/>
        </a:p>
      </dsp:txBody>
      <dsp:txXfrm rot="10800000">
        <a:off x="2988917" y="197881"/>
        <a:ext cx="6109917" cy="1345025"/>
      </dsp:txXfrm>
    </dsp:sp>
    <dsp:sp modelId="{32F036C4-FE66-4777-8A0F-FE13FB202E2D}">
      <dsp:nvSpPr>
        <dsp:cNvPr id="0" name=""/>
        <dsp:cNvSpPr/>
      </dsp:nvSpPr>
      <dsp:spPr>
        <a:xfrm>
          <a:off x="1180457" y="16550"/>
          <a:ext cx="1674642" cy="154074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86D2A4-144F-4475-95C6-E365451AF044}">
      <dsp:nvSpPr>
        <dsp:cNvPr id="0" name=""/>
        <dsp:cNvSpPr/>
      </dsp:nvSpPr>
      <dsp:spPr>
        <a:xfrm rot="10800000">
          <a:off x="3071036" y="2021964"/>
          <a:ext cx="5972678" cy="13812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72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Корень </a:t>
          </a:r>
          <a:r>
            <a:rPr lang="ru-RU" sz="2000" b="1" kern="1200" dirty="0" err="1" smtClean="0"/>
            <a:t>стеблелиста</a:t>
          </a:r>
          <a:r>
            <a:rPr lang="ru-RU" sz="2000" b="1" kern="1200" dirty="0" smtClean="0"/>
            <a:t> василькового </a:t>
          </a:r>
          <a:r>
            <a:rPr lang="ru-RU" sz="2000" kern="1200" dirty="0" smtClean="0"/>
            <a:t>– оказывает тонизирующее действие на мышцы матки, стимулирует менструацию (улучшает менструальный поток крови). </a:t>
          </a:r>
          <a:endParaRPr lang="ru-RU" sz="2000" kern="1200" dirty="0"/>
        </a:p>
      </dsp:txBody>
      <dsp:txXfrm rot="10800000">
        <a:off x="3071036" y="2021964"/>
        <a:ext cx="5972678" cy="1381278"/>
      </dsp:txXfrm>
    </dsp:sp>
    <dsp:sp modelId="{37C10A51-2A27-4D41-89EF-8C66D82D56D3}">
      <dsp:nvSpPr>
        <dsp:cNvPr id="0" name=""/>
        <dsp:cNvSpPr/>
      </dsp:nvSpPr>
      <dsp:spPr>
        <a:xfrm>
          <a:off x="1268405" y="1889932"/>
          <a:ext cx="1691141" cy="157357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D58A0-A4B8-4C2C-BB6F-EFC69550621F}">
      <dsp:nvSpPr>
        <dsp:cNvPr id="0" name=""/>
        <dsp:cNvSpPr/>
      </dsp:nvSpPr>
      <dsp:spPr>
        <a:xfrm rot="10800000">
          <a:off x="3144980" y="3986566"/>
          <a:ext cx="6193098" cy="13228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72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Фиалка пурпурная </a:t>
          </a:r>
          <a:r>
            <a:rPr lang="ru-RU" sz="1800" kern="1200" dirty="0" smtClean="0"/>
            <a:t>– алкалоид цикламен регулирует менструальный цикл, участвует в регуляции функции желудочно-кишечного тракта, бронхо-легочной системы, а так же подавляет активность бактерий </a:t>
          </a:r>
          <a:endParaRPr lang="ru-RU" sz="1800" kern="1200" dirty="0"/>
        </a:p>
      </dsp:txBody>
      <dsp:txXfrm rot="10800000">
        <a:off x="3144980" y="3986566"/>
        <a:ext cx="6193098" cy="1322875"/>
      </dsp:txXfrm>
    </dsp:sp>
    <dsp:sp modelId="{373C5413-BFB4-431A-AF7C-B932A4B5D917}">
      <dsp:nvSpPr>
        <dsp:cNvPr id="0" name=""/>
        <dsp:cNvSpPr/>
      </dsp:nvSpPr>
      <dsp:spPr>
        <a:xfrm>
          <a:off x="1201376" y="3810589"/>
          <a:ext cx="1738835" cy="167271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4E31F3-D899-41C4-A232-71B97906A9D8}">
      <dsp:nvSpPr>
        <dsp:cNvPr id="0" name=""/>
        <dsp:cNvSpPr/>
      </dsp:nvSpPr>
      <dsp:spPr>
        <a:xfrm rot="10800000">
          <a:off x="2847633" y="0"/>
          <a:ext cx="7142366" cy="14321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893" tIns="91440" rIns="170688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/>
            <a:t>Касатик разноцветный(Ирис</a:t>
          </a:r>
          <a:r>
            <a:rPr lang="ru-RU" sz="2000" b="1" kern="1200" dirty="0" smtClean="0"/>
            <a:t>) </a:t>
          </a:r>
          <a:r>
            <a:rPr lang="ru-RU" sz="2000" kern="1200" dirty="0" smtClean="0"/>
            <a:t>– эффективен при воспалительных </a:t>
          </a:r>
          <a:r>
            <a:rPr lang="ru-RU" sz="2000" kern="1200" dirty="0" err="1" smtClean="0"/>
            <a:t>заболеванияx</a:t>
          </a:r>
          <a:r>
            <a:rPr lang="ru-RU" sz="2000" kern="1200" dirty="0" smtClean="0"/>
            <a:t> органов малого  таза и кист яичников. </a:t>
          </a:r>
          <a:r>
            <a:rPr lang="ru-RU" sz="2000" b="0" i="0" kern="1200" dirty="0" smtClean="0"/>
            <a:t>Эффективен в лечении мигрени</a:t>
          </a:r>
          <a:endParaRPr lang="ru-RU" sz="2000" kern="1200" dirty="0"/>
        </a:p>
      </dsp:txBody>
      <dsp:txXfrm rot="10800000">
        <a:off x="2847633" y="0"/>
        <a:ext cx="7142366" cy="1432174"/>
      </dsp:txXfrm>
    </dsp:sp>
    <dsp:sp modelId="{F37299E5-AA31-4B99-85AD-9B7E327B27F0}">
      <dsp:nvSpPr>
        <dsp:cNvPr id="0" name=""/>
        <dsp:cNvSpPr/>
      </dsp:nvSpPr>
      <dsp:spPr>
        <a:xfrm>
          <a:off x="1152917" y="0"/>
          <a:ext cx="1654291" cy="153677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FCF80-EE39-4C77-86DA-C76A12A22CA8}">
      <dsp:nvSpPr>
        <dsp:cNvPr id="0" name=""/>
        <dsp:cNvSpPr/>
      </dsp:nvSpPr>
      <dsp:spPr>
        <a:xfrm rot="10800000">
          <a:off x="2945188" y="1889923"/>
          <a:ext cx="7133816" cy="143831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893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Лилия тигровая </a:t>
          </a:r>
          <a:r>
            <a:rPr lang="ru-RU" sz="2400" kern="1200" dirty="0" smtClean="0"/>
            <a:t>-</a:t>
          </a:r>
          <a:r>
            <a:rPr lang="ru-RU" sz="1800" kern="1200" dirty="0" smtClean="0"/>
            <a:t> Является эффективным средством в случаях воспалении матки, яичников или молочных желез, аменорее, выпадении матки и </a:t>
          </a:r>
          <a:r>
            <a:rPr lang="ru-RU" sz="1800" kern="1200" dirty="0" err="1" smtClean="0"/>
            <a:t>масталгии</a:t>
          </a:r>
          <a:r>
            <a:rPr lang="ru-RU" sz="1800" kern="1200" dirty="0" smtClean="0"/>
            <a:t>.</a:t>
          </a:r>
          <a:endParaRPr lang="ru-RU" sz="1800" kern="1200" dirty="0"/>
        </a:p>
      </dsp:txBody>
      <dsp:txXfrm rot="10800000">
        <a:off x="2945188" y="1889923"/>
        <a:ext cx="7133816" cy="1438319"/>
      </dsp:txXfrm>
    </dsp:sp>
    <dsp:sp modelId="{7E3FD080-06F5-406B-AA99-7685F4863FAF}">
      <dsp:nvSpPr>
        <dsp:cNvPr id="0" name=""/>
        <dsp:cNvSpPr/>
      </dsp:nvSpPr>
      <dsp:spPr>
        <a:xfrm>
          <a:off x="1253188" y="1861193"/>
          <a:ext cx="1626826" cy="151849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43A2E2-69FF-433B-9CD1-F7DEAC972DB1}">
      <dsp:nvSpPr>
        <dsp:cNvPr id="0" name=""/>
        <dsp:cNvSpPr/>
      </dsp:nvSpPr>
      <dsp:spPr>
        <a:xfrm rot="10800000">
          <a:off x="3098493" y="3876956"/>
          <a:ext cx="7032274" cy="13495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89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Шишки хмеля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обладают седативным, антидепрессивным, спазмолитическим и  болеутоляющим свойствами. Так же обладают эстрогенной активностью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098493" y="3876956"/>
        <a:ext cx="7032274" cy="1349595"/>
      </dsp:txXfrm>
    </dsp:sp>
    <dsp:sp modelId="{9CD286C2-9FEE-447F-A36C-37CB3091AC99}">
      <dsp:nvSpPr>
        <dsp:cNvPr id="0" name=""/>
        <dsp:cNvSpPr/>
      </dsp:nvSpPr>
      <dsp:spPr>
        <a:xfrm>
          <a:off x="1370419" y="3790684"/>
          <a:ext cx="1671704" cy="158245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D93902-31E5-48AE-9AF8-AFE5A9ADADE4}">
      <dsp:nvSpPr>
        <dsp:cNvPr id="0" name=""/>
        <dsp:cNvSpPr/>
      </dsp:nvSpPr>
      <dsp:spPr>
        <a:xfrm>
          <a:off x="0" y="0"/>
          <a:ext cx="6661229" cy="10832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Оказывает </a:t>
          </a:r>
          <a:r>
            <a:rPr lang="ru-RU" sz="2800" b="1" kern="1200" dirty="0" err="1" smtClean="0"/>
            <a:t>допаминергическое</a:t>
          </a:r>
          <a:r>
            <a:rPr lang="ru-RU" sz="2800" b="1" kern="1200" dirty="0" smtClean="0"/>
            <a:t> действие</a:t>
          </a:r>
          <a:endParaRPr lang="ru-RU" sz="2800" kern="1200" dirty="0"/>
        </a:p>
      </dsp:txBody>
      <dsp:txXfrm>
        <a:off x="0" y="0"/>
        <a:ext cx="5464187" cy="1083296"/>
      </dsp:txXfrm>
    </dsp:sp>
    <dsp:sp modelId="{35FEF650-0515-4474-B5A8-51E0A3F56289}">
      <dsp:nvSpPr>
        <dsp:cNvPr id="0" name=""/>
        <dsp:cNvSpPr/>
      </dsp:nvSpPr>
      <dsp:spPr>
        <a:xfrm>
          <a:off x="557877" y="1280259"/>
          <a:ext cx="6661229" cy="10832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Снижается секреция пролактина </a:t>
          </a:r>
          <a:r>
            <a:rPr lang="ru-RU" sz="2800" b="1" kern="1200" dirty="0" err="1" smtClean="0"/>
            <a:t>аденогипофизом</a:t>
          </a:r>
          <a:endParaRPr lang="ru-RU" sz="2800" kern="1200" dirty="0"/>
        </a:p>
      </dsp:txBody>
      <dsp:txXfrm>
        <a:off x="557877" y="1280259"/>
        <a:ext cx="5399209" cy="1083296"/>
      </dsp:txXfrm>
    </dsp:sp>
    <dsp:sp modelId="{DA437BE6-E6BF-4ABC-8572-1820BF96AE8C}">
      <dsp:nvSpPr>
        <dsp:cNvPr id="0" name=""/>
        <dsp:cNvSpPr/>
      </dsp:nvSpPr>
      <dsp:spPr>
        <a:xfrm>
          <a:off x="1107429" y="2560518"/>
          <a:ext cx="6661229" cy="10832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Нормализуется продукция гонадотропных гормонов гипофиза</a:t>
          </a:r>
          <a:endParaRPr lang="ru-RU" sz="2400" kern="1200" dirty="0"/>
        </a:p>
      </dsp:txBody>
      <dsp:txXfrm>
        <a:off x="1107429" y="2560518"/>
        <a:ext cx="5407535" cy="1083296"/>
      </dsp:txXfrm>
    </dsp:sp>
    <dsp:sp modelId="{5C0E216F-CFA6-4DC5-9419-6783F2EBDA8A}">
      <dsp:nvSpPr>
        <dsp:cNvPr id="0" name=""/>
        <dsp:cNvSpPr/>
      </dsp:nvSpPr>
      <dsp:spPr>
        <a:xfrm>
          <a:off x="1665307" y="3840777"/>
          <a:ext cx="6661229" cy="10832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Устраняется нарушение менструального цикла, мастопатия и бесплодие</a:t>
          </a:r>
          <a:endParaRPr lang="ru-RU" sz="2400" kern="1200" dirty="0"/>
        </a:p>
      </dsp:txBody>
      <dsp:txXfrm>
        <a:off x="1665307" y="3840777"/>
        <a:ext cx="5399209" cy="1083296"/>
      </dsp:txXfrm>
    </dsp:sp>
    <dsp:sp modelId="{1B831260-0ECB-4B4E-8253-93DB58A8F314}">
      <dsp:nvSpPr>
        <dsp:cNvPr id="0" name=""/>
        <dsp:cNvSpPr/>
      </dsp:nvSpPr>
      <dsp:spPr>
        <a:xfrm>
          <a:off x="5957087" y="829706"/>
          <a:ext cx="704142" cy="7041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957087" y="829706"/>
        <a:ext cx="704142" cy="704142"/>
      </dsp:txXfrm>
    </dsp:sp>
    <dsp:sp modelId="{9CBC3C81-4157-4E56-A699-ED55BC94BCEA}">
      <dsp:nvSpPr>
        <dsp:cNvPr id="0" name=""/>
        <dsp:cNvSpPr/>
      </dsp:nvSpPr>
      <dsp:spPr>
        <a:xfrm>
          <a:off x="6514964" y="2062492"/>
          <a:ext cx="704142" cy="7041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6514964" y="2062492"/>
        <a:ext cx="704142" cy="704142"/>
      </dsp:txXfrm>
    </dsp:sp>
    <dsp:sp modelId="{294E78C2-4214-47AB-A368-919D3376B9E4}">
      <dsp:nvSpPr>
        <dsp:cNvPr id="0" name=""/>
        <dsp:cNvSpPr/>
      </dsp:nvSpPr>
      <dsp:spPr>
        <a:xfrm>
          <a:off x="7064516" y="3390224"/>
          <a:ext cx="704142" cy="7041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7064516" y="3390224"/>
        <a:ext cx="704142" cy="704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9410D-E8A7-4D92-9C1C-2E13E4119368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82307-16F4-4EBD-9320-1132D43F39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1324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8%D0%BF%D0%BE%D1%82%D0%B0%D0%BB%D0%B0%D0%BC%D1%83%D1%81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A9%D0%B8%D1%82%D0%BE%D0%B2%D0%B8%D0%B4%D0%BD%D0%B0%D1%8F_%D0%B6%D0%B5%D0%BB%D0%B5%D0%B7%D0%B0" TargetMode="External"/><Relationship Id="rId5" Type="http://schemas.openxmlformats.org/officeDocument/2006/relationships/hyperlink" Target="https://ru.wikipedia.org/wiki/%D0%9D%D0%B0%D0%B4%D0%BF%D0%BE%D1%87%D0%B5%D1%87%D0%BD%D0%B8%D0%BA%D0%B8" TargetMode="External"/><Relationship Id="rId4" Type="http://schemas.openxmlformats.org/officeDocument/2006/relationships/hyperlink" Target="https://ru.wikipedia.org/wiki/%D0%93%D0%B8%D0%BF%D0%BE%D1%84%D0%B8%D0%B7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effectLst/>
              </a:rPr>
              <a:t>Организм человека ежедневно вырабатывает множество жизненно важных гормонов. Их баланс напрямую связан с самочувствием, правильным функционированием органов, а также с репродуктивной функцией. Пролактин — один из таких гормонов.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 smtClean="0">
                <a:effectLst/>
              </a:rPr>
              <a:t>Хар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куни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бизнинг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организимизда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куплаб</a:t>
            </a:r>
            <a:r>
              <a:rPr lang="ru-RU" baseline="0" dirty="0" smtClean="0">
                <a:effectLst/>
              </a:rPr>
              <a:t> </a:t>
            </a:r>
            <a:r>
              <a:rPr lang="ru-RU" baseline="0" dirty="0" err="1" smtClean="0">
                <a:effectLst/>
              </a:rPr>
              <a:t>хаетий</a:t>
            </a:r>
            <a:r>
              <a:rPr lang="ru-RU" baseline="0" dirty="0" smtClean="0">
                <a:effectLst/>
              </a:rPr>
              <a:t> </a:t>
            </a:r>
            <a:r>
              <a:rPr lang="ru-RU" baseline="0" dirty="0" err="1" smtClean="0">
                <a:effectLst/>
              </a:rPr>
              <a:t>мухум</a:t>
            </a:r>
            <a:r>
              <a:rPr lang="ru-RU" baseline="0" dirty="0" smtClean="0">
                <a:effectLst/>
              </a:rPr>
              <a:t> </a:t>
            </a:r>
            <a:r>
              <a:rPr lang="ru-RU" baseline="0" dirty="0" err="1" smtClean="0">
                <a:effectLst/>
              </a:rPr>
              <a:t>гормонлар</a:t>
            </a:r>
            <a:r>
              <a:rPr lang="ru-RU" baseline="0" dirty="0" smtClean="0">
                <a:effectLst/>
              </a:rPr>
              <a:t> </a:t>
            </a:r>
            <a:r>
              <a:rPr lang="ru-RU" baseline="0" dirty="0" err="1" smtClean="0">
                <a:effectLst/>
              </a:rPr>
              <a:t>ажралиб</a:t>
            </a:r>
            <a:r>
              <a:rPr lang="ru-RU" baseline="0" dirty="0" smtClean="0">
                <a:effectLst/>
              </a:rPr>
              <a:t> </a:t>
            </a:r>
            <a:r>
              <a:rPr lang="ru-RU" baseline="0" dirty="0" err="1" smtClean="0">
                <a:effectLst/>
              </a:rPr>
              <a:t>чикади</a:t>
            </a:r>
            <a:r>
              <a:rPr lang="ru-RU" baseline="0" dirty="0" smtClean="0">
                <a:effectLst/>
              </a:rPr>
              <a:t>. </a:t>
            </a:r>
            <a:r>
              <a:rPr lang="ru-RU" baseline="0" dirty="0" err="1" smtClean="0">
                <a:effectLst/>
              </a:rPr>
              <a:t>Уларнинг</a:t>
            </a:r>
            <a:r>
              <a:rPr lang="ru-RU" baseline="0" dirty="0" smtClean="0">
                <a:effectLst/>
              </a:rPr>
              <a:t> </a:t>
            </a:r>
            <a:r>
              <a:rPr lang="ru-RU" baseline="0" dirty="0" err="1" smtClean="0">
                <a:effectLst/>
              </a:rPr>
              <a:t>тугри</a:t>
            </a:r>
            <a:r>
              <a:rPr lang="ru-RU" baseline="0" dirty="0" smtClean="0">
                <a:effectLst/>
              </a:rPr>
              <a:t> </a:t>
            </a:r>
            <a:r>
              <a:rPr lang="ru-RU" baseline="0" dirty="0" err="1" smtClean="0">
                <a:effectLst/>
              </a:rPr>
              <a:t>ишлаши</a:t>
            </a:r>
            <a:r>
              <a:rPr lang="ru-RU" baseline="0" dirty="0" smtClean="0">
                <a:effectLst/>
              </a:rPr>
              <a:t> </a:t>
            </a:r>
            <a:r>
              <a:rPr lang="ru-RU" baseline="0" dirty="0" err="1" smtClean="0">
                <a:effectLst/>
              </a:rPr>
              <a:t>организмнинг</a:t>
            </a:r>
            <a:r>
              <a:rPr lang="ru-RU" baseline="0" dirty="0" smtClean="0">
                <a:effectLst/>
              </a:rPr>
              <a:t> </a:t>
            </a:r>
            <a:r>
              <a:rPr lang="ru-RU" baseline="0" dirty="0" err="1" smtClean="0">
                <a:effectLst/>
              </a:rPr>
              <a:t>саломатлигига</a:t>
            </a:r>
            <a:r>
              <a:rPr lang="ru-RU" baseline="0" dirty="0" smtClean="0">
                <a:effectLst/>
              </a:rPr>
              <a:t> , </a:t>
            </a:r>
            <a:r>
              <a:rPr lang="ru-RU" baseline="0" dirty="0" err="1" smtClean="0">
                <a:effectLst/>
              </a:rPr>
              <a:t>органи</a:t>
            </a:r>
            <a:r>
              <a:rPr lang="ru-RU" baseline="0" dirty="0" smtClean="0">
                <a:effectLst/>
              </a:rPr>
              <a:t>  функционал </a:t>
            </a:r>
            <a:r>
              <a:rPr lang="ru-RU" baseline="0" dirty="0" err="1" smtClean="0">
                <a:effectLst/>
              </a:rPr>
              <a:t>холатига</a:t>
            </a:r>
            <a:r>
              <a:rPr lang="ru-RU" baseline="0" dirty="0" smtClean="0">
                <a:effectLst/>
              </a:rPr>
              <a:t> </a:t>
            </a:r>
            <a:r>
              <a:rPr lang="ru-RU" baseline="0" dirty="0" err="1" smtClean="0">
                <a:effectLst/>
              </a:rPr>
              <a:t>ва</a:t>
            </a:r>
            <a:r>
              <a:rPr lang="ru-RU" baseline="0" dirty="0" smtClean="0">
                <a:effectLst/>
              </a:rPr>
              <a:t> </a:t>
            </a:r>
            <a:r>
              <a:rPr lang="ru-RU" baseline="0" dirty="0" err="1" smtClean="0">
                <a:effectLst/>
              </a:rPr>
              <a:t>репродуктив</a:t>
            </a:r>
            <a:r>
              <a:rPr lang="ru-RU" baseline="0" dirty="0" smtClean="0">
                <a:effectLst/>
              </a:rPr>
              <a:t> </a:t>
            </a:r>
            <a:r>
              <a:rPr lang="ru-RU" baseline="0" dirty="0" err="1" smtClean="0">
                <a:effectLst/>
              </a:rPr>
              <a:t>функциясига</a:t>
            </a:r>
            <a:r>
              <a:rPr lang="ru-RU" baseline="0" dirty="0" smtClean="0">
                <a:effectLst/>
              </a:rPr>
              <a:t> </a:t>
            </a:r>
            <a:r>
              <a:rPr lang="ru-RU" baseline="0" dirty="0" err="1" smtClean="0">
                <a:effectLst/>
              </a:rPr>
              <a:t>боглик</a:t>
            </a:r>
            <a:r>
              <a:rPr lang="ru-RU" baseline="0" dirty="0" smtClean="0">
                <a:effectLst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>
                <a:effectLst/>
              </a:rPr>
              <a:t> Пролактин – </a:t>
            </a:r>
            <a:r>
              <a:rPr lang="ru-RU" baseline="0" dirty="0" err="1" smtClean="0">
                <a:effectLst/>
              </a:rPr>
              <a:t>шулар</a:t>
            </a:r>
            <a:r>
              <a:rPr lang="ru-RU" baseline="0" dirty="0" smtClean="0">
                <a:effectLst/>
              </a:rPr>
              <a:t> </a:t>
            </a:r>
            <a:r>
              <a:rPr lang="ru-RU" baseline="0" dirty="0" err="1" smtClean="0">
                <a:effectLst/>
              </a:rPr>
              <a:t>жумласидан</a:t>
            </a:r>
            <a:r>
              <a:rPr lang="ru-RU" baseline="0" dirty="0" smtClean="0">
                <a:effectLst/>
              </a:rPr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82307-16F4-4EBD-9320-1132D43F398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133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Повышение концентрации пролактина снижает секрецию гонадотропинов, в результате чего могут возникнуть нарушения при созревании фолликулов, овуляции и в стадии функционирования желтого тела. Возникающий при этом дисбаланс между содержанием </a:t>
            </a:r>
            <a:r>
              <a:rPr lang="ru-RU" dirty="0" err="1" smtClean="0"/>
              <a:t>эстрадиола</a:t>
            </a:r>
            <a:r>
              <a:rPr lang="ru-RU" dirty="0" smtClean="0"/>
              <a:t> и прогестерона приводит к различным нарушениям менструального цикла. </a:t>
            </a:r>
          </a:p>
          <a:p>
            <a:r>
              <a:rPr lang="ru-RU" dirty="0" smtClean="0"/>
              <a:t> пролактин </a:t>
            </a:r>
            <a:r>
              <a:rPr lang="ru-RU" dirty="0" err="1" smtClean="0"/>
              <a:t>микдорини</a:t>
            </a:r>
            <a:r>
              <a:rPr lang="ru-RU" dirty="0" smtClean="0"/>
              <a:t> </a:t>
            </a:r>
            <a:r>
              <a:rPr lang="ru-RU" dirty="0" err="1" smtClean="0"/>
              <a:t>ошииши</a:t>
            </a:r>
            <a:r>
              <a:rPr lang="ru-RU" dirty="0" smtClean="0"/>
              <a:t>  </a:t>
            </a:r>
            <a:r>
              <a:rPr lang="ru-RU" dirty="0" err="1" smtClean="0"/>
              <a:t>ганадатроп</a:t>
            </a:r>
            <a:r>
              <a:rPr lang="ru-RU" dirty="0" smtClean="0"/>
              <a:t> </a:t>
            </a:r>
            <a:r>
              <a:rPr lang="ru-RU" dirty="0" err="1" smtClean="0"/>
              <a:t>секрециясини</a:t>
            </a:r>
            <a:r>
              <a:rPr lang="ru-RU" dirty="0" smtClean="0"/>
              <a:t> </a:t>
            </a:r>
            <a:r>
              <a:rPr lang="ru-RU" dirty="0" err="1" smtClean="0"/>
              <a:t>сусайтиради</a:t>
            </a:r>
            <a:r>
              <a:rPr lang="ru-RU" dirty="0" smtClean="0"/>
              <a:t>,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эстадиол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ва</a:t>
            </a:r>
            <a:r>
              <a:rPr lang="ru-RU" baseline="0" dirty="0" smtClean="0"/>
              <a:t> прогестерон </a:t>
            </a:r>
            <a:r>
              <a:rPr lang="ru-RU" baseline="0" dirty="0" err="1" smtClean="0"/>
              <a:t>дисбалансига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олиб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келади</a:t>
            </a:r>
            <a:r>
              <a:rPr lang="ru-RU" dirty="0" smtClean="0"/>
              <a:t> </a:t>
            </a:r>
            <a:r>
              <a:rPr lang="ru-RU" dirty="0" err="1" smtClean="0"/>
              <a:t>натижада</a:t>
            </a:r>
            <a:r>
              <a:rPr lang="ru-RU" dirty="0" smtClean="0"/>
              <a:t> </a:t>
            </a:r>
            <a:r>
              <a:rPr lang="ru-RU" dirty="0" err="1" smtClean="0"/>
              <a:t>фоликулаларни</a:t>
            </a:r>
            <a:r>
              <a:rPr lang="ru-RU" dirty="0" smtClean="0"/>
              <a:t> </a:t>
            </a:r>
            <a:r>
              <a:rPr lang="ru-RU" dirty="0" err="1" smtClean="0"/>
              <a:t>етилиши</a:t>
            </a:r>
            <a:r>
              <a:rPr lang="ru-RU" dirty="0" smtClean="0"/>
              <a:t>, </a:t>
            </a:r>
            <a:r>
              <a:rPr lang="ru-RU" dirty="0" err="1" smtClean="0"/>
              <a:t>овуляцияга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сарик</a:t>
            </a:r>
            <a:r>
              <a:rPr lang="ru-RU" dirty="0" smtClean="0"/>
              <a:t> </a:t>
            </a:r>
            <a:r>
              <a:rPr lang="ru-RU" dirty="0" err="1" smtClean="0"/>
              <a:t>тана</a:t>
            </a:r>
            <a:r>
              <a:rPr lang="ru-RU" dirty="0" smtClean="0"/>
              <a:t>  </a:t>
            </a:r>
            <a:r>
              <a:rPr lang="ru-RU" dirty="0" err="1" smtClean="0"/>
              <a:t>функцияси</a:t>
            </a:r>
            <a:r>
              <a:rPr lang="ru-RU" dirty="0" smtClean="0"/>
              <a:t> </a:t>
            </a:r>
            <a:r>
              <a:rPr lang="ru-RU" dirty="0" err="1" smtClean="0"/>
              <a:t>бузилишига</a:t>
            </a:r>
            <a:r>
              <a:rPr lang="ru-RU" dirty="0" smtClean="0"/>
              <a:t> </a:t>
            </a:r>
            <a:r>
              <a:rPr lang="ru-RU" dirty="0" err="1" smtClean="0"/>
              <a:t>олиб</a:t>
            </a:r>
            <a:r>
              <a:rPr lang="ru-RU" dirty="0" smtClean="0"/>
              <a:t> </a:t>
            </a:r>
            <a:r>
              <a:rPr lang="ru-RU" dirty="0" err="1" smtClean="0"/>
              <a:t>келади</a:t>
            </a:r>
            <a:r>
              <a:rPr lang="ru-RU" dirty="0" smtClean="0"/>
              <a:t>. </a:t>
            </a:r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 smtClean="0"/>
              <a:t>эса</a:t>
            </a:r>
            <a:r>
              <a:rPr lang="ru-RU" dirty="0" smtClean="0"/>
              <a:t> </a:t>
            </a:r>
            <a:r>
              <a:rPr lang="ru-RU" dirty="0" err="1" smtClean="0"/>
              <a:t>бепуштликка</a:t>
            </a:r>
            <a:r>
              <a:rPr lang="ru-RU" dirty="0" smtClean="0"/>
              <a:t> </a:t>
            </a:r>
            <a:r>
              <a:rPr lang="ru-RU" dirty="0" err="1" smtClean="0"/>
              <a:t>сабаб</a:t>
            </a:r>
            <a:r>
              <a:rPr lang="ru-RU" dirty="0" smtClean="0"/>
              <a:t> </a:t>
            </a:r>
            <a:r>
              <a:rPr lang="ru-RU" dirty="0" err="1" smtClean="0"/>
              <a:t>булади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82307-16F4-4EBD-9320-1132D43F398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6946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Эндокринные (гормональные) нарушения — могут быть следствием патологии яичников (их истощения, синдрома поликистозных яичников и др.) и других эндокринных (</a:t>
            </a:r>
            <a:r>
              <a:rPr lang="ru-RU" dirty="0" smtClean="0">
                <a:hlinkClick r:id="rId3" tooltip="Гипоталамус"/>
              </a:rPr>
              <a:t>гипоталамуса</a:t>
            </a:r>
            <a:r>
              <a:rPr lang="ru-RU" dirty="0" smtClean="0"/>
              <a:t>, </a:t>
            </a:r>
            <a:r>
              <a:rPr lang="ru-RU" dirty="0" smtClean="0">
                <a:hlinkClick r:id="rId4" tooltip="Гипофиз"/>
              </a:rPr>
              <a:t>гипофиза</a:t>
            </a:r>
            <a:r>
              <a:rPr lang="ru-RU" dirty="0" smtClean="0"/>
              <a:t>, </a:t>
            </a:r>
            <a:r>
              <a:rPr lang="ru-RU" dirty="0" smtClean="0">
                <a:hlinkClick r:id="rId5" tooltip="Надпочечники"/>
              </a:rPr>
              <a:t>надпочечников</a:t>
            </a:r>
            <a:r>
              <a:rPr lang="ru-RU" dirty="0" smtClean="0"/>
              <a:t>, </a:t>
            </a:r>
            <a:r>
              <a:rPr lang="ru-RU" dirty="0" smtClean="0">
                <a:hlinkClick r:id="rId6" tooltip="Щитовидная железа"/>
              </a:rPr>
              <a:t>щитовидной железы</a:t>
            </a:r>
            <a:r>
              <a:rPr lang="ru-RU" dirty="0" smtClean="0"/>
              <a:t>) и </a:t>
            </a:r>
            <a:r>
              <a:rPr lang="ru-RU" dirty="0" err="1" smtClean="0"/>
              <a:t>неэндокринных</a:t>
            </a:r>
            <a:r>
              <a:rPr lang="ru-RU" dirty="0" smtClean="0"/>
              <a:t> органов (печени, почек и </a:t>
            </a:r>
            <a:r>
              <a:rPr lang="ru-RU" dirty="0" err="1" smtClean="0"/>
              <a:t>др</a:t>
            </a:r>
            <a:r>
              <a:rPr lang="ru-RU" dirty="0" smtClean="0"/>
              <a:t>). К эндокринному бесплодию могут приводить нарушения обменных процессов, психический стресс и пр. Чем бы ни было вызвано эндокринное бесплодие, его ключевым моментом всегда является поломка механизма овуляции (</a:t>
            </a:r>
            <a:r>
              <a:rPr lang="ru-RU" dirty="0" err="1" smtClean="0"/>
              <a:t>ановуляция</a:t>
            </a:r>
            <a:r>
              <a:rPr lang="ru-RU" dirty="0" smtClean="0"/>
              <a:t>).</a:t>
            </a:r>
            <a:endParaRPr lang="en-US" dirty="0" smtClean="0"/>
          </a:p>
          <a:p>
            <a:r>
              <a:rPr lang="ru-RU" dirty="0" smtClean="0"/>
              <a:t>Экстракт или настойка прутняка применяется для излечение бесплодия, так как содержит вещества схожие с эстрогенами. Благодаря ему репродуктивная система восстанавливается, нормализуется гормональный фон и устраняются эндокринные заболевания.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82307-16F4-4EBD-9320-1132D43F398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6039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Дофаминомиметики</a:t>
            </a:r>
            <a:r>
              <a:rPr lang="ru-RU" dirty="0" smtClean="0"/>
              <a:t> стали известны в 1972 году, когда была показана эффективность </a:t>
            </a:r>
            <a:r>
              <a:rPr lang="ru-RU" dirty="0" err="1" smtClean="0"/>
              <a:t>бромокриптина</a:t>
            </a:r>
            <a:r>
              <a:rPr lang="ru-RU" dirty="0" smtClean="0"/>
              <a:t> в терапии больных аденомой гипофиза, секретирующей одновременно СТГ и пролактин. Однако последние годы в лечении гормонально-активных аденом гипофиза используют агонисты дофамина нового поколения — </a:t>
            </a:r>
            <a:r>
              <a:rPr lang="ru-RU" dirty="0" err="1" smtClean="0"/>
              <a:t>квинаголид</a:t>
            </a:r>
            <a:r>
              <a:rPr lang="ru-RU" dirty="0" smtClean="0"/>
              <a:t> и </a:t>
            </a:r>
            <a:r>
              <a:rPr lang="ru-RU" dirty="0" err="1" smtClean="0"/>
              <a:t>каберголин</a:t>
            </a:r>
            <a:r>
              <a:rPr lang="ru-RU" dirty="0" smtClean="0"/>
              <a:t>. Более того, последний препарат сегодня является препаратом выбора для лечения аденомы гипофиза (</a:t>
            </a:r>
            <a:r>
              <a:rPr lang="ru-RU" dirty="0" err="1" smtClean="0"/>
              <a:t>Physicians</a:t>
            </a:r>
            <a:r>
              <a:rPr lang="ru-RU" dirty="0" smtClean="0"/>
              <a:t> </a:t>
            </a:r>
            <a:r>
              <a:rPr lang="ru-RU" dirty="0" err="1" smtClean="0"/>
              <a:t>Desk</a:t>
            </a:r>
            <a:r>
              <a:rPr lang="ru-RU" dirty="0" smtClean="0"/>
              <a:t> </a:t>
            </a:r>
            <a:r>
              <a:rPr lang="ru-RU" dirty="0" err="1" smtClean="0"/>
              <a:t>Reference</a:t>
            </a:r>
            <a:r>
              <a:rPr lang="ru-RU" dirty="0" smtClean="0"/>
              <a:t>, 2005</a:t>
            </a:r>
          </a:p>
          <a:p>
            <a:r>
              <a:rPr lang="ru-RU" i="1" dirty="0" smtClean="0"/>
              <a:t>Со стороны ССС:</a:t>
            </a:r>
            <a:r>
              <a:rPr lang="ru-RU" dirty="0" smtClean="0"/>
              <a:t> ощущение сердцебиения; редко — ортостатическая гипотензия</a:t>
            </a:r>
          </a:p>
          <a:p>
            <a:r>
              <a:rPr lang="ru-RU" i="1" dirty="0" smtClean="0"/>
              <a:t>Со стороны нервной системы:</a:t>
            </a:r>
            <a:r>
              <a:rPr lang="ru-RU" dirty="0" smtClean="0"/>
              <a:t> головокружение/</a:t>
            </a:r>
            <a:r>
              <a:rPr lang="ru-RU" dirty="0" err="1" smtClean="0"/>
              <a:t>вертиго</a:t>
            </a:r>
            <a:r>
              <a:rPr lang="ru-RU" dirty="0" smtClean="0"/>
              <a:t>, головная боль, повышенная утомляемость, сонливость, депрессия, астения, парестезии, обморок, нервозность, тревога, бессонница, нарушение концентрации внимания.</a:t>
            </a:r>
          </a:p>
          <a:p>
            <a:r>
              <a:rPr lang="ru-RU" dirty="0" smtClean="0"/>
              <a:t>Другие- </a:t>
            </a:r>
            <a:r>
              <a:rPr lang="ru-RU" dirty="0" err="1" smtClean="0"/>
              <a:t>мастодиния</a:t>
            </a:r>
            <a:r>
              <a:rPr lang="ru-RU" dirty="0" smtClean="0"/>
              <a:t>, дисменорея, носовое кровотечение, ринит, приливы крови к коже лица, транзиторная гемианопсия, спазмы сосудов пальцев и судороги мышц нижних конечностей (как и другие производные спорыньи, </a:t>
            </a:r>
            <a:r>
              <a:rPr lang="ru-RU" dirty="0" err="1" smtClean="0"/>
              <a:t>Достинекс</a:t>
            </a:r>
            <a:r>
              <a:rPr lang="ru-RU" baseline="30000" dirty="0" smtClean="0"/>
              <a:t>®</a:t>
            </a:r>
            <a:r>
              <a:rPr lang="ru-RU" dirty="0" smtClean="0"/>
              <a:t> может оказывать сосудосуживающее действие), нарушение зрения, гриппоподобные симптомы, недомогание, </a:t>
            </a:r>
            <a:r>
              <a:rPr lang="ru-RU" dirty="0" err="1" smtClean="0"/>
              <a:t>периорбитальные</a:t>
            </a:r>
            <a:r>
              <a:rPr lang="ru-RU" dirty="0" smtClean="0"/>
              <a:t> и периферические отеки, анорексия, </a:t>
            </a:r>
            <a:r>
              <a:rPr lang="ru-RU" dirty="0" err="1" smtClean="0"/>
              <a:t>акне</a:t>
            </a:r>
            <a:r>
              <a:rPr lang="ru-RU" dirty="0" smtClean="0"/>
              <a:t>, кожный зуд, боль </a:t>
            </a:r>
          </a:p>
          <a:p>
            <a:endParaRPr lang="ru-RU" dirty="0" smtClean="0"/>
          </a:p>
          <a:p>
            <a:r>
              <a:rPr lang="ru-RU" dirty="0" err="1" smtClean="0"/>
              <a:t>Гиперпролактинемияни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даволаш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учун</a:t>
            </a:r>
            <a:r>
              <a:rPr lang="ru-RU" baseline="0" dirty="0" smtClean="0"/>
              <a:t>   </a:t>
            </a:r>
            <a:r>
              <a:rPr lang="ru-RU" baseline="0" dirty="0" err="1" smtClean="0"/>
              <a:t>горманал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ва</a:t>
            </a:r>
            <a:r>
              <a:rPr lang="ru-RU" baseline="0" dirty="0" smtClean="0"/>
              <a:t> но </a:t>
            </a:r>
            <a:r>
              <a:rPr lang="ru-RU" baseline="0" dirty="0" err="1" smtClean="0"/>
              <a:t>гармонал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дори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воситалари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кулланади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82307-16F4-4EBD-9320-1132D43F398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7075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Стимуляция D</a:t>
            </a:r>
            <a:r>
              <a:rPr lang="ru-RU" baseline="-25000" dirty="0" smtClean="0"/>
              <a:t>2</a:t>
            </a:r>
            <a:r>
              <a:rPr lang="ru-RU" dirty="0" smtClean="0"/>
              <a:t>-дофаминовых рецепторов </a:t>
            </a:r>
            <a:r>
              <a:rPr lang="ru-RU" dirty="0" err="1" smtClean="0"/>
              <a:t>лактотропных</a:t>
            </a:r>
            <a:r>
              <a:rPr lang="ru-RU" dirty="0" smtClean="0"/>
              <a:t> клеток гипофиза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Возбуждают </a:t>
            </a:r>
            <a:r>
              <a:rPr lang="ru-RU" dirty="0" err="1" smtClean="0"/>
              <a:t>дофаминовые</a:t>
            </a:r>
            <a:r>
              <a:rPr lang="ru-RU" dirty="0" smtClean="0"/>
              <a:t> D</a:t>
            </a:r>
            <a:r>
              <a:rPr lang="ru-RU" baseline="-25000" dirty="0" smtClean="0"/>
              <a:t>2</a:t>
            </a:r>
            <a:r>
              <a:rPr lang="ru-RU" dirty="0" smtClean="0"/>
              <a:t>-рецепторы и подавляют секрецию пролактина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Д2дофамин </a:t>
            </a:r>
            <a:r>
              <a:rPr lang="ru-RU" dirty="0" err="1" smtClean="0"/>
              <a:t>рецепторларнинг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82307-16F4-4EBD-9320-1132D43F398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3518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r>
              <a:rPr lang="ru-RU" dirty="0" err="1" smtClean="0"/>
              <a:t>Фаол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компонентлари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82307-16F4-4EBD-9320-1132D43F398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4570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Действующие вещества прутняка обыкновенного.</a:t>
            </a:r>
            <a:r>
              <a:rPr lang="ru-RU" dirty="0" smtClean="0"/>
              <a:t> В состав прутняка входят аскорбиновая кислота, эфирное масло (</a:t>
            </a:r>
            <a:r>
              <a:rPr lang="ru-RU" dirty="0" err="1" smtClean="0"/>
              <a:t>цинеол</a:t>
            </a:r>
            <a:r>
              <a:rPr lang="ru-RU" dirty="0" smtClean="0"/>
              <a:t>, </a:t>
            </a:r>
            <a:r>
              <a:rPr lang="ru-RU" dirty="0" err="1" smtClean="0"/>
              <a:t>сабинен</a:t>
            </a:r>
            <a:r>
              <a:rPr lang="ru-RU" dirty="0" smtClean="0"/>
              <a:t>, </a:t>
            </a:r>
            <a:r>
              <a:rPr lang="ru-RU" dirty="0" err="1" smtClean="0"/>
              <a:t>пинен</a:t>
            </a:r>
            <a:r>
              <a:rPr lang="ru-RU" dirty="0" smtClean="0"/>
              <a:t>, пальмитиновая кислота). Также обнаружены </a:t>
            </a:r>
            <a:r>
              <a:rPr lang="ru-RU" dirty="0" err="1" smtClean="0"/>
              <a:t>флавоноиды</a:t>
            </a:r>
            <a:r>
              <a:rPr lang="ru-RU" dirty="0" smtClean="0"/>
              <a:t> (</a:t>
            </a:r>
            <a:r>
              <a:rPr lang="ru-RU" dirty="0" err="1" smtClean="0"/>
              <a:t>кактицин</a:t>
            </a:r>
            <a:r>
              <a:rPr lang="ru-RU" dirty="0" smtClean="0"/>
              <a:t> и изо-</a:t>
            </a:r>
            <a:r>
              <a:rPr lang="ru-RU" dirty="0" err="1" smtClean="0"/>
              <a:t>ориентин</a:t>
            </a:r>
            <a:r>
              <a:rPr lang="ru-RU" dirty="0" smtClean="0"/>
              <a:t>), </a:t>
            </a:r>
            <a:r>
              <a:rPr lang="ru-RU" dirty="0" err="1" smtClean="0"/>
              <a:t>иридоиды</a:t>
            </a:r>
            <a:r>
              <a:rPr lang="ru-RU" dirty="0" smtClean="0"/>
              <a:t>, </a:t>
            </a:r>
            <a:r>
              <a:rPr lang="ru-RU" dirty="0" err="1" smtClean="0"/>
              <a:t>иридоидные</a:t>
            </a:r>
            <a:r>
              <a:rPr lang="ru-RU" dirty="0" smtClean="0"/>
              <a:t> гликозиды (</a:t>
            </a:r>
            <a:r>
              <a:rPr lang="ru-RU" dirty="0" err="1" smtClean="0"/>
              <a:t>агнусид</a:t>
            </a:r>
            <a:r>
              <a:rPr lang="ru-RU" dirty="0" smtClean="0"/>
              <a:t> и </a:t>
            </a:r>
            <a:r>
              <a:rPr lang="ru-RU" dirty="0" err="1" smtClean="0"/>
              <a:t>аукубин</a:t>
            </a:r>
            <a:r>
              <a:rPr lang="ru-RU" dirty="0" smtClean="0"/>
              <a:t>), жирорастворимые флавоны, незаменимые жирные кислоты.</a:t>
            </a:r>
          </a:p>
          <a:p>
            <a:r>
              <a:rPr lang="ru-RU" b="1" dirty="0" smtClean="0"/>
              <a:t> </a:t>
            </a:r>
            <a:r>
              <a:rPr lang="ru-RU" dirty="0" smtClean="0"/>
              <a:t>Из плодов выделены </a:t>
            </a:r>
            <a:r>
              <a:rPr lang="ru-RU" dirty="0" err="1" smtClean="0"/>
              <a:t>иридоиды</a:t>
            </a:r>
            <a:r>
              <a:rPr lang="ru-RU" dirty="0" smtClean="0"/>
              <a:t>, </a:t>
            </a:r>
            <a:r>
              <a:rPr lang="ru-RU" dirty="0" err="1" smtClean="0"/>
              <a:t>флавоноиды</a:t>
            </a:r>
            <a:r>
              <a:rPr lang="ru-RU" dirty="0" smtClean="0"/>
              <a:t> и эфирные масла, которые используют для медицинских целей.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Допаминергической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пролактинингибирующей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и, как установлено в последние годы, некоторой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опиоидергической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активностью обладает ряд веществ, выделенных из растения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Vitex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аgnus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сastus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(VAC), связывающих соответственно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допаминовые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D2–рецепторы гипофиза и некоторые опиоидные рецепторы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ru-RU" b="1" dirty="0" err="1" smtClean="0"/>
              <a:t>пио́идные</a:t>
            </a:r>
            <a:r>
              <a:rPr lang="ru-RU" dirty="0" smtClean="0"/>
              <a:t> </a:t>
            </a:r>
            <a:r>
              <a:rPr lang="ru-RU" b="1" dirty="0" err="1" smtClean="0"/>
              <a:t>реце́пторы</a:t>
            </a:r>
            <a:r>
              <a:rPr lang="ru-RU" dirty="0" smtClean="0"/>
              <a:t> (</a:t>
            </a:r>
            <a:r>
              <a:rPr lang="ru-RU" b="1" dirty="0" smtClean="0"/>
              <a:t>опиатные</a:t>
            </a:r>
            <a:r>
              <a:rPr lang="ru-RU" dirty="0" smtClean="0"/>
              <a:t> </a:t>
            </a:r>
            <a:r>
              <a:rPr lang="ru-RU" b="1" dirty="0" smtClean="0"/>
              <a:t>рецепторы</a:t>
            </a:r>
            <a:r>
              <a:rPr lang="ru-RU" dirty="0" smtClean="0"/>
              <a:t>) — разновидность </a:t>
            </a:r>
            <a:r>
              <a:rPr lang="ru-RU" b="1" dirty="0" smtClean="0"/>
              <a:t>рецепторов</a:t>
            </a:r>
            <a:r>
              <a:rPr lang="ru-RU" dirty="0" smtClean="0"/>
              <a:t> нервной системы, относящихся к </a:t>
            </a:r>
            <a:r>
              <a:rPr lang="ru-RU" b="1" dirty="0" smtClean="0"/>
              <a:t>рецепторам</a:t>
            </a:r>
            <a:r>
              <a:rPr lang="ru-RU" dirty="0" smtClean="0"/>
              <a:t>, сопряжённым с G-белком. Основная их функция в организме — регулирование болевых ощущений.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[12]. При этом, если 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допаминергической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активности VAC известно достаточно давно – около 20 лет [26], то интенсивное изучение его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опиоидергической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активности началось относительно недавно. На данный момент в опытах установлено, что в экстракте VAC содержатся вещества, активирующие µ– и δ–опиоидные рецепторы [27].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Прутнякнинг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вазифаси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пролактин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микдорини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пасайтиради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Горманал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фонни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нормалл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Кукрак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безларида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огрикни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колдиради</a:t>
            </a: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Аел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эркакларда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бепуштликни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бартараф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этади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эркакларда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потенцияни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кучайтиради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мастоциклим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таркибидаги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бошка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компанентлар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Огик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колдирувчи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ялигланишга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карши,вегетатив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нер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системасини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фаолиятини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яхшилайди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82307-16F4-4EBD-9320-1132D43F398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4921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 err="1" smtClean="0"/>
              <a:t>Авраамово</a:t>
            </a:r>
            <a:r>
              <a:rPr lang="ru-RU" sz="800" b="1" dirty="0" smtClean="0"/>
              <a:t> дерево</a:t>
            </a:r>
            <a:r>
              <a:rPr lang="ru-RU" sz="800" dirty="0" smtClean="0"/>
              <a:t>: снижает выработку пролактина, приводя соотношение гормонов во второй фазе цикла к норме. Таким образом корректируются нарушения менструального цикла ,снимается боль в молочных железах. Бесплодие и потеря либидо. Также есть сообщения, что прутняк имеет противолихорадочное и противомалярийное , мочегонное действие, улучшает пищеварение, тонизирует организм.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 smtClean="0"/>
              <a:t>Стеблелист васильковый</a:t>
            </a:r>
            <a:r>
              <a:rPr lang="ru-RU" sz="800" dirty="0" smtClean="0"/>
              <a:t>: содержит гликозид </a:t>
            </a:r>
            <a:r>
              <a:rPr lang="ru-RU" sz="800" dirty="0" err="1" smtClean="0"/>
              <a:t>каулоспонин</a:t>
            </a:r>
            <a:r>
              <a:rPr lang="ru-RU" sz="800" dirty="0" smtClean="0"/>
              <a:t>, который действует как тонизирующее средство на мышцы матки, стимулирует менструацию (улучшает менструальный поток крови). Средство используется для облегчения боли в матке и яичниках.</a:t>
            </a:r>
          </a:p>
          <a:p>
            <a:r>
              <a:rPr lang="ru-RU" sz="800" b="1" dirty="0" smtClean="0"/>
              <a:t>Фиалка пурпурная</a:t>
            </a:r>
            <a:r>
              <a:rPr lang="ru-RU" sz="800" dirty="0" smtClean="0"/>
              <a:t>: содержит алкалоид цикламен, который регулирует менструальный цикл. Применяется в случаях </a:t>
            </a:r>
            <a:r>
              <a:rPr lang="ru-RU" sz="800" dirty="0" err="1" smtClean="0"/>
              <a:t>полименореи</a:t>
            </a:r>
            <a:r>
              <a:rPr lang="ru-RU" sz="800" dirty="0" smtClean="0"/>
              <a:t>, сопровождающейся выделением черной, со сгустками и мембранной крови, а также такими симптомами, как головокружение, головная боль, ухудшение зрения и анемия. </a:t>
            </a:r>
            <a:br>
              <a:rPr lang="ru-RU" sz="800" dirty="0" smtClean="0"/>
            </a:br>
            <a:r>
              <a:rPr lang="ru-RU" sz="800" b="1" dirty="0" smtClean="0"/>
              <a:t>Ирис пестрый</a:t>
            </a:r>
            <a:r>
              <a:rPr lang="ru-RU" sz="800" dirty="0" smtClean="0"/>
              <a:t>: мощный </a:t>
            </a:r>
            <a:r>
              <a:rPr lang="ru-RU" sz="800" dirty="0" err="1" smtClean="0"/>
              <a:t>детоксикант</a:t>
            </a:r>
            <a:r>
              <a:rPr lang="ru-RU" sz="800" dirty="0" smtClean="0"/>
              <a:t> женских половых органов, особенно перед началом менструального цикла, рекомендуется применять при воспалительных </a:t>
            </a:r>
            <a:r>
              <a:rPr lang="ru-RU" sz="800" dirty="0" err="1" smtClean="0"/>
              <a:t>заболеванияx</a:t>
            </a:r>
            <a:r>
              <a:rPr lang="ru-RU" sz="800" dirty="0" smtClean="0"/>
              <a:t> органов таза и кист яичников. </a:t>
            </a:r>
            <a:br>
              <a:rPr lang="ru-RU" sz="800" dirty="0" smtClean="0"/>
            </a:br>
            <a:r>
              <a:rPr lang="ru-RU" sz="800" b="1" dirty="0" smtClean="0"/>
              <a:t>Тигровая лилия</a:t>
            </a:r>
            <a:r>
              <a:rPr lang="ru-RU" sz="800" dirty="0" smtClean="0"/>
              <a:t>: воздействует на симпатические нервы таза, увеличивая их мощность и повышая тонус, таким образом, облегчая гиперемию и напряженность матки и яичников. Является эффективным средством в случаях воспалении матки, яичников или молочных желез, аменорее, выпадении матки и </a:t>
            </a:r>
            <a:r>
              <a:rPr lang="ru-RU" sz="800" dirty="0" err="1" smtClean="0"/>
              <a:t>масталгии</a:t>
            </a:r>
            <a:r>
              <a:rPr lang="ru-RU" sz="800" dirty="0" smtClean="0"/>
              <a:t>.</a:t>
            </a:r>
          </a:p>
          <a:p>
            <a:r>
              <a:rPr lang="ru-RU" sz="800" b="1" dirty="0" smtClean="0"/>
              <a:t>Шишки хмеля </a:t>
            </a:r>
            <a:r>
              <a:rPr lang="en-US" sz="800" b="1" dirty="0" smtClean="0"/>
              <a:t>:</a:t>
            </a:r>
            <a:r>
              <a:rPr lang="ru-RU" sz="800" b="0" dirty="0" smtClean="0"/>
              <a:t>Э</a:t>
            </a:r>
            <a:r>
              <a:rPr lang="ru-RU" sz="800" dirty="0" smtClean="0"/>
              <a:t>кстракт из шишек хмеля обладает эстрогенной активностью.</a:t>
            </a:r>
            <a:r>
              <a:rPr lang="en-US" sz="800" dirty="0" smtClean="0"/>
              <a:t> </a:t>
            </a:r>
            <a:r>
              <a:rPr lang="ru-RU" sz="800" dirty="0" err="1" smtClean="0"/>
              <a:t>Хумулин</a:t>
            </a:r>
            <a:r>
              <a:rPr lang="ru-RU" sz="800" dirty="0" smtClean="0"/>
              <a:t> и эфирное масло хмеля обладают успокаивающим (седативным) действием, рекомендуют при сердечно-сосудистых неврозах, стенокардии, спазмах</a:t>
            </a:r>
            <a:r>
              <a:rPr lang="ru-RU" sz="800" baseline="0" dirty="0" smtClean="0"/>
              <a:t> кишечника. </a:t>
            </a:r>
          </a:p>
          <a:p>
            <a:endParaRPr lang="ru-RU" sz="800" baseline="0" dirty="0" smtClean="0"/>
          </a:p>
          <a:p>
            <a:endParaRPr lang="ru-RU" sz="800" baseline="0" dirty="0" smtClean="0"/>
          </a:p>
          <a:p>
            <a:endParaRPr lang="ru-RU" sz="800" baseline="0" dirty="0" smtClean="0"/>
          </a:p>
          <a:p>
            <a:endParaRPr lang="ru-RU" sz="800" baseline="0" dirty="0" smtClean="0"/>
          </a:p>
          <a:p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82307-16F4-4EBD-9320-1132D43F398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2106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800" b="1" dirty="0" smtClean="0"/>
              <a:t>Ирис пестрый</a:t>
            </a:r>
            <a:r>
              <a:rPr lang="ru-RU" sz="800" dirty="0" smtClean="0"/>
              <a:t>: мощный </a:t>
            </a:r>
            <a:r>
              <a:rPr lang="ru-RU" sz="800" dirty="0" err="1" smtClean="0"/>
              <a:t>детоксикант</a:t>
            </a:r>
            <a:r>
              <a:rPr lang="ru-RU" sz="800" dirty="0" smtClean="0"/>
              <a:t> женских половых органов, особенно перед началом менструального цикла, рекомендуется применять при воспалительных </a:t>
            </a:r>
            <a:r>
              <a:rPr lang="ru-RU" sz="800" dirty="0" err="1" smtClean="0"/>
              <a:t>заболеванияx</a:t>
            </a:r>
            <a:r>
              <a:rPr lang="ru-RU" sz="800" dirty="0" smtClean="0"/>
              <a:t> органов таза и кист яичников. </a:t>
            </a:r>
            <a:br>
              <a:rPr lang="ru-RU" sz="800" dirty="0" smtClean="0"/>
            </a:br>
            <a:r>
              <a:rPr lang="ru-RU" sz="800" b="1" dirty="0" smtClean="0"/>
              <a:t>Тигровая лилия</a:t>
            </a:r>
            <a:r>
              <a:rPr lang="ru-RU" sz="800" dirty="0" smtClean="0"/>
              <a:t>: воздействует на симпатические нервы таза, увеличивая их мощность и повышая тонус, таким образом, облегчая гиперемию и напряженность матки и яичников.</a:t>
            </a:r>
          </a:p>
          <a:p>
            <a:r>
              <a:rPr lang="ru-RU" sz="800" b="1" dirty="0" smtClean="0"/>
              <a:t>Шишки хмеля </a:t>
            </a:r>
            <a:r>
              <a:rPr lang="en-US" sz="800" b="1" dirty="0" smtClean="0"/>
              <a:t>:</a:t>
            </a:r>
            <a:r>
              <a:rPr lang="ru-RU" sz="800" b="0" dirty="0" smtClean="0"/>
              <a:t>Э</a:t>
            </a:r>
            <a:r>
              <a:rPr lang="ru-RU" sz="800" dirty="0" smtClean="0"/>
              <a:t>кстракт из шишек хмеля обладает эстрогенной активностью.</a:t>
            </a:r>
            <a:r>
              <a:rPr lang="en-US" sz="800" dirty="0" smtClean="0"/>
              <a:t> </a:t>
            </a:r>
            <a:r>
              <a:rPr lang="ru-RU" sz="800" dirty="0" err="1" smtClean="0"/>
              <a:t>Хумулин</a:t>
            </a:r>
            <a:r>
              <a:rPr lang="ru-RU" sz="800" dirty="0" smtClean="0"/>
              <a:t> и эфирное масло хмеля обладают успокаивающим (седативным) действием, рекомендуют при сердечно-сосудистых неврозах, стенокардии, спазмах</a:t>
            </a:r>
            <a:r>
              <a:rPr lang="ru-RU" sz="800" baseline="0" dirty="0" smtClean="0"/>
              <a:t> кишечника. </a:t>
            </a:r>
          </a:p>
          <a:p>
            <a:endParaRPr lang="ru-RU" sz="800" baseline="0" dirty="0" smtClean="0"/>
          </a:p>
          <a:p>
            <a:r>
              <a:rPr lang="ru-RU" sz="800" baseline="0" dirty="0" err="1" smtClean="0"/>
              <a:t>Мастоцик</a:t>
            </a:r>
            <a:r>
              <a:rPr lang="ru-RU" sz="800" baseline="0" dirty="0" smtClean="0"/>
              <a:t> </a:t>
            </a:r>
            <a:r>
              <a:rPr lang="ru-RU" sz="800" baseline="0" dirty="0" err="1" smtClean="0"/>
              <a:t>бошка</a:t>
            </a:r>
            <a:r>
              <a:rPr lang="ru-RU" sz="800" baseline="0" dirty="0" smtClean="0"/>
              <a:t> </a:t>
            </a:r>
            <a:r>
              <a:rPr lang="ru-RU" sz="800" baseline="0" dirty="0" err="1" smtClean="0"/>
              <a:t>ут</a:t>
            </a:r>
            <a:r>
              <a:rPr lang="ru-RU" sz="800" baseline="0" dirty="0" smtClean="0"/>
              <a:t> </a:t>
            </a:r>
            <a:r>
              <a:rPr lang="ru-RU" sz="800" baseline="0" dirty="0" err="1" smtClean="0"/>
              <a:t>дори</a:t>
            </a:r>
            <a:r>
              <a:rPr lang="ru-RU" sz="800" baseline="0" dirty="0" smtClean="0"/>
              <a:t> </a:t>
            </a:r>
            <a:r>
              <a:rPr lang="ru-RU" sz="800" baseline="0" dirty="0" err="1" smtClean="0"/>
              <a:t>воситалардан</a:t>
            </a:r>
            <a:r>
              <a:rPr lang="ru-RU" sz="800" baseline="0" dirty="0" smtClean="0"/>
              <a:t> </a:t>
            </a:r>
            <a:r>
              <a:rPr lang="ru-RU" sz="800" baseline="0" dirty="0" err="1" smtClean="0"/>
              <a:t>устунлига</a:t>
            </a:r>
            <a:r>
              <a:rPr lang="ru-RU" sz="800" baseline="0" dirty="0" smtClean="0"/>
              <a:t> </a:t>
            </a:r>
            <a:r>
              <a:rPr lang="ru-RU" sz="800" baseline="0" dirty="0" err="1" smtClean="0"/>
              <a:t>таркибида</a:t>
            </a:r>
            <a:r>
              <a:rPr lang="ru-RU" sz="800" baseline="0" dirty="0" smtClean="0"/>
              <a:t>  шишки хмеля </a:t>
            </a:r>
            <a:r>
              <a:rPr lang="ru-RU" sz="800" baseline="0" dirty="0" err="1" smtClean="0"/>
              <a:t>борлиги</a:t>
            </a:r>
            <a:r>
              <a:rPr lang="ru-RU" sz="800" baseline="0" dirty="0" smtClean="0"/>
              <a:t>.</a:t>
            </a:r>
          </a:p>
          <a:p>
            <a:r>
              <a:rPr lang="ru-RU" sz="800" baseline="0" dirty="0" err="1" smtClean="0"/>
              <a:t>Вазифаси</a:t>
            </a:r>
            <a:r>
              <a:rPr lang="ru-RU" sz="800" baseline="0" dirty="0" smtClean="0"/>
              <a:t>: </a:t>
            </a:r>
            <a:r>
              <a:rPr lang="ru-RU" sz="800" baseline="0" dirty="0" err="1" smtClean="0"/>
              <a:t>седатив</a:t>
            </a:r>
            <a:r>
              <a:rPr lang="ru-RU" sz="800" baseline="0" dirty="0" smtClean="0"/>
              <a:t> </a:t>
            </a:r>
            <a:r>
              <a:rPr lang="ru-RU" sz="800" baseline="0" dirty="0" err="1" smtClean="0"/>
              <a:t>антидепресив</a:t>
            </a:r>
            <a:r>
              <a:rPr lang="ru-RU" sz="800" baseline="0" dirty="0" smtClean="0"/>
              <a:t> , </a:t>
            </a:r>
            <a:r>
              <a:rPr lang="ru-RU" sz="800" baseline="0" dirty="0" err="1" smtClean="0"/>
              <a:t>спазмалитик</a:t>
            </a:r>
            <a:r>
              <a:rPr lang="ru-RU" sz="800" baseline="0" dirty="0" smtClean="0"/>
              <a:t>, </a:t>
            </a:r>
            <a:r>
              <a:rPr lang="ru-RU" sz="800" baseline="0" dirty="0" err="1" smtClean="0"/>
              <a:t>ва</a:t>
            </a:r>
            <a:r>
              <a:rPr lang="ru-RU" sz="800" baseline="0" dirty="0" smtClean="0"/>
              <a:t> </a:t>
            </a:r>
            <a:r>
              <a:rPr lang="ru-RU" sz="800" baseline="0" dirty="0" err="1" smtClean="0"/>
              <a:t>огик</a:t>
            </a:r>
            <a:r>
              <a:rPr lang="ru-RU" sz="800" baseline="0" dirty="0" smtClean="0"/>
              <a:t> </a:t>
            </a:r>
            <a:r>
              <a:rPr lang="ru-RU" sz="800" baseline="0" dirty="0" err="1" smtClean="0"/>
              <a:t>колдиради</a:t>
            </a:r>
            <a:r>
              <a:rPr lang="ru-RU" sz="800" baseline="0" dirty="0" smtClean="0"/>
              <a:t>. </a:t>
            </a:r>
            <a:r>
              <a:rPr lang="ru-RU" sz="800" baseline="0" dirty="0" err="1" smtClean="0"/>
              <a:t>Ва</a:t>
            </a:r>
            <a:r>
              <a:rPr lang="ru-RU" sz="800" baseline="0" dirty="0" smtClean="0"/>
              <a:t> </a:t>
            </a:r>
            <a:r>
              <a:rPr lang="ru-RU" sz="800" baseline="0" dirty="0" err="1" smtClean="0"/>
              <a:t>табиий</a:t>
            </a:r>
            <a:r>
              <a:rPr lang="ru-RU" sz="800" baseline="0" dirty="0" smtClean="0"/>
              <a:t> эстроген </a:t>
            </a:r>
            <a:r>
              <a:rPr lang="ru-RU" sz="800" baseline="0" dirty="0" err="1" smtClean="0"/>
              <a:t>хсобланади</a:t>
            </a:r>
            <a:r>
              <a:rPr lang="ru-RU" sz="800" baseline="0" dirty="0" smtClean="0"/>
              <a:t>.</a:t>
            </a:r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82307-16F4-4EBD-9320-1132D43F398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5434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82307-16F4-4EBD-9320-1132D43F398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0125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Проведенное исследование подтверждает эффективность и безопасность экстракта VAC, который является основным действующим компонентом препарата </a:t>
            </a:r>
            <a:r>
              <a:rPr lang="ru-RU" dirty="0" err="1" smtClean="0"/>
              <a:t>мастоциклим</a:t>
            </a:r>
            <a:r>
              <a:rPr lang="ru-RU" dirty="0" smtClean="0"/>
              <a:t> и может применяться для лечения нециклической </a:t>
            </a:r>
            <a:r>
              <a:rPr lang="ru-RU" b="1" dirty="0" err="1" smtClean="0"/>
              <a:t>масталгии</a:t>
            </a:r>
            <a:r>
              <a:rPr lang="ru-RU" b="1" dirty="0" smtClean="0"/>
              <a:t>, вызванной приемом гормональных контрацептивов.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82307-16F4-4EBD-9320-1132D43F398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8233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у мужчин стимулирует развитие железистой  ткани простаты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Пролактин –</a:t>
            </a:r>
            <a:r>
              <a:rPr lang="ru-RU" sz="1200" dirty="0" err="1" smtClean="0">
                <a:solidFill>
                  <a:srgbClr val="002060"/>
                </a:solidFill>
              </a:rPr>
              <a:t>бу</a:t>
            </a:r>
            <a:r>
              <a:rPr lang="ru-RU" sz="1200" dirty="0" smtClean="0">
                <a:solidFill>
                  <a:srgbClr val="002060"/>
                </a:solidFill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</a:rPr>
              <a:t>лактотроп</a:t>
            </a:r>
            <a:r>
              <a:rPr lang="ru-RU" sz="1200" dirty="0" smtClean="0">
                <a:solidFill>
                  <a:srgbClr val="002060"/>
                </a:solidFill>
              </a:rPr>
              <a:t> гормон, </a:t>
            </a:r>
            <a:r>
              <a:rPr lang="ru-RU" sz="1200" dirty="0" err="1" smtClean="0">
                <a:solidFill>
                  <a:srgbClr val="002060"/>
                </a:solidFill>
              </a:rPr>
              <a:t>гипофизнинг</a:t>
            </a:r>
            <a:r>
              <a:rPr lang="ru-RU" sz="1200" dirty="0" smtClean="0">
                <a:solidFill>
                  <a:srgbClr val="002060"/>
                </a:solidFill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</a:rPr>
              <a:t>олдинги</a:t>
            </a:r>
            <a:r>
              <a:rPr lang="ru-RU" sz="1200" dirty="0" smtClean="0">
                <a:solidFill>
                  <a:srgbClr val="002060"/>
                </a:solidFill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</a:rPr>
              <a:t>булагидан</a:t>
            </a:r>
            <a:r>
              <a:rPr lang="ru-RU" sz="1200" dirty="0" smtClean="0">
                <a:solidFill>
                  <a:srgbClr val="002060"/>
                </a:solidFill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</a:rPr>
              <a:t>ажралади</a:t>
            </a:r>
            <a:endParaRPr lang="ru-RU" sz="1200" dirty="0" smtClean="0">
              <a:solidFill>
                <a:srgbClr val="00206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 smtClean="0">
                <a:solidFill>
                  <a:srgbClr val="002060"/>
                </a:solidFill>
              </a:rPr>
              <a:t>Функцияси</a:t>
            </a:r>
            <a:r>
              <a:rPr lang="ru-RU" sz="1200" dirty="0" smtClean="0">
                <a:solidFill>
                  <a:srgbClr val="002060"/>
                </a:solidFill>
              </a:rPr>
              <a:t>- </a:t>
            </a:r>
            <a:r>
              <a:rPr lang="ru-RU" sz="1200" dirty="0" err="1" smtClean="0">
                <a:solidFill>
                  <a:srgbClr val="002060"/>
                </a:solidFill>
              </a:rPr>
              <a:t>сут</a:t>
            </a:r>
            <a:r>
              <a:rPr lang="ru-RU" sz="1200" dirty="0" smtClean="0">
                <a:solidFill>
                  <a:srgbClr val="002060"/>
                </a:solidFill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</a:rPr>
              <a:t>безларини</a:t>
            </a:r>
            <a:r>
              <a:rPr lang="ru-RU" sz="1200" dirty="0" smtClean="0">
                <a:solidFill>
                  <a:srgbClr val="002060"/>
                </a:solidFill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</a:rPr>
              <a:t>ривожланишини</a:t>
            </a:r>
            <a:r>
              <a:rPr lang="ru-RU" sz="1200" baseline="0" dirty="0" smtClean="0">
                <a:solidFill>
                  <a:srgbClr val="002060"/>
                </a:solidFill>
              </a:rPr>
              <a:t>  </a:t>
            </a:r>
            <a:r>
              <a:rPr lang="ru-RU" sz="1200" baseline="0" dirty="0" err="1" smtClean="0">
                <a:solidFill>
                  <a:srgbClr val="002060"/>
                </a:solidFill>
              </a:rPr>
              <a:t>ва</a:t>
            </a:r>
            <a:r>
              <a:rPr lang="ru-RU" sz="1200" baseline="0" dirty="0" smtClean="0">
                <a:solidFill>
                  <a:srgbClr val="002060"/>
                </a:solidFill>
              </a:rPr>
              <a:t> </a:t>
            </a:r>
            <a:r>
              <a:rPr lang="ru-RU" sz="1200" baseline="0" dirty="0" err="1" smtClean="0">
                <a:solidFill>
                  <a:srgbClr val="002060"/>
                </a:solidFill>
              </a:rPr>
              <a:t>секретор</a:t>
            </a:r>
            <a:r>
              <a:rPr lang="ru-RU" sz="1200" baseline="0" dirty="0" smtClean="0">
                <a:solidFill>
                  <a:srgbClr val="002060"/>
                </a:solidFill>
              </a:rPr>
              <a:t> </a:t>
            </a:r>
            <a:r>
              <a:rPr lang="ru-RU" sz="1200" baseline="0" dirty="0" err="1" smtClean="0">
                <a:solidFill>
                  <a:srgbClr val="002060"/>
                </a:solidFill>
              </a:rPr>
              <a:t>функциясини</a:t>
            </a:r>
            <a:r>
              <a:rPr lang="ru-RU" sz="1200" baseline="0" dirty="0" smtClean="0">
                <a:solidFill>
                  <a:srgbClr val="002060"/>
                </a:solidFill>
              </a:rPr>
              <a:t> </a:t>
            </a:r>
            <a:r>
              <a:rPr lang="ru-RU" sz="1200" baseline="0" dirty="0" err="1" smtClean="0">
                <a:solidFill>
                  <a:srgbClr val="002060"/>
                </a:solidFill>
              </a:rPr>
              <a:t>таминлайди</a:t>
            </a:r>
            <a:endParaRPr lang="ru-RU" sz="1200" baseline="0" dirty="0" smtClean="0">
              <a:solidFill>
                <a:srgbClr val="00206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err="1" smtClean="0">
                <a:solidFill>
                  <a:srgbClr val="002060"/>
                </a:solidFill>
              </a:rPr>
              <a:t>Амниотик</a:t>
            </a:r>
            <a:r>
              <a:rPr lang="ru-RU" sz="1200" baseline="0" dirty="0" smtClean="0">
                <a:solidFill>
                  <a:srgbClr val="002060"/>
                </a:solidFill>
              </a:rPr>
              <a:t> </a:t>
            </a:r>
            <a:r>
              <a:rPr lang="ru-RU" sz="1200" baseline="0" dirty="0" err="1" smtClean="0">
                <a:solidFill>
                  <a:srgbClr val="002060"/>
                </a:solidFill>
              </a:rPr>
              <a:t>суюглигини</a:t>
            </a:r>
            <a:r>
              <a:rPr lang="ru-RU" sz="1200" baseline="0" dirty="0" smtClean="0">
                <a:solidFill>
                  <a:srgbClr val="002060"/>
                </a:solidFill>
              </a:rPr>
              <a:t> , </a:t>
            </a:r>
            <a:r>
              <a:rPr lang="ru-RU" sz="1200" baseline="0" dirty="0" err="1" smtClean="0">
                <a:solidFill>
                  <a:srgbClr val="002060"/>
                </a:solidFill>
              </a:rPr>
              <a:t>хажмини</a:t>
            </a:r>
            <a:r>
              <a:rPr lang="ru-RU" sz="1200" baseline="0" dirty="0" smtClean="0">
                <a:solidFill>
                  <a:srgbClr val="002060"/>
                </a:solidFill>
              </a:rPr>
              <a:t> </a:t>
            </a:r>
            <a:r>
              <a:rPr lang="ru-RU" sz="1200" baseline="0" dirty="0" err="1" smtClean="0">
                <a:solidFill>
                  <a:srgbClr val="002060"/>
                </a:solidFill>
              </a:rPr>
              <a:t>ва</a:t>
            </a:r>
            <a:r>
              <a:rPr lang="ru-RU" sz="1200" baseline="0" dirty="0" smtClean="0">
                <a:solidFill>
                  <a:srgbClr val="002060"/>
                </a:solidFill>
              </a:rPr>
              <a:t> </a:t>
            </a:r>
            <a:r>
              <a:rPr lang="ru-RU" sz="1200" baseline="0" dirty="0" err="1" smtClean="0">
                <a:solidFill>
                  <a:srgbClr val="002060"/>
                </a:solidFill>
              </a:rPr>
              <a:t>таркибини</a:t>
            </a:r>
            <a:r>
              <a:rPr lang="ru-RU" sz="1200" baseline="0" dirty="0" smtClean="0">
                <a:solidFill>
                  <a:srgbClr val="002060"/>
                </a:solidFill>
              </a:rPr>
              <a:t> </a:t>
            </a:r>
            <a:r>
              <a:rPr lang="ru-RU" sz="1200" baseline="0" dirty="0" err="1" smtClean="0">
                <a:solidFill>
                  <a:srgbClr val="002060"/>
                </a:solidFill>
              </a:rPr>
              <a:t>бошкаради</a:t>
            </a:r>
            <a:endParaRPr lang="ru-RU" sz="1200" baseline="0" dirty="0" smtClean="0">
              <a:solidFill>
                <a:srgbClr val="00206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solidFill>
                <a:srgbClr val="00206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 smtClean="0">
                <a:solidFill>
                  <a:srgbClr val="002060"/>
                </a:solidFill>
              </a:rPr>
              <a:t>Оналик</a:t>
            </a:r>
            <a:r>
              <a:rPr lang="ru-RU" sz="1200" dirty="0" smtClean="0">
                <a:solidFill>
                  <a:srgbClr val="002060"/>
                </a:solidFill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</a:rPr>
              <a:t>инстинктини</a:t>
            </a:r>
            <a:r>
              <a:rPr lang="ru-RU" sz="1200" dirty="0" smtClean="0">
                <a:solidFill>
                  <a:srgbClr val="002060"/>
                </a:solidFill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</a:rPr>
              <a:t>ривожлантиради</a:t>
            </a:r>
            <a:endParaRPr lang="ru-RU" sz="1200" dirty="0" smtClean="0">
              <a:solidFill>
                <a:srgbClr val="00206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82307-16F4-4EBD-9320-1132D43F398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6567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Карши </a:t>
            </a:r>
            <a:r>
              <a:rPr lang="ru-RU" dirty="0" err="1" smtClean="0"/>
              <a:t>курсатмалар</a:t>
            </a:r>
            <a:r>
              <a:rPr lang="ru-RU" dirty="0" smtClean="0"/>
              <a:t>: препарат </a:t>
            </a:r>
            <a:r>
              <a:rPr lang="ru-RU" dirty="0" err="1" smtClean="0"/>
              <a:t>таркибидаги</a:t>
            </a:r>
            <a:r>
              <a:rPr lang="ru-RU" dirty="0" smtClean="0"/>
              <a:t> </a:t>
            </a:r>
            <a:r>
              <a:rPr lang="ru-RU" dirty="0" err="1" smtClean="0"/>
              <a:t>компанентларга</a:t>
            </a:r>
            <a:r>
              <a:rPr lang="ru-RU" dirty="0" smtClean="0"/>
              <a:t> реакция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эмизиклик</a:t>
            </a:r>
            <a:r>
              <a:rPr lang="ru-RU" dirty="0" smtClean="0"/>
              <a:t> </a:t>
            </a:r>
            <a:r>
              <a:rPr lang="ru-RU" dirty="0" err="1" smtClean="0"/>
              <a:t>вактида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хомиладорликда</a:t>
            </a:r>
            <a:endParaRPr lang="ru-RU" dirty="0" smtClean="0"/>
          </a:p>
          <a:p>
            <a:r>
              <a:rPr lang="ru-RU" dirty="0" smtClean="0"/>
              <a:t> 12 </a:t>
            </a:r>
            <a:r>
              <a:rPr lang="ru-RU" dirty="0" err="1" smtClean="0"/>
              <a:t>ешдан</a:t>
            </a:r>
            <a:r>
              <a:rPr lang="ru-RU" dirty="0" smtClean="0"/>
              <a:t> </a:t>
            </a:r>
            <a:r>
              <a:rPr lang="ru-RU" dirty="0" err="1" smtClean="0"/>
              <a:t>кичик</a:t>
            </a:r>
            <a:r>
              <a:rPr lang="ru-RU" dirty="0" smtClean="0"/>
              <a:t> </a:t>
            </a:r>
            <a:r>
              <a:rPr lang="ru-RU" dirty="0" err="1" smtClean="0"/>
              <a:t>кизларга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82307-16F4-4EBD-9320-1132D43F398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070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82307-16F4-4EBD-9320-1132D43F3984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4364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Гонадотроп</a:t>
            </a:r>
            <a:r>
              <a:rPr lang="ru-RU" dirty="0" smtClean="0"/>
              <a:t> </a:t>
            </a:r>
            <a:r>
              <a:rPr lang="ru-RU" dirty="0" err="1" smtClean="0"/>
              <a:t>гормонлари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билан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биргаликда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фоликулани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етилишини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овуляцияга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тасир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курсатади</a:t>
            </a:r>
            <a:endParaRPr lang="ru-RU" baseline="0" dirty="0" smtClean="0"/>
          </a:p>
          <a:p>
            <a:r>
              <a:rPr lang="ru-RU" baseline="0" dirty="0" err="1" smtClean="0"/>
              <a:t>Сарик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таначани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функциясини</a:t>
            </a:r>
            <a:r>
              <a:rPr lang="ru-RU" baseline="0" dirty="0" smtClean="0"/>
              <a:t> стимуляция </a:t>
            </a:r>
            <a:r>
              <a:rPr lang="ru-RU" baseline="0" dirty="0" err="1" smtClean="0"/>
              <a:t>килади-прогестеронни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секрецияси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82307-16F4-4EBD-9320-1132D43F398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6056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effectLst/>
              </a:rPr>
              <a:t>Дисбаланс пролактина в организме человека может привести к серьезным нарушениям в функционировании репродуктивной системы.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82307-16F4-4EBD-9320-1132D43F398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1322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 smtClean="0"/>
              <a:t>Бази</a:t>
            </a:r>
            <a:r>
              <a:rPr lang="ru-RU" dirty="0" smtClean="0"/>
              <a:t> </a:t>
            </a:r>
            <a:r>
              <a:rPr lang="ru-RU" dirty="0" err="1" smtClean="0"/>
              <a:t>холатларда</a:t>
            </a:r>
            <a:r>
              <a:rPr lang="ru-RU" dirty="0" smtClean="0"/>
              <a:t> пролактин </a:t>
            </a:r>
            <a:r>
              <a:rPr lang="ru-RU" dirty="0" err="1" smtClean="0"/>
              <a:t>микдори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ошиб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кетади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Сабаби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физиологик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еки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патологик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82307-16F4-4EBD-9320-1132D43F398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5487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физ</a:t>
            </a:r>
            <a:r>
              <a:rPr lang="ru-RU" dirty="0" smtClean="0"/>
              <a:t> </a:t>
            </a:r>
            <a:r>
              <a:rPr lang="ru-RU" dirty="0" err="1" smtClean="0"/>
              <a:t>гиперпролактинэмия</a:t>
            </a:r>
            <a:r>
              <a:rPr lang="ru-RU" dirty="0" smtClean="0"/>
              <a:t>  </a:t>
            </a:r>
            <a:r>
              <a:rPr lang="ru-RU" dirty="0" err="1" smtClean="0"/>
              <a:t>хомиладорликда</a:t>
            </a:r>
            <a:r>
              <a:rPr lang="ru-RU" dirty="0" smtClean="0"/>
              <a:t> </a:t>
            </a:r>
            <a:r>
              <a:rPr lang="ru-RU" dirty="0" err="1" smtClean="0"/>
              <a:t>эмизиклик</a:t>
            </a:r>
            <a:r>
              <a:rPr lang="ru-RU" dirty="0" smtClean="0"/>
              <a:t> </a:t>
            </a:r>
            <a:r>
              <a:rPr lang="ru-RU" dirty="0" err="1" smtClean="0"/>
              <a:t>вактида,уйку</a:t>
            </a:r>
            <a:r>
              <a:rPr lang="ru-RU" dirty="0" smtClean="0"/>
              <a:t> </a:t>
            </a:r>
            <a:r>
              <a:rPr lang="ru-RU" dirty="0" err="1" smtClean="0"/>
              <a:t>ватида</a:t>
            </a:r>
            <a:r>
              <a:rPr lang="ru-RU" dirty="0" smtClean="0"/>
              <a:t> </a:t>
            </a:r>
            <a:r>
              <a:rPr lang="ru-RU" dirty="0" err="1" smtClean="0"/>
              <a:t>жисмоний</a:t>
            </a:r>
            <a:r>
              <a:rPr lang="ru-RU" dirty="0" smtClean="0"/>
              <a:t> </a:t>
            </a:r>
            <a:r>
              <a:rPr lang="ru-RU" dirty="0" err="1" smtClean="0"/>
              <a:t>машкда</a:t>
            </a:r>
            <a:r>
              <a:rPr lang="ru-RU" dirty="0" smtClean="0"/>
              <a:t>, </a:t>
            </a:r>
            <a:r>
              <a:rPr lang="ru-RU" dirty="0" err="1" smtClean="0"/>
              <a:t>стресда</a:t>
            </a:r>
            <a:r>
              <a:rPr lang="ru-RU" dirty="0" smtClean="0"/>
              <a:t>, </a:t>
            </a:r>
            <a:r>
              <a:rPr lang="ru-RU" dirty="0" err="1" smtClean="0"/>
              <a:t>овкат</a:t>
            </a:r>
            <a:r>
              <a:rPr lang="ru-RU" dirty="0" smtClean="0"/>
              <a:t> </a:t>
            </a:r>
            <a:r>
              <a:rPr lang="ru-RU" dirty="0" err="1" smtClean="0"/>
              <a:t>истемол</a:t>
            </a:r>
            <a:r>
              <a:rPr lang="ru-RU" dirty="0" smtClean="0"/>
              <a:t> </a:t>
            </a:r>
            <a:r>
              <a:rPr lang="ru-RU" dirty="0" err="1" smtClean="0"/>
              <a:t>килган</a:t>
            </a:r>
            <a:r>
              <a:rPr lang="ru-RU" dirty="0" smtClean="0"/>
              <a:t> </a:t>
            </a:r>
            <a:r>
              <a:rPr lang="ru-RU" dirty="0" err="1" smtClean="0"/>
              <a:t>вактда</a:t>
            </a:r>
            <a:r>
              <a:rPr lang="ru-RU" dirty="0" smtClean="0"/>
              <a:t>, </a:t>
            </a:r>
            <a:r>
              <a:rPr lang="ru-RU" dirty="0" err="1" smtClean="0"/>
              <a:t>жинсий</a:t>
            </a:r>
            <a:r>
              <a:rPr lang="ru-RU" dirty="0" smtClean="0"/>
              <a:t> </a:t>
            </a:r>
            <a:r>
              <a:rPr lang="ru-RU" dirty="0" err="1" smtClean="0"/>
              <a:t>мулокатда</a:t>
            </a:r>
            <a:r>
              <a:rPr lang="ru-RU" dirty="0" smtClean="0"/>
              <a:t> </a:t>
            </a:r>
            <a:r>
              <a:rPr lang="ru-RU" dirty="0" err="1" smtClean="0"/>
              <a:t>микдори</a:t>
            </a:r>
            <a:r>
              <a:rPr lang="ru-RU" dirty="0" smtClean="0"/>
              <a:t> </a:t>
            </a:r>
            <a:r>
              <a:rPr lang="ru-RU" dirty="0" err="1" smtClean="0"/>
              <a:t>ошади</a:t>
            </a:r>
            <a:r>
              <a:rPr lang="ru-RU" dirty="0" smtClean="0"/>
              <a:t>.</a:t>
            </a:r>
          </a:p>
          <a:p>
            <a:r>
              <a:rPr lang="ru-RU" baseline="0" dirty="0" smtClean="0"/>
              <a:t> </a:t>
            </a:r>
            <a:r>
              <a:rPr lang="ru-RU" baseline="0" dirty="0" err="1" smtClean="0"/>
              <a:t>патологик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гипнрпролактинэмия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эндокрин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бузилишларда</a:t>
            </a:r>
            <a:r>
              <a:rPr lang="ru-RU" baseline="0" dirty="0" smtClean="0"/>
              <a:t>,  </a:t>
            </a:r>
            <a:r>
              <a:rPr lang="ru-RU" baseline="0" dirty="0" err="1" smtClean="0"/>
              <a:t>буйрак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жигар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касалликларида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радиолагик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нурланишдава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кукрак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кафаси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операцияларда</a:t>
            </a:r>
            <a:r>
              <a:rPr lang="ru-RU" baseline="0" dirty="0" smtClean="0"/>
              <a:t> пролактин </a:t>
            </a:r>
            <a:r>
              <a:rPr lang="ru-RU" baseline="0" dirty="0" err="1" smtClean="0"/>
              <a:t>ммикдори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ошади</a:t>
            </a:r>
            <a:endParaRPr lang="ru-RU" baseline="0" dirty="0" smtClean="0"/>
          </a:p>
          <a:p>
            <a:r>
              <a:rPr lang="ru-RU" baseline="0" dirty="0" smtClean="0"/>
              <a:t> </a:t>
            </a:r>
            <a:r>
              <a:rPr lang="ru-RU" baseline="0" dirty="0" err="1" smtClean="0"/>
              <a:t>фармокологик</a:t>
            </a:r>
            <a:r>
              <a:rPr lang="ru-RU" baseline="0" dirty="0" smtClean="0"/>
              <a:t> орал эстроген контрацептив </a:t>
            </a:r>
            <a:r>
              <a:rPr lang="ru-RU" baseline="0" dirty="0" err="1" smtClean="0"/>
              <a:t>дори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воситалар,антидеприсантлар,нейролептиклар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тутканокка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карши</a:t>
            </a:r>
            <a:r>
              <a:rPr lang="ru-RU" baseline="0" dirty="0" smtClean="0"/>
              <a:t>  </a:t>
            </a:r>
            <a:r>
              <a:rPr lang="ru-RU" baseline="0" dirty="0" err="1" smtClean="0"/>
              <a:t>истемол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килинганда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чекиш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наркотиклар</a:t>
            </a:r>
            <a:r>
              <a:rPr lang="ru-RU" baseline="0" dirty="0" smtClean="0"/>
              <a:t> пролактин </a:t>
            </a:r>
            <a:r>
              <a:rPr lang="ru-RU" baseline="0" dirty="0" err="1" smtClean="0"/>
              <a:t>микдорини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оширади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82307-16F4-4EBD-9320-1132D43F398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896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82307-16F4-4EBD-9320-1132D43F398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1763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Мастопатия </a:t>
            </a:r>
            <a:r>
              <a:rPr lang="ru-RU" dirty="0" smtClean="0"/>
              <a:t>- заболевание молочных желез, характеризующееся уплотнением и разрастанием их тканей.</a:t>
            </a:r>
          </a:p>
          <a:p>
            <a:r>
              <a:rPr lang="ru-RU" dirty="0" smtClean="0"/>
              <a:t>Важными моментами в возникновении мастопатии являются повышение выработки эстрогенов, дефицит прогестерона и повышение уровня пролактина в крови. </a:t>
            </a:r>
          </a:p>
          <a:p>
            <a:r>
              <a:rPr lang="ru-RU" dirty="0" smtClean="0"/>
              <a:t> пролактин </a:t>
            </a:r>
            <a:r>
              <a:rPr lang="ru-RU" dirty="0" err="1" smtClean="0"/>
              <a:t>микдори</a:t>
            </a:r>
            <a:r>
              <a:rPr lang="ru-RU" dirty="0" smtClean="0"/>
              <a:t> </a:t>
            </a:r>
            <a:r>
              <a:rPr lang="ru-RU" dirty="0" err="1" smtClean="0"/>
              <a:t>ошганда</a:t>
            </a:r>
            <a:r>
              <a:rPr lang="ru-RU" dirty="0" smtClean="0"/>
              <a:t> </a:t>
            </a:r>
            <a:r>
              <a:rPr lang="ru-RU" dirty="0" err="1" smtClean="0"/>
              <a:t>кукрака</a:t>
            </a:r>
            <a:r>
              <a:rPr lang="ru-RU" dirty="0" smtClean="0"/>
              <a:t> </a:t>
            </a:r>
            <a:r>
              <a:rPr lang="ru-RU" dirty="0" err="1" smtClean="0"/>
              <a:t>безлари</a:t>
            </a:r>
            <a:r>
              <a:rPr lang="ru-RU" dirty="0" smtClean="0"/>
              <a:t> </a:t>
            </a:r>
            <a:r>
              <a:rPr lang="ru-RU" dirty="0" err="1" smtClean="0"/>
              <a:t>тукимари</a:t>
            </a:r>
            <a:r>
              <a:rPr lang="ru-RU" dirty="0" smtClean="0"/>
              <a:t> </a:t>
            </a:r>
            <a:r>
              <a:rPr lang="ru-RU" dirty="0" err="1" smtClean="0"/>
              <a:t>катиклашади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бу</a:t>
            </a:r>
            <a:r>
              <a:rPr lang="ru-RU" baseline="0" dirty="0" smtClean="0"/>
              <a:t> уз </a:t>
            </a:r>
            <a:r>
              <a:rPr lang="ru-RU" baseline="0" dirty="0" err="1" smtClean="0"/>
              <a:t>навбатида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кисталар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ва</a:t>
            </a:r>
            <a:r>
              <a:rPr lang="ru-RU" baseline="0" dirty="0" smtClean="0"/>
              <a:t>  </a:t>
            </a:r>
            <a:r>
              <a:rPr lang="ru-RU" baseline="0" dirty="0" err="1" smtClean="0"/>
              <a:t>усмалар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хосил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булишига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олиб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келади</a:t>
            </a:r>
            <a:r>
              <a:rPr lang="ru-RU" baseline="0" dirty="0" smtClean="0"/>
              <a:t>  </a:t>
            </a:r>
            <a:r>
              <a:rPr lang="ru-RU" baseline="0" dirty="0" err="1" smtClean="0"/>
              <a:t>кукрак</a:t>
            </a:r>
            <a:r>
              <a:rPr lang="ru-RU" baseline="0" dirty="0" smtClean="0"/>
              <a:t>  </a:t>
            </a:r>
            <a:r>
              <a:rPr lang="ru-RU" baseline="0" dirty="0" err="1" smtClean="0"/>
              <a:t>безлари</a:t>
            </a:r>
            <a:r>
              <a:rPr lang="ru-RU" baseline="0" dirty="0" smtClean="0"/>
              <a:t>. </a:t>
            </a:r>
            <a:r>
              <a:rPr lang="ru-RU" baseline="0" dirty="0" err="1" smtClean="0"/>
              <a:t>огрикка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сезувчанлиги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ортади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82307-16F4-4EBD-9320-1132D43F398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0170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</a:rPr>
              <a:t>Факторы способствующие ПМС</a:t>
            </a:r>
            <a:r>
              <a:rPr kumimoji="0" lang="en-US" sz="2000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</a:rPr>
              <a:t>:</a:t>
            </a:r>
            <a:r>
              <a:rPr kumimoji="0" lang="ru-RU" sz="2000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</a:rPr>
              <a:t> </a:t>
            </a:r>
            <a:r>
              <a:rPr kumimoji="0" lang="ru-RU" sz="1200" b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стрессовые ситуации, </a:t>
            </a:r>
            <a:r>
              <a:rPr kumimoji="0" lang="ru-RU" sz="1200" b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нейроинфекции</a:t>
            </a:r>
            <a:r>
              <a:rPr kumimoji="0" lang="ru-RU" sz="1200" b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200" b="0" kern="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200" b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осложненные роды и аборты, различные травмы и оперативные вмешательства. </a:t>
            </a:r>
            <a:r>
              <a:rPr lang="ru-RU" b="1" i="1" dirty="0" smtClean="0"/>
              <a:t>Симптомы ПМС</a:t>
            </a:r>
            <a:r>
              <a:rPr lang="ru-RU" dirty="0" smtClean="0"/>
              <a:t>-дискомфорт в нижней области живота, болезненное напряжение молочных желез, головная боль, мигрень, психическая лабильность, тревога, раздражительность, запоры, отеки. </a:t>
            </a:r>
            <a:endParaRPr kumimoji="0" lang="ru-RU" sz="1000" b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Пролактин </a:t>
            </a:r>
            <a:r>
              <a:rPr lang="ru-RU" dirty="0" err="1" smtClean="0"/>
              <a:t>микдори</a:t>
            </a:r>
            <a:r>
              <a:rPr lang="ru-RU" dirty="0" smtClean="0"/>
              <a:t> </a:t>
            </a:r>
            <a:r>
              <a:rPr lang="ru-RU" dirty="0" err="1" smtClean="0"/>
              <a:t>ошганда</a:t>
            </a:r>
            <a:r>
              <a:rPr lang="ru-RU" dirty="0" smtClean="0"/>
              <a:t>  </a:t>
            </a:r>
            <a:r>
              <a:rPr lang="ru-RU" dirty="0" err="1" smtClean="0"/>
              <a:t>предменуструал</a:t>
            </a:r>
            <a:r>
              <a:rPr lang="ru-RU" dirty="0" smtClean="0"/>
              <a:t> синдром </a:t>
            </a:r>
            <a:r>
              <a:rPr lang="ru-RU" dirty="0" err="1" smtClean="0"/>
              <a:t>кузатилади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82307-16F4-4EBD-9320-1132D43F398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2823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8135-5A88-4E03-AD91-66D5FF8BFD5D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048F-CE86-4CAC-8882-9AFD36263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834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8135-5A88-4E03-AD91-66D5FF8BFD5D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048F-CE86-4CAC-8882-9AFD36263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556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8135-5A88-4E03-AD91-66D5FF8BFD5D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048F-CE86-4CAC-8882-9AFD36263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903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8135-5A88-4E03-AD91-66D5FF8BFD5D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048F-CE86-4CAC-8882-9AFD36263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4603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8135-5A88-4E03-AD91-66D5FF8BFD5D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048F-CE86-4CAC-8882-9AFD36263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8070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8135-5A88-4E03-AD91-66D5FF8BFD5D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048F-CE86-4CAC-8882-9AFD36263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861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8135-5A88-4E03-AD91-66D5FF8BFD5D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048F-CE86-4CAC-8882-9AFD36263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4017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8135-5A88-4E03-AD91-66D5FF8BFD5D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048F-CE86-4CAC-8882-9AFD36263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740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8135-5A88-4E03-AD91-66D5FF8BFD5D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048F-CE86-4CAC-8882-9AFD36263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64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8135-5A88-4E03-AD91-66D5FF8BFD5D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048F-CE86-4CAC-8882-9AFD36263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855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8135-5A88-4E03-AD91-66D5FF8BFD5D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048F-CE86-4CAC-8882-9AFD36263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20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78135-5A88-4E03-AD91-66D5FF8BFD5D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7048F-CE86-4CAC-8882-9AFD36263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105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Картинки по запросу материнство"/>
          <p:cNvSpPr>
            <a:spLocks noGrp="1" noChangeAspect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002" y="-657"/>
            <a:ext cx="10797103" cy="685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404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5951" y="0"/>
            <a:ext cx="8443912" cy="83502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ПРЕДМЕНСТРУАЛЬНЫЙ СИНДРОМ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Картинки по запросу мастодинон презентация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840" y="1114425"/>
            <a:ext cx="5314950" cy="4522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мастодинон презентация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7907" y="1114424"/>
            <a:ext cx="5153026" cy="45226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27417" y="5756149"/>
            <a:ext cx="95492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EC85E"/>
              </a:buClr>
              <a:buSzPct val="70000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ПМС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характеризуется патологическим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симптомокомплексом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проявляющемся нейропсихическими, вегето-сосудистыми и обменно-эндокринными нарушениями во второй фазе менструального цикла</a:t>
            </a:r>
          </a:p>
        </p:txBody>
      </p:sp>
      <p:pic>
        <p:nvPicPr>
          <p:cNvPr id="10" name="Picture 2" descr="D:\Загрузки хром\OSPanel\domains\localhost\redemimed.kz\images\doctors\large\ma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93300" y="4686300"/>
            <a:ext cx="1943100" cy="1943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0836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1785443" y="0"/>
            <a:ext cx="8201520" cy="8350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менструального цикла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23604" y="1212987"/>
            <a:ext cx="5562599" cy="6255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цикличности и регулярности менструаций.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03975" y="2105262"/>
            <a:ext cx="5562599" cy="4115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Факторы риска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Патология матки, яичников, гинекологические заболевания, в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ЗППП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Соматические заболевания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Нейроэндокринные болезни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Травмы, операции.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5138" y="2216534"/>
            <a:ext cx="3756625" cy="375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619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711499" y="489983"/>
            <a:ext cx="5376863" cy="1220787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Бесплодие</a:t>
            </a:r>
            <a:b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17787" y="1336877"/>
            <a:ext cx="76934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Бесплодие</a:t>
            </a:r>
            <a:r>
              <a:rPr lang="ru-RU" sz="2000" dirty="0"/>
              <a:t> (</a:t>
            </a:r>
            <a:r>
              <a:rPr lang="ru-RU" sz="2400" dirty="0"/>
              <a:t>лат</a:t>
            </a:r>
            <a:r>
              <a:rPr lang="ru-RU" sz="2000" dirty="0"/>
              <a:t>. </a:t>
            </a:r>
            <a:r>
              <a:rPr lang="ru-RU" sz="2000" dirty="0" err="1"/>
              <a:t>Sterilitas</a:t>
            </a:r>
            <a:r>
              <a:rPr lang="ru-RU" sz="2000" dirty="0"/>
              <a:t>) </a:t>
            </a:r>
            <a:r>
              <a:rPr lang="ru-RU" sz="2000" dirty="0" smtClean="0"/>
              <a:t>—неспособность </a:t>
            </a:r>
            <a:r>
              <a:rPr lang="ru-RU" sz="2000" dirty="0"/>
              <a:t>пары в детородном возрасте зачать ребёнка при регулярной половой жизни.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358820" y="2272829"/>
            <a:ext cx="59048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   </a:t>
            </a:r>
            <a:r>
              <a:rPr lang="ru-RU" sz="2800" b="1" dirty="0" smtClean="0">
                <a:solidFill>
                  <a:srgbClr val="0070C0"/>
                </a:solidFill>
              </a:rPr>
              <a:t>Факторы</a:t>
            </a:r>
            <a:r>
              <a:rPr lang="en-US" sz="2800" b="1" dirty="0" smtClean="0">
                <a:solidFill>
                  <a:srgbClr val="0070C0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Эндокринные </a:t>
            </a:r>
            <a:r>
              <a:rPr lang="ru-RU" sz="2400" dirty="0"/>
              <a:t>(гормональные) </a:t>
            </a:r>
            <a:r>
              <a:rPr lang="ru-RU" sz="2400" dirty="0" smtClean="0"/>
              <a:t>-</a:t>
            </a:r>
            <a:r>
              <a:rPr lang="ru-RU" sz="2400" dirty="0"/>
              <a:t> </a:t>
            </a:r>
            <a:r>
              <a:rPr lang="ru-RU" sz="2400" dirty="0" smtClean="0"/>
              <a:t>ключевым </a:t>
            </a:r>
            <a:r>
              <a:rPr lang="ru-RU" sz="2400" dirty="0"/>
              <a:t>моментом всегда является поломка механизма овуляции (</a:t>
            </a:r>
            <a:r>
              <a:rPr lang="ru-RU" sz="2400" dirty="0" err="1"/>
              <a:t>ановуляция</a:t>
            </a:r>
            <a:r>
              <a:rPr lang="ru-RU" sz="2400" dirty="0" smtClean="0"/>
              <a:t>)</a:t>
            </a:r>
            <a:r>
              <a:rPr lang="en-US" sz="2400" dirty="0" smtClean="0"/>
              <a:t>;</a:t>
            </a:r>
            <a:r>
              <a:rPr lang="ru-RU" sz="2400" dirty="0"/>
              <a:t> </a:t>
            </a: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err="1" smtClean="0"/>
              <a:t>Эндометриоз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Иммунологическое бесплодие</a:t>
            </a:r>
            <a:r>
              <a:rPr lang="en-US" sz="24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/>
              <a:t>Непроходимость или отсутствие маточных, или фаллопиевых труб</a:t>
            </a:r>
            <a:r>
              <a:rPr lang="en-US" sz="2400" dirty="0" smtClean="0"/>
              <a:t>;</a:t>
            </a:r>
            <a:r>
              <a:rPr lang="ru-RU" sz="2400" dirty="0"/>
              <a:t> </a:t>
            </a: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Спаечный </a:t>
            </a:r>
            <a:r>
              <a:rPr lang="ru-RU" sz="2400" dirty="0"/>
              <a:t>процесс в малом </a:t>
            </a:r>
            <a:r>
              <a:rPr lang="ru-RU" sz="2400" dirty="0" smtClean="0"/>
              <a:t>тазу</a:t>
            </a:r>
            <a:r>
              <a:rPr lang="en-US" sz="24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Патология </a:t>
            </a:r>
            <a:r>
              <a:rPr lang="ru-RU" sz="2400" dirty="0"/>
              <a:t>или отсутствие </a:t>
            </a:r>
            <a:r>
              <a:rPr lang="ru-RU" sz="2400" dirty="0" smtClean="0"/>
              <a:t>матки</a:t>
            </a:r>
            <a:r>
              <a:rPr lang="en-US" sz="24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/>
              <a:t> Мужское бесплодие</a:t>
            </a:r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17" name="Рисунок 16" descr="Картинки по запросу бесплоди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020" y="2557664"/>
            <a:ext cx="4718957" cy="3717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6443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1891643" y="1616410"/>
            <a:ext cx="1490663" cy="11287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8218342" y="1540211"/>
            <a:ext cx="1439862" cy="128111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2691" y="6321684"/>
            <a:ext cx="9741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Возбуждают </a:t>
            </a:r>
            <a:r>
              <a:rPr lang="ru-RU" dirty="0" err="1"/>
              <a:t>дофаминовые</a:t>
            </a:r>
            <a:r>
              <a:rPr lang="ru-RU" dirty="0"/>
              <a:t> D</a:t>
            </a:r>
            <a:r>
              <a:rPr lang="ru-RU" baseline="-25000" dirty="0"/>
              <a:t>2</a:t>
            </a:r>
            <a:r>
              <a:rPr lang="ru-RU" dirty="0"/>
              <a:t>-рецепторы и </a:t>
            </a:r>
            <a:r>
              <a:rPr lang="ru-RU" dirty="0" smtClean="0"/>
              <a:t>подавляют </a:t>
            </a:r>
            <a:r>
              <a:rPr lang="ru-RU" dirty="0"/>
              <a:t>секрецию пролактина</a:t>
            </a: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2332691" y="85321"/>
            <a:ext cx="767715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ПРИНЦИПЫ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ЛЕЧЕНИЯ НМЦ и ПМС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88255" y="2767381"/>
            <a:ext cx="4897438" cy="355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6C36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marR="0" lvl="0" indent="-444500" algn="ct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AC66BB"/>
              </a:buClr>
              <a:buSzPct val="60000"/>
              <a:buFontTx/>
              <a:buNone/>
              <a:tabLst>
                <a:tab pos="533400" algn="l"/>
              </a:tabLst>
              <a:defRPr/>
            </a:pP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Негормональные препараты: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AC66BB"/>
              </a:buClr>
              <a:buSzPct val="60000"/>
              <a:buFont typeface="Wingdings" panose="05000000000000000000" pitchFamily="2" charset="2"/>
              <a:buChar char="q"/>
              <a:tabLst>
                <a:tab pos="533400" algn="l"/>
              </a:tabLst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</a:t>
            </a:r>
            <a:r>
              <a:rPr kumimoji="0" lang="ru-RU" altLang="ru-RU" sz="24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ru-RU" alt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Фитопрепараты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kumimoji="0" lang="ru-RU" altLang="ru-RU" sz="24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блокирующие продукцию пролактина и устраняющие гормональный дисбаланс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AC66BB"/>
              </a:buClr>
              <a:buSzPct val="60000"/>
              <a:buNone/>
              <a:tabLst>
                <a:tab pos="533400" algn="l"/>
              </a:tabLst>
              <a:defRPr/>
            </a:pPr>
            <a:r>
              <a:rPr kumimoji="0" lang="ru-RU" alt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МАСТОЦИКЛИМ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AC66BB"/>
              </a:buClr>
              <a:buSzPct val="60000"/>
              <a:buFont typeface="Wingdings" panose="05000000000000000000" pitchFamily="2" charset="2"/>
              <a:buChar char="v"/>
              <a:tabLst>
                <a:tab pos="533400" algn="l"/>
              </a:tabLst>
              <a:defRPr/>
            </a:pPr>
            <a:endParaRPr kumimoji="0" lang="ru-RU" altLang="ru-RU" sz="2400" b="1" i="0" u="none" strike="noStrike" kern="120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AC66BB"/>
              </a:buClr>
              <a:buSzPct val="60000"/>
              <a:buFont typeface="Wingdings" panose="05000000000000000000" pitchFamily="2" charset="2"/>
              <a:buChar char="v"/>
              <a:tabLst>
                <a:tab pos="533400" algn="l"/>
              </a:tabLst>
              <a:defRPr/>
            </a:pPr>
            <a:endParaRPr kumimoji="0" lang="ru-RU" altLang="ru-RU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44500" marR="0" lvl="0" indent="-4445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AC66BB"/>
              </a:buClr>
              <a:buSzPct val="60000"/>
              <a:buFontTx/>
              <a:buNone/>
              <a:tabLst>
                <a:tab pos="533400" algn="l"/>
              </a:tabLst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</a:t>
            </a:r>
          </a:p>
          <a:p>
            <a:pPr marL="444500" marR="0" lvl="0" indent="-4445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AC66BB"/>
              </a:buClr>
              <a:buSzPct val="60000"/>
              <a:buFontTx/>
              <a:buNone/>
              <a:tabLst>
                <a:tab pos="533400" algn="l"/>
              </a:tabLst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       </a:t>
            </a: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6768278" y="2814211"/>
            <a:ext cx="4651993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6C36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9088" marR="0" lvl="0" indent="-319088" algn="ct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AC66BB"/>
              </a:buClr>
              <a:buSzPct val="60000"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Гормональные</a:t>
            </a:r>
          </a:p>
          <a:p>
            <a:pPr marL="319088" marR="0" lvl="0" indent="-319088" algn="ct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AC66BB"/>
              </a:buClr>
              <a:buSzPct val="60000"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препараты</a:t>
            </a:r>
          </a:p>
          <a:p>
            <a:pPr eaLnBrk="1" hangingPunct="1">
              <a:buClr>
                <a:srgbClr val="AC66BB"/>
              </a:buClr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КОК</a:t>
            </a:r>
          </a:p>
          <a:p>
            <a:pPr eaLnBrk="1" hangingPunct="1">
              <a:buClr>
                <a:srgbClr val="AC66BB"/>
              </a:buClr>
              <a:defRPr/>
            </a:pPr>
            <a:r>
              <a:rPr lang="ru-RU" altLang="ru-RU" sz="2400" b="1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Синтетические </a:t>
            </a:r>
            <a:r>
              <a:rPr lang="ru-RU" altLang="ru-RU" sz="24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блокаторы продукции пролактина </a:t>
            </a:r>
            <a:r>
              <a:rPr lang="ru-RU" altLang="ru-RU" sz="2400" b="1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(</a:t>
            </a:r>
            <a:r>
              <a:rPr lang="ru-RU" altLang="ru-RU" sz="2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каберголин</a:t>
            </a:r>
            <a:r>
              <a:rPr lang="ru-RU" altLang="ru-RU" sz="2400" b="1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, </a:t>
            </a:r>
            <a:r>
              <a:rPr lang="ru-RU" altLang="ru-RU" sz="2400" b="1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бромокриптин</a:t>
            </a:r>
            <a:r>
              <a:rPr lang="ru-RU" altLang="ru-RU" sz="2400" b="1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)</a:t>
            </a:r>
            <a:r>
              <a:rPr lang="ru-RU" altLang="ru-RU" sz="320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endParaRPr lang="ru-RU" altLang="ru-RU" sz="320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eaLnBrk="1" hangingPunct="1">
              <a:buClr>
                <a:srgbClr val="AC66BB"/>
              </a:buClr>
              <a:defRPr/>
            </a:pPr>
            <a:r>
              <a:rPr lang="ru-RU" altLang="ru-RU" sz="2400" b="1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Гестагены</a:t>
            </a:r>
          </a:p>
        </p:txBody>
      </p:sp>
    </p:spTree>
    <p:extLst>
      <p:ext uri="{BB962C8B-B14F-4D97-AF65-F5344CB8AC3E}">
        <p14:creationId xmlns:p14="http://schemas.microsoft.com/office/powerpoint/2010/main" xmlns="" val="2322749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81228" y="17864"/>
            <a:ext cx="10870414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2800" b="1" dirty="0" smtClean="0">
                <a:solidFill>
                  <a:srgbClr val="C00000"/>
                </a:solidFill>
                <a:effectLst/>
              </a:rPr>
              <a:t>РОЛЬ ДОФАМИНА В РЕГУЛЯЦИИ СЕКРЕЦИИ ПРОЛАКТИНА</a:t>
            </a:r>
            <a:endParaRPr lang="ru-RU" altLang="ru-RU" sz="2800" b="1" dirty="0">
              <a:solidFill>
                <a:srgbClr val="C00000"/>
              </a:solidFill>
              <a:effectLst/>
            </a:endParaRPr>
          </a:p>
        </p:txBody>
      </p:sp>
      <p:grpSp>
        <p:nvGrpSpPr>
          <p:cNvPr id="13" name="Group 444"/>
          <p:cNvGrpSpPr>
            <a:grpSpLocks/>
          </p:cNvGrpSpPr>
          <p:nvPr/>
        </p:nvGrpSpPr>
        <p:grpSpPr bwMode="auto">
          <a:xfrm>
            <a:off x="3602878" y="1466802"/>
            <a:ext cx="4626722" cy="5347563"/>
            <a:chOff x="3124" y="1490"/>
            <a:chExt cx="1482" cy="1629"/>
          </a:xfrm>
        </p:grpSpPr>
        <p:grpSp>
          <p:nvGrpSpPr>
            <p:cNvPr id="14" name="Group 445"/>
            <p:cNvGrpSpPr>
              <a:grpSpLocks/>
            </p:cNvGrpSpPr>
            <p:nvPr/>
          </p:nvGrpSpPr>
          <p:grpSpPr bwMode="auto">
            <a:xfrm>
              <a:off x="3124" y="1490"/>
              <a:ext cx="1482" cy="1629"/>
              <a:chOff x="3124" y="1490"/>
              <a:chExt cx="1482" cy="1629"/>
            </a:xfrm>
          </p:grpSpPr>
          <p:sp>
            <p:nvSpPr>
              <p:cNvPr id="24" name="Freeform 446"/>
              <p:cNvSpPr>
                <a:spLocks/>
              </p:cNvSpPr>
              <p:nvPr/>
            </p:nvSpPr>
            <p:spPr bwMode="auto">
              <a:xfrm>
                <a:off x="3124" y="1490"/>
                <a:ext cx="1482" cy="1569"/>
              </a:xfrm>
              <a:custGeom>
                <a:avLst/>
                <a:gdLst>
                  <a:gd name="T0" fmla="*/ 0 w 967"/>
                  <a:gd name="T1" fmla="*/ 0 h 1024"/>
                  <a:gd name="T2" fmla="*/ 130 w 967"/>
                  <a:gd name="T3" fmla="*/ 221 h 1024"/>
                  <a:gd name="T4" fmla="*/ 343 w 967"/>
                  <a:gd name="T5" fmla="*/ 218 h 1024"/>
                  <a:gd name="T6" fmla="*/ 405 w 967"/>
                  <a:gd name="T7" fmla="*/ 244 h 1024"/>
                  <a:gd name="T8" fmla="*/ 442 w 967"/>
                  <a:gd name="T9" fmla="*/ 521 h 1024"/>
                  <a:gd name="T10" fmla="*/ 382 w 967"/>
                  <a:gd name="T11" fmla="*/ 594 h 1024"/>
                  <a:gd name="T12" fmla="*/ 235 w 967"/>
                  <a:gd name="T13" fmla="*/ 714 h 1024"/>
                  <a:gd name="T14" fmla="*/ 295 w 967"/>
                  <a:gd name="T15" fmla="*/ 938 h 1024"/>
                  <a:gd name="T16" fmla="*/ 538 w 967"/>
                  <a:gd name="T17" fmla="*/ 946 h 1024"/>
                  <a:gd name="T18" fmla="*/ 746 w 967"/>
                  <a:gd name="T19" fmla="*/ 793 h 1024"/>
                  <a:gd name="T20" fmla="*/ 634 w 967"/>
                  <a:gd name="T21" fmla="*/ 650 h 1024"/>
                  <a:gd name="T22" fmla="*/ 566 w 967"/>
                  <a:gd name="T23" fmla="*/ 455 h 1024"/>
                  <a:gd name="T24" fmla="*/ 668 w 967"/>
                  <a:gd name="T25" fmla="*/ 275 h 1024"/>
                  <a:gd name="T26" fmla="*/ 967 w 967"/>
                  <a:gd name="T27" fmla="*/ 0 h 1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7" h="1024">
                    <a:moveTo>
                      <a:pt x="0" y="0"/>
                    </a:moveTo>
                    <a:cubicBezTo>
                      <a:pt x="5" y="58"/>
                      <a:pt x="37" y="199"/>
                      <a:pt x="130" y="221"/>
                    </a:cubicBezTo>
                    <a:cubicBezTo>
                      <a:pt x="224" y="243"/>
                      <a:pt x="308" y="221"/>
                      <a:pt x="343" y="218"/>
                    </a:cubicBezTo>
                    <a:cubicBezTo>
                      <a:pt x="371" y="217"/>
                      <a:pt x="391" y="225"/>
                      <a:pt x="405" y="244"/>
                    </a:cubicBezTo>
                    <a:cubicBezTo>
                      <a:pt x="434" y="280"/>
                      <a:pt x="442" y="450"/>
                      <a:pt x="442" y="521"/>
                    </a:cubicBezTo>
                    <a:cubicBezTo>
                      <a:pt x="442" y="566"/>
                      <a:pt x="415" y="580"/>
                      <a:pt x="382" y="594"/>
                    </a:cubicBezTo>
                    <a:cubicBezTo>
                      <a:pt x="331" y="615"/>
                      <a:pt x="274" y="624"/>
                      <a:pt x="235" y="714"/>
                    </a:cubicBezTo>
                    <a:cubicBezTo>
                      <a:pt x="198" y="801"/>
                      <a:pt x="228" y="887"/>
                      <a:pt x="295" y="938"/>
                    </a:cubicBezTo>
                    <a:cubicBezTo>
                      <a:pt x="406" y="1024"/>
                      <a:pt x="514" y="971"/>
                      <a:pt x="538" y="946"/>
                    </a:cubicBezTo>
                    <a:cubicBezTo>
                      <a:pt x="600" y="982"/>
                      <a:pt x="755" y="900"/>
                      <a:pt x="746" y="793"/>
                    </a:cubicBezTo>
                    <a:cubicBezTo>
                      <a:pt x="739" y="721"/>
                      <a:pt x="692" y="678"/>
                      <a:pt x="634" y="650"/>
                    </a:cubicBezTo>
                    <a:cubicBezTo>
                      <a:pt x="553" y="611"/>
                      <a:pt x="565" y="489"/>
                      <a:pt x="566" y="455"/>
                    </a:cubicBezTo>
                    <a:cubicBezTo>
                      <a:pt x="566" y="376"/>
                      <a:pt x="611" y="314"/>
                      <a:pt x="668" y="275"/>
                    </a:cubicBezTo>
                    <a:cubicBezTo>
                      <a:pt x="725" y="235"/>
                      <a:pt x="967" y="209"/>
                      <a:pt x="967" y="0"/>
                    </a:cubicBezTo>
                  </a:path>
                </a:pathLst>
              </a:custGeom>
              <a:gradFill rotWithShape="1">
                <a:gsLst>
                  <a:gs pos="0">
                    <a:srgbClr val="CCCCFF"/>
                  </a:gs>
                  <a:gs pos="100000">
                    <a:srgbClr val="CC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447"/>
              <p:cNvSpPr>
                <a:spLocks/>
              </p:cNvSpPr>
              <p:nvPr/>
            </p:nvSpPr>
            <p:spPr bwMode="auto">
              <a:xfrm>
                <a:off x="3124" y="1490"/>
                <a:ext cx="1482" cy="1581"/>
              </a:xfrm>
              <a:custGeom>
                <a:avLst/>
                <a:gdLst>
                  <a:gd name="T0" fmla="*/ 130 w 967"/>
                  <a:gd name="T1" fmla="*/ 221 h 1032"/>
                  <a:gd name="T2" fmla="*/ 343 w 967"/>
                  <a:gd name="T3" fmla="*/ 218 h 1032"/>
                  <a:gd name="T4" fmla="*/ 405 w 967"/>
                  <a:gd name="T5" fmla="*/ 244 h 1032"/>
                  <a:gd name="T6" fmla="*/ 442 w 967"/>
                  <a:gd name="T7" fmla="*/ 521 h 1032"/>
                  <a:gd name="T8" fmla="*/ 438 w 967"/>
                  <a:gd name="T9" fmla="*/ 548 h 1032"/>
                  <a:gd name="T10" fmla="*/ 374 w 967"/>
                  <a:gd name="T11" fmla="*/ 638 h 1032"/>
                  <a:gd name="T12" fmla="*/ 291 w 967"/>
                  <a:gd name="T13" fmla="*/ 802 h 1032"/>
                  <a:gd name="T14" fmla="*/ 538 w 967"/>
                  <a:gd name="T15" fmla="*/ 946 h 1032"/>
                  <a:gd name="T16" fmla="*/ 538 w 967"/>
                  <a:gd name="T17" fmla="*/ 946 h 1032"/>
                  <a:gd name="T18" fmla="*/ 538 w 967"/>
                  <a:gd name="T19" fmla="*/ 946 h 1032"/>
                  <a:gd name="T20" fmla="*/ 539 w 967"/>
                  <a:gd name="T21" fmla="*/ 946 h 1032"/>
                  <a:gd name="T22" fmla="*/ 538 w 967"/>
                  <a:gd name="T23" fmla="*/ 946 h 1032"/>
                  <a:gd name="T24" fmla="*/ 658 w 967"/>
                  <a:gd name="T25" fmla="*/ 910 h 1032"/>
                  <a:gd name="T26" fmla="*/ 719 w 967"/>
                  <a:gd name="T27" fmla="*/ 794 h 1032"/>
                  <a:gd name="T28" fmla="*/ 620 w 967"/>
                  <a:gd name="T29" fmla="*/ 661 h 1032"/>
                  <a:gd name="T30" fmla="*/ 565 w 967"/>
                  <a:gd name="T31" fmla="*/ 490 h 1032"/>
                  <a:gd name="T32" fmla="*/ 565 w 967"/>
                  <a:gd name="T33" fmla="*/ 490 h 1032"/>
                  <a:gd name="T34" fmla="*/ 566 w 967"/>
                  <a:gd name="T35" fmla="*/ 455 h 1032"/>
                  <a:gd name="T36" fmla="*/ 668 w 967"/>
                  <a:gd name="T37" fmla="*/ 275 h 1032"/>
                  <a:gd name="T38" fmla="*/ 967 w 967"/>
                  <a:gd name="T39" fmla="*/ 0 h 1032"/>
                  <a:gd name="T40" fmla="*/ 0 w 967"/>
                  <a:gd name="T41" fmla="*/ 0 h 1032"/>
                  <a:gd name="T42" fmla="*/ 130 w 967"/>
                  <a:gd name="T43" fmla="*/ 221 h 1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67" h="1032">
                    <a:moveTo>
                      <a:pt x="130" y="221"/>
                    </a:moveTo>
                    <a:cubicBezTo>
                      <a:pt x="224" y="243"/>
                      <a:pt x="308" y="221"/>
                      <a:pt x="343" y="218"/>
                    </a:cubicBezTo>
                    <a:cubicBezTo>
                      <a:pt x="371" y="217"/>
                      <a:pt x="391" y="225"/>
                      <a:pt x="405" y="244"/>
                    </a:cubicBezTo>
                    <a:cubicBezTo>
                      <a:pt x="434" y="280"/>
                      <a:pt x="442" y="450"/>
                      <a:pt x="442" y="521"/>
                    </a:cubicBezTo>
                    <a:cubicBezTo>
                      <a:pt x="442" y="532"/>
                      <a:pt x="441" y="541"/>
                      <a:pt x="438" y="548"/>
                    </a:cubicBezTo>
                    <a:cubicBezTo>
                      <a:pt x="431" y="579"/>
                      <a:pt x="412" y="607"/>
                      <a:pt x="374" y="638"/>
                    </a:cubicBezTo>
                    <a:cubicBezTo>
                      <a:pt x="322" y="681"/>
                      <a:pt x="291" y="708"/>
                      <a:pt x="291" y="802"/>
                    </a:cubicBezTo>
                    <a:cubicBezTo>
                      <a:pt x="291" y="896"/>
                      <a:pt x="364" y="1032"/>
                      <a:pt x="538" y="946"/>
                    </a:cubicBezTo>
                    <a:cubicBezTo>
                      <a:pt x="538" y="946"/>
                      <a:pt x="538" y="946"/>
                      <a:pt x="538" y="946"/>
                    </a:cubicBezTo>
                    <a:cubicBezTo>
                      <a:pt x="538" y="946"/>
                      <a:pt x="538" y="946"/>
                      <a:pt x="538" y="946"/>
                    </a:cubicBezTo>
                    <a:cubicBezTo>
                      <a:pt x="538" y="946"/>
                      <a:pt x="539" y="946"/>
                      <a:pt x="539" y="946"/>
                    </a:cubicBezTo>
                    <a:cubicBezTo>
                      <a:pt x="538" y="946"/>
                      <a:pt x="538" y="946"/>
                      <a:pt x="538" y="946"/>
                    </a:cubicBezTo>
                    <a:cubicBezTo>
                      <a:pt x="565" y="954"/>
                      <a:pt x="616" y="941"/>
                      <a:pt x="658" y="910"/>
                    </a:cubicBezTo>
                    <a:cubicBezTo>
                      <a:pt x="700" y="880"/>
                      <a:pt x="723" y="839"/>
                      <a:pt x="719" y="794"/>
                    </a:cubicBezTo>
                    <a:cubicBezTo>
                      <a:pt x="714" y="735"/>
                      <a:pt x="687" y="700"/>
                      <a:pt x="620" y="661"/>
                    </a:cubicBezTo>
                    <a:cubicBezTo>
                      <a:pt x="554" y="624"/>
                      <a:pt x="565" y="554"/>
                      <a:pt x="565" y="490"/>
                    </a:cubicBezTo>
                    <a:cubicBezTo>
                      <a:pt x="565" y="490"/>
                      <a:pt x="565" y="490"/>
                      <a:pt x="565" y="490"/>
                    </a:cubicBezTo>
                    <a:cubicBezTo>
                      <a:pt x="565" y="475"/>
                      <a:pt x="566" y="462"/>
                      <a:pt x="566" y="455"/>
                    </a:cubicBezTo>
                    <a:cubicBezTo>
                      <a:pt x="566" y="376"/>
                      <a:pt x="611" y="314"/>
                      <a:pt x="668" y="275"/>
                    </a:cubicBezTo>
                    <a:cubicBezTo>
                      <a:pt x="725" y="235"/>
                      <a:pt x="967" y="209"/>
                      <a:pt x="9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58"/>
                      <a:pt x="37" y="199"/>
                      <a:pt x="130" y="221"/>
                    </a:cubicBezTo>
                    <a:close/>
                  </a:path>
                </a:pathLst>
              </a:custGeom>
              <a:solidFill>
                <a:srgbClr val="FFF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48"/>
              <p:cNvSpPr>
                <a:spLocks/>
              </p:cNvSpPr>
              <p:nvPr/>
            </p:nvSpPr>
            <p:spPr bwMode="auto">
              <a:xfrm>
                <a:off x="3124" y="1490"/>
                <a:ext cx="1482" cy="1581"/>
              </a:xfrm>
              <a:custGeom>
                <a:avLst/>
                <a:gdLst>
                  <a:gd name="T0" fmla="*/ 130 w 967"/>
                  <a:gd name="T1" fmla="*/ 221 h 1032"/>
                  <a:gd name="T2" fmla="*/ 343 w 967"/>
                  <a:gd name="T3" fmla="*/ 218 h 1032"/>
                  <a:gd name="T4" fmla="*/ 405 w 967"/>
                  <a:gd name="T5" fmla="*/ 244 h 1032"/>
                  <a:gd name="T6" fmla="*/ 442 w 967"/>
                  <a:gd name="T7" fmla="*/ 521 h 1032"/>
                  <a:gd name="T8" fmla="*/ 438 w 967"/>
                  <a:gd name="T9" fmla="*/ 548 h 1032"/>
                  <a:gd name="T10" fmla="*/ 374 w 967"/>
                  <a:gd name="T11" fmla="*/ 638 h 1032"/>
                  <a:gd name="T12" fmla="*/ 291 w 967"/>
                  <a:gd name="T13" fmla="*/ 802 h 1032"/>
                  <a:gd name="T14" fmla="*/ 538 w 967"/>
                  <a:gd name="T15" fmla="*/ 946 h 1032"/>
                  <a:gd name="T16" fmla="*/ 538 w 967"/>
                  <a:gd name="T17" fmla="*/ 946 h 1032"/>
                  <a:gd name="T18" fmla="*/ 538 w 967"/>
                  <a:gd name="T19" fmla="*/ 946 h 1032"/>
                  <a:gd name="T20" fmla="*/ 539 w 967"/>
                  <a:gd name="T21" fmla="*/ 946 h 1032"/>
                  <a:gd name="T22" fmla="*/ 538 w 967"/>
                  <a:gd name="T23" fmla="*/ 946 h 1032"/>
                  <a:gd name="T24" fmla="*/ 658 w 967"/>
                  <a:gd name="T25" fmla="*/ 910 h 1032"/>
                  <a:gd name="T26" fmla="*/ 719 w 967"/>
                  <a:gd name="T27" fmla="*/ 794 h 1032"/>
                  <a:gd name="T28" fmla="*/ 620 w 967"/>
                  <a:gd name="T29" fmla="*/ 661 h 1032"/>
                  <a:gd name="T30" fmla="*/ 565 w 967"/>
                  <a:gd name="T31" fmla="*/ 490 h 1032"/>
                  <a:gd name="T32" fmla="*/ 565 w 967"/>
                  <a:gd name="T33" fmla="*/ 490 h 1032"/>
                  <a:gd name="T34" fmla="*/ 566 w 967"/>
                  <a:gd name="T35" fmla="*/ 455 h 1032"/>
                  <a:gd name="T36" fmla="*/ 668 w 967"/>
                  <a:gd name="T37" fmla="*/ 275 h 1032"/>
                  <a:gd name="T38" fmla="*/ 967 w 967"/>
                  <a:gd name="T39" fmla="*/ 0 h 1032"/>
                  <a:gd name="T40" fmla="*/ 0 w 967"/>
                  <a:gd name="T41" fmla="*/ 0 h 1032"/>
                  <a:gd name="T42" fmla="*/ 130 w 967"/>
                  <a:gd name="T43" fmla="*/ 221 h 1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67" h="1032">
                    <a:moveTo>
                      <a:pt x="130" y="221"/>
                    </a:moveTo>
                    <a:cubicBezTo>
                      <a:pt x="224" y="243"/>
                      <a:pt x="308" y="221"/>
                      <a:pt x="343" y="218"/>
                    </a:cubicBezTo>
                    <a:cubicBezTo>
                      <a:pt x="371" y="217"/>
                      <a:pt x="391" y="225"/>
                      <a:pt x="405" y="244"/>
                    </a:cubicBezTo>
                    <a:cubicBezTo>
                      <a:pt x="434" y="280"/>
                      <a:pt x="442" y="450"/>
                      <a:pt x="442" y="521"/>
                    </a:cubicBezTo>
                    <a:cubicBezTo>
                      <a:pt x="442" y="532"/>
                      <a:pt x="441" y="541"/>
                      <a:pt x="438" y="548"/>
                    </a:cubicBezTo>
                    <a:cubicBezTo>
                      <a:pt x="431" y="579"/>
                      <a:pt x="412" y="607"/>
                      <a:pt x="374" y="638"/>
                    </a:cubicBezTo>
                    <a:cubicBezTo>
                      <a:pt x="322" y="681"/>
                      <a:pt x="291" y="708"/>
                      <a:pt x="291" y="802"/>
                    </a:cubicBezTo>
                    <a:cubicBezTo>
                      <a:pt x="291" y="896"/>
                      <a:pt x="364" y="1032"/>
                      <a:pt x="538" y="946"/>
                    </a:cubicBezTo>
                    <a:cubicBezTo>
                      <a:pt x="538" y="946"/>
                      <a:pt x="538" y="946"/>
                      <a:pt x="538" y="946"/>
                    </a:cubicBezTo>
                    <a:cubicBezTo>
                      <a:pt x="538" y="946"/>
                      <a:pt x="538" y="946"/>
                      <a:pt x="538" y="946"/>
                    </a:cubicBezTo>
                    <a:cubicBezTo>
                      <a:pt x="538" y="946"/>
                      <a:pt x="539" y="946"/>
                      <a:pt x="539" y="946"/>
                    </a:cubicBezTo>
                    <a:cubicBezTo>
                      <a:pt x="538" y="946"/>
                      <a:pt x="538" y="946"/>
                      <a:pt x="538" y="946"/>
                    </a:cubicBezTo>
                    <a:cubicBezTo>
                      <a:pt x="565" y="954"/>
                      <a:pt x="616" y="941"/>
                      <a:pt x="658" y="910"/>
                    </a:cubicBezTo>
                    <a:cubicBezTo>
                      <a:pt x="700" y="880"/>
                      <a:pt x="723" y="839"/>
                      <a:pt x="719" y="794"/>
                    </a:cubicBezTo>
                    <a:cubicBezTo>
                      <a:pt x="714" y="735"/>
                      <a:pt x="687" y="700"/>
                      <a:pt x="620" y="661"/>
                    </a:cubicBezTo>
                    <a:cubicBezTo>
                      <a:pt x="554" y="624"/>
                      <a:pt x="565" y="554"/>
                      <a:pt x="565" y="490"/>
                    </a:cubicBezTo>
                    <a:cubicBezTo>
                      <a:pt x="565" y="490"/>
                      <a:pt x="565" y="490"/>
                      <a:pt x="565" y="490"/>
                    </a:cubicBezTo>
                    <a:cubicBezTo>
                      <a:pt x="565" y="475"/>
                      <a:pt x="566" y="462"/>
                      <a:pt x="566" y="455"/>
                    </a:cubicBezTo>
                    <a:cubicBezTo>
                      <a:pt x="566" y="376"/>
                      <a:pt x="611" y="314"/>
                      <a:pt x="668" y="275"/>
                    </a:cubicBezTo>
                    <a:cubicBezTo>
                      <a:pt x="725" y="235"/>
                      <a:pt x="967" y="209"/>
                      <a:pt x="9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58"/>
                      <a:pt x="37" y="199"/>
                      <a:pt x="130" y="221"/>
                    </a:cubicBezTo>
                    <a:close/>
                  </a:path>
                </a:pathLst>
              </a:custGeom>
              <a:solidFill>
                <a:srgbClr val="FFF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49"/>
              <p:cNvSpPr>
                <a:spLocks/>
              </p:cNvSpPr>
              <p:nvPr/>
            </p:nvSpPr>
            <p:spPr bwMode="auto">
              <a:xfrm>
                <a:off x="3972" y="1604"/>
                <a:ext cx="591" cy="572"/>
              </a:xfrm>
              <a:custGeom>
                <a:avLst/>
                <a:gdLst>
                  <a:gd name="T0" fmla="*/ 178 w 386"/>
                  <a:gd name="T1" fmla="*/ 148 h 373"/>
                  <a:gd name="T2" fmla="*/ 101 w 386"/>
                  <a:gd name="T3" fmla="*/ 182 h 373"/>
                  <a:gd name="T4" fmla="*/ 0 w 386"/>
                  <a:gd name="T5" fmla="*/ 373 h 373"/>
                  <a:gd name="T6" fmla="*/ 0 w 386"/>
                  <a:gd name="T7" fmla="*/ 373 h 373"/>
                  <a:gd name="T8" fmla="*/ 103 w 386"/>
                  <a:gd name="T9" fmla="*/ 195 h 373"/>
                  <a:gd name="T10" fmla="*/ 176 w 386"/>
                  <a:gd name="T11" fmla="*/ 163 h 373"/>
                  <a:gd name="T12" fmla="*/ 386 w 386"/>
                  <a:gd name="T13" fmla="*/ 0 h 373"/>
                  <a:gd name="T14" fmla="*/ 386 w 386"/>
                  <a:gd name="T15" fmla="*/ 0 h 373"/>
                  <a:gd name="T16" fmla="*/ 178 w 386"/>
                  <a:gd name="T17" fmla="*/ 148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6" h="373">
                    <a:moveTo>
                      <a:pt x="178" y="148"/>
                    </a:moveTo>
                    <a:cubicBezTo>
                      <a:pt x="146" y="160"/>
                      <a:pt x="119" y="170"/>
                      <a:pt x="101" y="182"/>
                    </a:cubicBezTo>
                    <a:cubicBezTo>
                      <a:pt x="34" y="231"/>
                      <a:pt x="0" y="301"/>
                      <a:pt x="0" y="373"/>
                    </a:cubicBezTo>
                    <a:cubicBezTo>
                      <a:pt x="0" y="373"/>
                      <a:pt x="0" y="373"/>
                      <a:pt x="0" y="373"/>
                    </a:cubicBezTo>
                    <a:cubicBezTo>
                      <a:pt x="0" y="283"/>
                      <a:pt x="67" y="222"/>
                      <a:pt x="103" y="195"/>
                    </a:cubicBezTo>
                    <a:cubicBezTo>
                      <a:pt x="119" y="184"/>
                      <a:pt x="145" y="174"/>
                      <a:pt x="176" y="163"/>
                    </a:cubicBezTo>
                    <a:cubicBezTo>
                      <a:pt x="250" y="135"/>
                      <a:pt x="348" y="98"/>
                      <a:pt x="386" y="0"/>
                    </a:cubicBezTo>
                    <a:cubicBezTo>
                      <a:pt x="386" y="0"/>
                      <a:pt x="386" y="0"/>
                      <a:pt x="386" y="0"/>
                    </a:cubicBezTo>
                    <a:cubicBezTo>
                      <a:pt x="351" y="91"/>
                      <a:pt x="253" y="120"/>
                      <a:pt x="178" y="148"/>
                    </a:cubicBezTo>
                    <a:close/>
                  </a:path>
                </a:pathLst>
              </a:custGeom>
              <a:solidFill>
                <a:srgbClr val="FEE5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50"/>
              <p:cNvSpPr>
                <a:spLocks/>
              </p:cNvSpPr>
              <p:nvPr/>
            </p:nvSpPr>
            <p:spPr bwMode="auto">
              <a:xfrm>
                <a:off x="3955" y="2271"/>
                <a:ext cx="326" cy="719"/>
              </a:xfrm>
              <a:custGeom>
                <a:avLst/>
                <a:gdLst>
                  <a:gd name="T0" fmla="*/ 116 w 213"/>
                  <a:gd name="T1" fmla="*/ 400 h 469"/>
                  <a:gd name="T2" fmla="*/ 1 w 213"/>
                  <a:gd name="T3" fmla="*/ 437 h 469"/>
                  <a:gd name="T4" fmla="*/ 0 w 213"/>
                  <a:gd name="T5" fmla="*/ 438 h 469"/>
                  <a:gd name="T6" fmla="*/ 204 w 213"/>
                  <a:gd name="T7" fmla="*/ 283 h 469"/>
                  <a:gd name="T8" fmla="*/ 92 w 213"/>
                  <a:gd name="T9" fmla="*/ 140 h 469"/>
                  <a:gd name="T10" fmla="*/ 23 w 213"/>
                  <a:gd name="T11" fmla="*/ 2 h 469"/>
                  <a:gd name="T12" fmla="*/ 22 w 213"/>
                  <a:gd name="T13" fmla="*/ 0 h 469"/>
                  <a:gd name="T14" fmla="*/ 78 w 213"/>
                  <a:gd name="T15" fmla="*/ 151 h 469"/>
                  <a:gd name="T16" fmla="*/ 177 w 213"/>
                  <a:gd name="T17" fmla="*/ 284 h 469"/>
                  <a:gd name="T18" fmla="*/ 116 w 213"/>
                  <a:gd name="T19" fmla="*/ 400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69">
                    <a:moveTo>
                      <a:pt x="116" y="400"/>
                    </a:moveTo>
                    <a:cubicBezTo>
                      <a:pt x="76" y="430"/>
                      <a:pt x="28" y="442"/>
                      <a:pt x="1" y="437"/>
                    </a:cubicBezTo>
                    <a:cubicBezTo>
                      <a:pt x="0" y="438"/>
                      <a:pt x="0" y="438"/>
                      <a:pt x="0" y="438"/>
                    </a:cubicBezTo>
                    <a:cubicBezTo>
                      <a:pt x="64" y="469"/>
                      <a:pt x="213" y="388"/>
                      <a:pt x="204" y="283"/>
                    </a:cubicBezTo>
                    <a:cubicBezTo>
                      <a:pt x="197" y="211"/>
                      <a:pt x="150" y="168"/>
                      <a:pt x="92" y="140"/>
                    </a:cubicBezTo>
                    <a:cubicBezTo>
                      <a:pt x="38" y="114"/>
                      <a:pt x="26" y="51"/>
                      <a:pt x="23" y="2"/>
                    </a:cubicBezTo>
                    <a:cubicBezTo>
                      <a:pt x="23" y="1"/>
                      <a:pt x="23" y="1"/>
                      <a:pt x="22" y="0"/>
                    </a:cubicBezTo>
                    <a:cubicBezTo>
                      <a:pt x="21" y="58"/>
                      <a:pt x="19" y="118"/>
                      <a:pt x="78" y="151"/>
                    </a:cubicBezTo>
                    <a:cubicBezTo>
                      <a:pt x="145" y="190"/>
                      <a:pt x="172" y="225"/>
                      <a:pt x="177" y="284"/>
                    </a:cubicBezTo>
                    <a:cubicBezTo>
                      <a:pt x="181" y="329"/>
                      <a:pt x="158" y="370"/>
                      <a:pt x="116" y="400"/>
                    </a:cubicBezTo>
                    <a:close/>
                  </a:path>
                </a:pathLst>
              </a:custGeom>
              <a:solidFill>
                <a:srgbClr val="FDD0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51"/>
              <p:cNvSpPr>
                <a:spLocks/>
              </p:cNvSpPr>
              <p:nvPr/>
            </p:nvSpPr>
            <p:spPr bwMode="auto">
              <a:xfrm>
                <a:off x="3955" y="2499"/>
                <a:ext cx="311" cy="465"/>
              </a:xfrm>
              <a:custGeom>
                <a:avLst/>
                <a:gdLst>
                  <a:gd name="T0" fmla="*/ 96 w 203"/>
                  <a:gd name="T1" fmla="*/ 0 h 303"/>
                  <a:gd name="T2" fmla="*/ 190 w 203"/>
                  <a:gd name="T3" fmla="*/ 137 h 303"/>
                  <a:gd name="T4" fmla="*/ 130 w 203"/>
                  <a:gd name="T5" fmla="*/ 243 h 303"/>
                  <a:gd name="T6" fmla="*/ 111 w 203"/>
                  <a:gd name="T7" fmla="*/ 255 h 303"/>
                  <a:gd name="T8" fmla="*/ 1 w 203"/>
                  <a:gd name="T9" fmla="*/ 288 h 303"/>
                  <a:gd name="T10" fmla="*/ 0 w 203"/>
                  <a:gd name="T11" fmla="*/ 289 h 303"/>
                  <a:gd name="T12" fmla="*/ 136 w 203"/>
                  <a:gd name="T13" fmla="*/ 253 h 303"/>
                  <a:gd name="T14" fmla="*/ 199 w 203"/>
                  <a:gd name="T15" fmla="*/ 136 h 303"/>
                  <a:gd name="T16" fmla="*/ 96 w 203"/>
                  <a:gd name="T17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3" h="303">
                    <a:moveTo>
                      <a:pt x="96" y="0"/>
                    </a:moveTo>
                    <a:cubicBezTo>
                      <a:pt x="143" y="23"/>
                      <a:pt x="183" y="65"/>
                      <a:pt x="190" y="137"/>
                    </a:cubicBezTo>
                    <a:cubicBezTo>
                      <a:pt x="194" y="176"/>
                      <a:pt x="173" y="212"/>
                      <a:pt x="130" y="243"/>
                    </a:cubicBezTo>
                    <a:cubicBezTo>
                      <a:pt x="124" y="248"/>
                      <a:pt x="117" y="252"/>
                      <a:pt x="111" y="255"/>
                    </a:cubicBezTo>
                    <a:cubicBezTo>
                      <a:pt x="72" y="282"/>
                      <a:pt x="27" y="293"/>
                      <a:pt x="1" y="288"/>
                    </a:cubicBezTo>
                    <a:cubicBezTo>
                      <a:pt x="0" y="289"/>
                      <a:pt x="0" y="289"/>
                      <a:pt x="0" y="289"/>
                    </a:cubicBezTo>
                    <a:cubicBezTo>
                      <a:pt x="32" y="303"/>
                      <a:pt x="90" y="286"/>
                      <a:pt x="136" y="253"/>
                    </a:cubicBezTo>
                    <a:cubicBezTo>
                      <a:pt x="183" y="219"/>
                      <a:pt x="203" y="180"/>
                      <a:pt x="199" y="136"/>
                    </a:cubicBezTo>
                    <a:cubicBezTo>
                      <a:pt x="191" y="58"/>
                      <a:pt x="144" y="24"/>
                      <a:pt x="96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CCFF">
                      <a:gamma/>
                      <a:shade val="46275"/>
                      <a:invGamma/>
                    </a:srgbClr>
                  </a:gs>
                  <a:gs pos="50000">
                    <a:srgbClr val="CCCCFF"/>
                  </a:gs>
                  <a:gs pos="100000">
                    <a:srgbClr val="CCC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52"/>
              <p:cNvSpPr>
                <a:spLocks/>
              </p:cNvSpPr>
              <p:nvPr/>
            </p:nvSpPr>
            <p:spPr bwMode="auto">
              <a:xfrm>
                <a:off x="3470" y="2403"/>
                <a:ext cx="256" cy="316"/>
              </a:xfrm>
              <a:custGeom>
                <a:avLst/>
                <a:gdLst>
                  <a:gd name="T0" fmla="*/ 167 w 167"/>
                  <a:gd name="T1" fmla="*/ 0 h 206"/>
                  <a:gd name="T2" fmla="*/ 3 w 167"/>
                  <a:gd name="T3" fmla="*/ 206 h 206"/>
                  <a:gd name="T4" fmla="*/ 15 w 167"/>
                  <a:gd name="T5" fmla="*/ 124 h 206"/>
                  <a:gd name="T6" fmla="*/ 167 w 167"/>
                  <a:gd name="T7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7" h="206">
                    <a:moveTo>
                      <a:pt x="167" y="0"/>
                    </a:moveTo>
                    <a:cubicBezTo>
                      <a:pt x="120" y="15"/>
                      <a:pt x="8" y="82"/>
                      <a:pt x="3" y="206"/>
                    </a:cubicBezTo>
                    <a:cubicBezTo>
                      <a:pt x="0" y="177"/>
                      <a:pt x="1" y="156"/>
                      <a:pt x="15" y="124"/>
                    </a:cubicBezTo>
                    <a:cubicBezTo>
                      <a:pt x="54" y="33"/>
                      <a:pt x="116" y="21"/>
                      <a:pt x="16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3"/>
              <p:cNvSpPr>
                <a:spLocks/>
              </p:cNvSpPr>
              <p:nvPr/>
            </p:nvSpPr>
            <p:spPr bwMode="auto">
              <a:xfrm>
                <a:off x="3148" y="1514"/>
                <a:ext cx="485" cy="325"/>
              </a:xfrm>
              <a:custGeom>
                <a:avLst/>
                <a:gdLst>
                  <a:gd name="T0" fmla="*/ 316 w 316"/>
                  <a:gd name="T1" fmla="*/ 193 h 212"/>
                  <a:gd name="T2" fmla="*/ 121 w 316"/>
                  <a:gd name="T3" fmla="*/ 193 h 212"/>
                  <a:gd name="T4" fmla="*/ 0 w 316"/>
                  <a:gd name="T5" fmla="*/ 0 h 212"/>
                  <a:gd name="T6" fmla="*/ 112 w 316"/>
                  <a:gd name="T7" fmla="*/ 174 h 212"/>
                  <a:gd name="T8" fmla="*/ 316 w 316"/>
                  <a:gd name="T9" fmla="*/ 19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6" h="212">
                    <a:moveTo>
                      <a:pt x="316" y="193"/>
                    </a:moveTo>
                    <a:cubicBezTo>
                      <a:pt x="274" y="198"/>
                      <a:pt x="201" y="212"/>
                      <a:pt x="121" y="193"/>
                    </a:cubicBezTo>
                    <a:cubicBezTo>
                      <a:pt x="40" y="174"/>
                      <a:pt x="10" y="66"/>
                      <a:pt x="0" y="0"/>
                    </a:cubicBezTo>
                    <a:cubicBezTo>
                      <a:pt x="12" y="42"/>
                      <a:pt x="38" y="146"/>
                      <a:pt x="112" y="174"/>
                    </a:cubicBezTo>
                    <a:cubicBezTo>
                      <a:pt x="153" y="190"/>
                      <a:pt x="241" y="201"/>
                      <a:pt x="316" y="1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54"/>
              <p:cNvSpPr>
                <a:spLocks/>
              </p:cNvSpPr>
              <p:nvPr/>
            </p:nvSpPr>
            <p:spPr bwMode="auto">
              <a:xfrm>
                <a:off x="3304" y="1490"/>
                <a:ext cx="1197" cy="646"/>
              </a:xfrm>
              <a:custGeom>
                <a:avLst/>
                <a:gdLst>
                  <a:gd name="T0" fmla="*/ 0 w 780"/>
                  <a:gd name="T1" fmla="*/ 0 h 422"/>
                  <a:gd name="T2" fmla="*/ 167 w 780"/>
                  <a:gd name="T3" fmla="*/ 133 h 422"/>
                  <a:gd name="T4" fmla="*/ 357 w 780"/>
                  <a:gd name="T5" fmla="*/ 309 h 422"/>
                  <a:gd name="T6" fmla="*/ 387 w 780"/>
                  <a:gd name="T7" fmla="*/ 422 h 422"/>
                  <a:gd name="T8" fmla="*/ 427 w 780"/>
                  <a:gd name="T9" fmla="*/ 336 h 422"/>
                  <a:gd name="T10" fmla="*/ 585 w 780"/>
                  <a:gd name="T11" fmla="*/ 196 h 422"/>
                  <a:gd name="T12" fmla="*/ 780 w 780"/>
                  <a:gd name="T13" fmla="*/ 0 h 422"/>
                  <a:gd name="T14" fmla="*/ 0 w 780"/>
                  <a:gd name="T15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0" h="422">
                    <a:moveTo>
                      <a:pt x="0" y="0"/>
                    </a:moveTo>
                    <a:cubicBezTo>
                      <a:pt x="0" y="48"/>
                      <a:pt x="56" y="126"/>
                      <a:pt x="167" y="133"/>
                    </a:cubicBezTo>
                    <a:cubicBezTo>
                      <a:pt x="301" y="141"/>
                      <a:pt x="347" y="210"/>
                      <a:pt x="357" y="309"/>
                    </a:cubicBezTo>
                    <a:cubicBezTo>
                      <a:pt x="367" y="408"/>
                      <a:pt x="371" y="422"/>
                      <a:pt x="387" y="422"/>
                    </a:cubicBezTo>
                    <a:cubicBezTo>
                      <a:pt x="403" y="422"/>
                      <a:pt x="410" y="388"/>
                      <a:pt x="427" y="336"/>
                    </a:cubicBezTo>
                    <a:cubicBezTo>
                      <a:pt x="453" y="260"/>
                      <a:pt x="515" y="222"/>
                      <a:pt x="585" y="196"/>
                    </a:cubicBezTo>
                    <a:cubicBezTo>
                      <a:pt x="737" y="138"/>
                      <a:pt x="780" y="41"/>
                      <a:pt x="7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CCFF">
                      <a:gamma/>
                      <a:shade val="46275"/>
                      <a:invGamma/>
                    </a:srgbClr>
                  </a:gs>
                  <a:gs pos="100000">
                    <a:srgbClr val="CCCC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455"/>
              <p:cNvSpPr>
                <a:spLocks/>
              </p:cNvSpPr>
              <p:nvPr/>
            </p:nvSpPr>
            <p:spPr bwMode="auto">
              <a:xfrm>
                <a:off x="3768" y="1722"/>
                <a:ext cx="110" cy="312"/>
              </a:xfrm>
              <a:custGeom>
                <a:avLst/>
                <a:gdLst>
                  <a:gd name="T0" fmla="*/ 0 w 72"/>
                  <a:gd name="T1" fmla="*/ 0 h 203"/>
                  <a:gd name="T2" fmla="*/ 72 w 72"/>
                  <a:gd name="T3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2" h="203">
                    <a:moveTo>
                      <a:pt x="0" y="0"/>
                    </a:moveTo>
                    <a:cubicBezTo>
                      <a:pt x="39" y="44"/>
                      <a:pt x="62" y="74"/>
                      <a:pt x="72" y="203"/>
                    </a:cubicBezTo>
                  </a:path>
                </a:pathLst>
              </a:custGeom>
              <a:noFill/>
              <a:ln w="20638" cap="flat">
                <a:solidFill>
                  <a:srgbClr val="FDD08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456"/>
              <p:cNvSpPr>
                <a:spLocks/>
              </p:cNvSpPr>
              <p:nvPr/>
            </p:nvSpPr>
            <p:spPr bwMode="auto">
              <a:xfrm>
                <a:off x="3834" y="1710"/>
                <a:ext cx="58" cy="317"/>
              </a:xfrm>
              <a:custGeom>
                <a:avLst/>
                <a:gdLst>
                  <a:gd name="T0" fmla="*/ 0 w 38"/>
                  <a:gd name="T1" fmla="*/ 0 h 207"/>
                  <a:gd name="T2" fmla="*/ 38 w 38"/>
                  <a:gd name="T3" fmla="*/ 2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8" h="207">
                    <a:moveTo>
                      <a:pt x="0" y="0"/>
                    </a:moveTo>
                    <a:cubicBezTo>
                      <a:pt x="23" y="46"/>
                      <a:pt x="32" y="87"/>
                      <a:pt x="38" y="207"/>
                    </a:cubicBezTo>
                  </a:path>
                </a:pathLst>
              </a:custGeom>
              <a:noFill/>
              <a:ln w="20638" cap="flat">
                <a:solidFill>
                  <a:srgbClr val="FDD08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457"/>
              <p:cNvSpPr>
                <a:spLocks/>
              </p:cNvSpPr>
              <p:nvPr/>
            </p:nvSpPr>
            <p:spPr bwMode="auto">
              <a:xfrm>
                <a:off x="3901" y="1699"/>
                <a:ext cx="9" cy="318"/>
              </a:xfrm>
              <a:custGeom>
                <a:avLst/>
                <a:gdLst>
                  <a:gd name="T0" fmla="*/ 0 w 6"/>
                  <a:gd name="T1" fmla="*/ 0 h 207"/>
                  <a:gd name="T2" fmla="*/ 2 w 6"/>
                  <a:gd name="T3" fmla="*/ 20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207">
                    <a:moveTo>
                      <a:pt x="0" y="0"/>
                    </a:moveTo>
                    <a:cubicBezTo>
                      <a:pt x="6" y="47"/>
                      <a:pt x="1" y="98"/>
                      <a:pt x="2" y="207"/>
                    </a:cubicBezTo>
                  </a:path>
                </a:pathLst>
              </a:custGeom>
              <a:noFill/>
              <a:ln w="20638" cap="flat">
                <a:solidFill>
                  <a:srgbClr val="FDD08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458"/>
              <p:cNvSpPr>
                <a:spLocks/>
              </p:cNvSpPr>
              <p:nvPr/>
            </p:nvSpPr>
            <p:spPr bwMode="auto">
              <a:xfrm>
                <a:off x="3958" y="1715"/>
                <a:ext cx="282" cy="289"/>
              </a:xfrm>
              <a:custGeom>
                <a:avLst/>
                <a:gdLst>
                  <a:gd name="T0" fmla="*/ 184 w 184"/>
                  <a:gd name="T1" fmla="*/ 0 h 189"/>
                  <a:gd name="T2" fmla="*/ 4 w 184"/>
                  <a:gd name="T3" fmla="*/ 172 h 189"/>
                  <a:gd name="T4" fmla="*/ 0 w 184"/>
                  <a:gd name="T5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4" h="189">
                    <a:moveTo>
                      <a:pt x="184" y="0"/>
                    </a:moveTo>
                    <a:cubicBezTo>
                      <a:pt x="134" y="18"/>
                      <a:pt x="30" y="82"/>
                      <a:pt x="4" y="172"/>
                    </a:cubicBezTo>
                    <a:cubicBezTo>
                      <a:pt x="2" y="178"/>
                      <a:pt x="1" y="183"/>
                      <a:pt x="0" y="189"/>
                    </a:cubicBezTo>
                  </a:path>
                </a:pathLst>
              </a:custGeom>
              <a:noFill/>
              <a:ln w="20638" cap="flat">
                <a:solidFill>
                  <a:srgbClr val="FDD08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459"/>
              <p:cNvSpPr>
                <a:spLocks/>
              </p:cNvSpPr>
              <p:nvPr/>
            </p:nvSpPr>
            <p:spPr bwMode="auto">
              <a:xfrm>
                <a:off x="3942" y="1706"/>
                <a:ext cx="184" cy="308"/>
              </a:xfrm>
              <a:custGeom>
                <a:avLst/>
                <a:gdLst>
                  <a:gd name="T0" fmla="*/ 120 w 120"/>
                  <a:gd name="T1" fmla="*/ 0 h 201"/>
                  <a:gd name="T2" fmla="*/ 13 w 120"/>
                  <a:gd name="T3" fmla="*/ 154 h 201"/>
                  <a:gd name="T4" fmla="*/ 0 w 120"/>
                  <a:gd name="T5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201">
                    <a:moveTo>
                      <a:pt x="120" y="0"/>
                    </a:moveTo>
                    <a:cubicBezTo>
                      <a:pt x="88" y="27"/>
                      <a:pt x="40" y="73"/>
                      <a:pt x="13" y="154"/>
                    </a:cubicBezTo>
                    <a:cubicBezTo>
                      <a:pt x="9" y="167"/>
                      <a:pt x="3" y="187"/>
                      <a:pt x="0" y="201"/>
                    </a:cubicBezTo>
                  </a:path>
                </a:pathLst>
              </a:custGeom>
              <a:noFill/>
              <a:ln w="20638" cap="flat">
                <a:solidFill>
                  <a:srgbClr val="FDD08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460"/>
              <p:cNvSpPr>
                <a:spLocks/>
              </p:cNvSpPr>
              <p:nvPr/>
            </p:nvSpPr>
            <p:spPr bwMode="auto">
              <a:xfrm>
                <a:off x="3933" y="1695"/>
                <a:ext cx="103" cy="319"/>
              </a:xfrm>
              <a:custGeom>
                <a:avLst/>
                <a:gdLst>
                  <a:gd name="T0" fmla="*/ 67 w 67"/>
                  <a:gd name="T1" fmla="*/ 0 h 208"/>
                  <a:gd name="T2" fmla="*/ 2 w 67"/>
                  <a:gd name="T3" fmla="*/ 190 h 208"/>
                  <a:gd name="T4" fmla="*/ 0 w 67"/>
                  <a:gd name="T5" fmla="*/ 20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208">
                    <a:moveTo>
                      <a:pt x="67" y="0"/>
                    </a:moveTo>
                    <a:cubicBezTo>
                      <a:pt x="46" y="39"/>
                      <a:pt x="17" y="96"/>
                      <a:pt x="2" y="190"/>
                    </a:cubicBezTo>
                    <a:cubicBezTo>
                      <a:pt x="1" y="196"/>
                      <a:pt x="0" y="202"/>
                      <a:pt x="0" y="208"/>
                    </a:cubicBezTo>
                  </a:path>
                </a:pathLst>
              </a:custGeom>
              <a:noFill/>
              <a:ln w="20638" cap="flat">
                <a:solidFill>
                  <a:srgbClr val="FDD08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461"/>
              <p:cNvSpPr>
                <a:spLocks/>
              </p:cNvSpPr>
              <p:nvPr/>
            </p:nvSpPr>
            <p:spPr bwMode="auto">
              <a:xfrm>
                <a:off x="3918" y="1684"/>
                <a:ext cx="49" cy="331"/>
              </a:xfrm>
              <a:custGeom>
                <a:avLst/>
                <a:gdLst>
                  <a:gd name="T0" fmla="*/ 32 w 32"/>
                  <a:gd name="T1" fmla="*/ 0 h 216"/>
                  <a:gd name="T2" fmla="*/ 0 w 32"/>
                  <a:gd name="T3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216">
                    <a:moveTo>
                      <a:pt x="32" y="0"/>
                    </a:moveTo>
                    <a:cubicBezTo>
                      <a:pt x="22" y="49"/>
                      <a:pt x="2" y="114"/>
                      <a:pt x="0" y="216"/>
                    </a:cubicBezTo>
                  </a:path>
                </a:pathLst>
              </a:custGeom>
              <a:noFill/>
              <a:ln w="20638" cap="flat">
                <a:solidFill>
                  <a:srgbClr val="FDD08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462"/>
              <p:cNvSpPr>
                <a:spLocks/>
              </p:cNvSpPr>
              <p:nvPr/>
            </p:nvSpPr>
            <p:spPr bwMode="auto">
              <a:xfrm>
                <a:off x="3720" y="1673"/>
                <a:ext cx="57" cy="66"/>
              </a:xfrm>
              <a:custGeom>
                <a:avLst/>
                <a:gdLst>
                  <a:gd name="T0" fmla="*/ 32 w 37"/>
                  <a:gd name="T1" fmla="*/ 32 h 43"/>
                  <a:gd name="T2" fmla="*/ 6 w 37"/>
                  <a:gd name="T3" fmla="*/ 9 h 43"/>
                  <a:gd name="T4" fmla="*/ 32 w 37"/>
                  <a:gd name="T5" fmla="*/ 3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43">
                    <a:moveTo>
                      <a:pt x="32" y="32"/>
                    </a:moveTo>
                    <a:cubicBezTo>
                      <a:pt x="27" y="43"/>
                      <a:pt x="0" y="19"/>
                      <a:pt x="6" y="9"/>
                    </a:cubicBezTo>
                    <a:cubicBezTo>
                      <a:pt x="12" y="0"/>
                      <a:pt x="37" y="22"/>
                      <a:pt x="32" y="32"/>
                    </a:cubicBezTo>
                    <a:close/>
                  </a:path>
                </a:pathLst>
              </a:custGeom>
              <a:solidFill>
                <a:srgbClr val="FDD0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Freeform 463"/>
              <p:cNvSpPr>
                <a:spLocks/>
              </p:cNvSpPr>
              <p:nvPr/>
            </p:nvSpPr>
            <p:spPr bwMode="auto">
              <a:xfrm>
                <a:off x="3803" y="1657"/>
                <a:ext cx="50" cy="62"/>
              </a:xfrm>
              <a:custGeom>
                <a:avLst/>
                <a:gdLst>
                  <a:gd name="T0" fmla="*/ 10 w 33"/>
                  <a:gd name="T1" fmla="*/ 3 h 41"/>
                  <a:gd name="T2" fmla="*/ 21 w 33"/>
                  <a:gd name="T3" fmla="*/ 35 h 41"/>
                  <a:gd name="T4" fmla="*/ 10 w 33"/>
                  <a:gd name="T5" fmla="*/ 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41">
                    <a:moveTo>
                      <a:pt x="10" y="3"/>
                    </a:moveTo>
                    <a:cubicBezTo>
                      <a:pt x="0" y="7"/>
                      <a:pt x="8" y="41"/>
                      <a:pt x="21" y="35"/>
                    </a:cubicBezTo>
                    <a:cubicBezTo>
                      <a:pt x="33" y="30"/>
                      <a:pt x="21" y="0"/>
                      <a:pt x="10" y="3"/>
                    </a:cubicBezTo>
                    <a:close/>
                  </a:path>
                </a:pathLst>
              </a:custGeom>
              <a:solidFill>
                <a:srgbClr val="FDD0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Freeform 464"/>
              <p:cNvSpPr>
                <a:spLocks/>
              </p:cNvSpPr>
              <p:nvPr/>
            </p:nvSpPr>
            <p:spPr bwMode="auto">
              <a:xfrm>
                <a:off x="3880" y="1644"/>
                <a:ext cx="39" cy="59"/>
              </a:xfrm>
              <a:custGeom>
                <a:avLst/>
                <a:gdLst>
                  <a:gd name="T0" fmla="*/ 15 w 26"/>
                  <a:gd name="T1" fmla="*/ 36 h 38"/>
                  <a:gd name="T2" fmla="*/ 10 w 26"/>
                  <a:gd name="T3" fmla="*/ 1 h 38"/>
                  <a:gd name="T4" fmla="*/ 15 w 26"/>
                  <a:gd name="T5" fmla="*/ 3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8">
                    <a:moveTo>
                      <a:pt x="15" y="36"/>
                    </a:moveTo>
                    <a:cubicBezTo>
                      <a:pt x="3" y="38"/>
                      <a:pt x="0" y="2"/>
                      <a:pt x="10" y="1"/>
                    </a:cubicBezTo>
                    <a:cubicBezTo>
                      <a:pt x="20" y="0"/>
                      <a:pt x="26" y="34"/>
                      <a:pt x="15" y="36"/>
                    </a:cubicBezTo>
                    <a:close/>
                  </a:path>
                </a:pathLst>
              </a:custGeom>
              <a:solidFill>
                <a:srgbClr val="FDD0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Freeform 465"/>
              <p:cNvSpPr>
                <a:spLocks/>
              </p:cNvSpPr>
              <p:nvPr/>
            </p:nvSpPr>
            <p:spPr bwMode="auto">
              <a:xfrm>
                <a:off x="3953" y="1635"/>
                <a:ext cx="43" cy="54"/>
              </a:xfrm>
              <a:custGeom>
                <a:avLst/>
                <a:gdLst>
                  <a:gd name="T0" fmla="*/ 9 w 28"/>
                  <a:gd name="T1" fmla="*/ 33 h 35"/>
                  <a:gd name="T2" fmla="*/ 14 w 28"/>
                  <a:gd name="T3" fmla="*/ 2 h 35"/>
                  <a:gd name="T4" fmla="*/ 9 w 28"/>
                  <a:gd name="T5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35">
                    <a:moveTo>
                      <a:pt x="9" y="33"/>
                    </a:moveTo>
                    <a:cubicBezTo>
                      <a:pt x="19" y="35"/>
                      <a:pt x="28" y="4"/>
                      <a:pt x="14" y="2"/>
                    </a:cubicBezTo>
                    <a:cubicBezTo>
                      <a:pt x="0" y="0"/>
                      <a:pt x="0" y="32"/>
                      <a:pt x="9" y="33"/>
                    </a:cubicBezTo>
                    <a:close/>
                  </a:path>
                </a:pathLst>
              </a:custGeom>
              <a:solidFill>
                <a:srgbClr val="FDD0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Freeform 466"/>
              <p:cNvSpPr>
                <a:spLocks/>
              </p:cNvSpPr>
              <p:nvPr/>
            </p:nvSpPr>
            <p:spPr bwMode="auto">
              <a:xfrm>
                <a:off x="4025" y="1638"/>
                <a:ext cx="51" cy="63"/>
              </a:xfrm>
              <a:custGeom>
                <a:avLst/>
                <a:gdLst>
                  <a:gd name="T0" fmla="*/ 8 w 33"/>
                  <a:gd name="T1" fmla="*/ 38 h 41"/>
                  <a:gd name="T2" fmla="*/ 21 w 33"/>
                  <a:gd name="T3" fmla="*/ 5 h 41"/>
                  <a:gd name="T4" fmla="*/ 8 w 33"/>
                  <a:gd name="T5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41">
                    <a:moveTo>
                      <a:pt x="8" y="38"/>
                    </a:moveTo>
                    <a:cubicBezTo>
                      <a:pt x="0" y="35"/>
                      <a:pt x="9" y="0"/>
                      <a:pt x="21" y="5"/>
                    </a:cubicBezTo>
                    <a:cubicBezTo>
                      <a:pt x="33" y="10"/>
                      <a:pt x="16" y="41"/>
                      <a:pt x="8" y="38"/>
                    </a:cubicBezTo>
                    <a:close/>
                  </a:path>
                </a:pathLst>
              </a:custGeom>
              <a:solidFill>
                <a:srgbClr val="FDD0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Freeform 467"/>
              <p:cNvSpPr>
                <a:spLocks/>
              </p:cNvSpPr>
              <p:nvPr/>
            </p:nvSpPr>
            <p:spPr bwMode="auto">
              <a:xfrm>
                <a:off x="4123" y="1661"/>
                <a:ext cx="56" cy="55"/>
              </a:xfrm>
              <a:custGeom>
                <a:avLst/>
                <a:gdLst>
                  <a:gd name="T0" fmla="*/ 4 w 36"/>
                  <a:gd name="T1" fmla="*/ 30 h 36"/>
                  <a:gd name="T2" fmla="*/ 26 w 36"/>
                  <a:gd name="T3" fmla="*/ 10 h 36"/>
                  <a:gd name="T4" fmla="*/ 4 w 36"/>
                  <a:gd name="T5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36">
                    <a:moveTo>
                      <a:pt x="4" y="30"/>
                    </a:moveTo>
                    <a:cubicBezTo>
                      <a:pt x="8" y="36"/>
                      <a:pt x="36" y="19"/>
                      <a:pt x="26" y="10"/>
                    </a:cubicBezTo>
                    <a:cubicBezTo>
                      <a:pt x="17" y="0"/>
                      <a:pt x="0" y="25"/>
                      <a:pt x="4" y="30"/>
                    </a:cubicBezTo>
                    <a:close/>
                  </a:path>
                </a:pathLst>
              </a:custGeom>
              <a:solidFill>
                <a:srgbClr val="FDD0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Freeform 468"/>
              <p:cNvSpPr>
                <a:spLocks/>
              </p:cNvSpPr>
              <p:nvPr/>
            </p:nvSpPr>
            <p:spPr bwMode="auto">
              <a:xfrm>
                <a:off x="4240" y="1680"/>
                <a:ext cx="55" cy="47"/>
              </a:xfrm>
              <a:custGeom>
                <a:avLst/>
                <a:gdLst>
                  <a:gd name="T0" fmla="*/ 1 w 36"/>
                  <a:gd name="T1" fmla="*/ 24 h 31"/>
                  <a:gd name="T2" fmla="*/ 31 w 36"/>
                  <a:gd name="T3" fmla="*/ 12 h 31"/>
                  <a:gd name="T4" fmla="*/ 1 w 36"/>
                  <a:gd name="T5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31">
                    <a:moveTo>
                      <a:pt x="1" y="24"/>
                    </a:moveTo>
                    <a:cubicBezTo>
                      <a:pt x="2" y="31"/>
                      <a:pt x="36" y="24"/>
                      <a:pt x="31" y="12"/>
                    </a:cubicBezTo>
                    <a:cubicBezTo>
                      <a:pt x="26" y="0"/>
                      <a:pt x="0" y="17"/>
                      <a:pt x="1" y="24"/>
                    </a:cubicBezTo>
                    <a:close/>
                  </a:path>
                </a:pathLst>
              </a:custGeom>
              <a:solidFill>
                <a:srgbClr val="FDD0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469"/>
              <p:cNvSpPr>
                <a:spLocks/>
              </p:cNvSpPr>
              <p:nvPr/>
            </p:nvSpPr>
            <p:spPr bwMode="auto">
              <a:xfrm>
                <a:off x="3304" y="1490"/>
                <a:ext cx="1197" cy="652"/>
              </a:xfrm>
              <a:custGeom>
                <a:avLst/>
                <a:gdLst>
                  <a:gd name="T0" fmla="*/ 780 w 780"/>
                  <a:gd name="T1" fmla="*/ 0 h 426"/>
                  <a:gd name="T2" fmla="*/ 587 w 780"/>
                  <a:gd name="T3" fmla="*/ 191 h 426"/>
                  <a:gd name="T4" fmla="*/ 428 w 780"/>
                  <a:gd name="T5" fmla="*/ 333 h 426"/>
                  <a:gd name="T6" fmla="*/ 420 w 780"/>
                  <a:gd name="T7" fmla="*/ 359 h 426"/>
                  <a:gd name="T8" fmla="*/ 387 w 780"/>
                  <a:gd name="T9" fmla="*/ 422 h 426"/>
                  <a:gd name="T10" fmla="*/ 361 w 780"/>
                  <a:gd name="T11" fmla="*/ 309 h 426"/>
                  <a:gd name="T12" fmla="*/ 167 w 780"/>
                  <a:gd name="T13" fmla="*/ 130 h 426"/>
                  <a:gd name="T14" fmla="*/ 0 w 780"/>
                  <a:gd name="T15" fmla="*/ 0 h 426"/>
                  <a:gd name="T16" fmla="*/ 0 w 780"/>
                  <a:gd name="T17" fmla="*/ 0 h 426"/>
                  <a:gd name="T18" fmla="*/ 166 w 780"/>
                  <a:gd name="T19" fmla="*/ 137 h 426"/>
                  <a:gd name="T20" fmla="*/ 353 w 780"/>
                  <a:gd name="T21" fmla="*/ 310 h 426"/>
                  <a:gd name="T22" fmla="*/ 387 w 780"/>
                  <a:gd name="T23" fmla="*/ 426 h 426"/>
                  <a:gd name="T24" fmla="*/ 423 w 780"/>
                  <a:gd name="T25" fmla="*/ 363 h 426"/>
                  <a:gd name="T26" fmla="*/ 431 w 780"/>
                  <a:gd name="T27" fmla="*/ 338 h 426"/>
                  <a:gd name="T28" fmla="*/ 586 w 780"/>
                  <a:gd name="T29" fmla="*/ 200 h 426"/>
                  <a:gd name="T30" fmla="*/ 780 w 780"/>
                  <a:gd name="T31" fmla="*/ 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80" h="426">
                    <a:moveTo>
                      <a:pt x="780" y="0"/>
                    </a:moveTo>
                    <a:cubicBezTo>
                      <a:pt x="780" y="33"/>
                      <a:pt x="745" y="130"/>
                      <a:pt x="587" y="191"/>
                    </a:cubicBezTo>
                    <a:cubicBezTo>
                      <a:pt x="532" y="211"/>
                      <a:pt x="457" y="247"/>
                      <a:pt x="428" y="333"/>
                    </a:cubicBezTo>
                    <a:cubicBezTo>
                      <a:pt x="428" y="333"/>
                      <a:pt x="420" y="359"/>
                      <a:pt x="420" y="359"/>
                    </a:cubicBezTo>
                    <a:cubicBezTo>
                      <a:pt x="410" y="392"/>
                      <a:pt x="397" y="422"/>
                      <a:pt x="387" y="422"/>
                    </a:cubicBezTo>
                    <a:cubicBezTo>
                      <a:pt x="375" y="422"/>
                      <a:pt x="371" y="408"/>
                      <a:pt x="361" y="309"/>
                    </a:cubicBezTo>
                    <a:cubicBezTo>
                      <a:pt x="349" y="192"/>
                      <a:pt x="289" y="138"/>
                      <a:pt x="167" y="130"/>
                    </a:cubicBezTo>
                    <a:cubicBezTo>
                      <a:pt x="62" y="124"/>
                      <a:pt x="0" y="49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2"/>
                      <a:pt x="57" y="131"/>
                      <a:pt x="166" y="137"/>
                    </a:cubicBezTo>
                    <a:cubicBezTo>
                      <a:pt x="284" y="144"/>
                      <a:pt x="341" y="197"/>
                      <a:pt x="353" y="310"/>
                    </a:cubicBezTo>
                    <a:cubicBezTo>
                      <a:pt x="363" y="407"/>
                      <a:pt x="366" y="426"/>
                      <a:pt x="387" y="426"/>
                    </a:cubicBezTo>
                    <a:cubicBezTo>
                      <a:pt x="403" y="426"/>
                      <a:pt x="410" y="403"/>
                      <a:pt x="423" y="363"/>
                    </a:cubicBezTo>
                    <a:cubicBezTo>
                      <a:pt x="431" y="338"/>
                      <a:pt x="431" y="338"/>
                      <a:pt x="431" y="338"/>
                    </a:cubicBezTo>
                    <a:cubicBezTo>
                      <a:pt x="459" y="255"/>
                      <a:pt x="533" y="220"/>
                      <a:pt x="586" y="200"/>
                    </a:cubicBezTo>
                    <a:cubicBezTo>
                      <a:pt x="731" y="144"/>
                      <a:pt x="780" y="50"/>
                      <a:pt x="780" y="0"/>
                    </a:cubicBezTo>
                    <a:close/>
                  </a:path>
                </a:pathLst>
              </a:custGeom>
              <a:solidFill>
                <a:srgbClr val="FDD0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470"/>
              <p:cNvSpPr>
                <a:spLocks/>
              </p:cNvSpPr>
              <p:nvPr/>
            </p:nvSpPr>
            <p:spPr bwMode="auto">
              <a:xfrm>
                <a:off x="4068" y="1583"/>
                <a:ext cx="408" cy="288"/>
              </a:xfrm>
              <a:custGeom>
                <a:avLst/>
                <a:gdLst>
                  <a:gd name="T0" fmla="*/ 90 w 266"/>
                  <a:gd name="T1" fmla="*/ 139 h 188"/>
                  <a:gd name="T2" fmla="*/ 0 w 266"/>
                  <a:gd name="T3" fmla="*/ 188 h 188"/>
                  <a:gd name="T4" fmla="*/ 0 w 266"/>
                  <a:gd name="T5" fmla="*/ 188 h 188"/>
                  <a:gd name="T6" fmla="*/ 95 w 266"/>
                  <a:gd name="T7" fmla="*/ 144 h 188"/>
                  <a:gd name="T8" fmla="*/ 266 w 266"/>
                  <a:gd name="T9" fmla="*/ 0 h 188"/>
                  <a:gd name="T10" fmla="*/ 266 w 266"/>
                  <a:gd name="T11" fmla="*/ 0 h 188"/>
                  <a:gd name="T12" fmla="*/ 90 w 266"/>
                  <a:gd name="T13" fmla="*/ 139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6" h="188">
                    <a:moveTo>
                      <a:pt x="90" y="139"/>
                    </a:moveTo>
                    <a:cubicBezTo>
                      <a:pt x="66" y="148"/>
                      <a:pt x="31" y="163"/>
                      <a:pt x="0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31" y="164"/>
                      <a:pt x="71" y="153"/>
                      <a:pt x="95" y="144"/>
                    </a:cubicBezTo>
                    <a:cubicBezTo>
                      <a:pt x="209" y="100"/>
                      <a:pt x="248" y="34"/>
                      <a:pt x="266" y="0"/>
                    </a:cubicBezTo>
                    <a:cubicBezTo>
                      <a:pt x="266" y="0"/>
                      <a:pt x="266" y="0"/>
                      <a:pt x="266" y="0"/>
                    </a:cubicBezTo>
                    <a:cubicBezTo>
                      <a:pt x="249" y="33"/>
                      <a:pt x="202" y="96"/>
                      <a:pt x="90" y="1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471"/>
              <p:cNvSpPr>
                <a:spLocks/>
              </p:cNvSpPr>
              <p:nvPr/>
            </p:nvSpPr>
            <p:spPr bwMode="auto">
              <a:xfrm>
                <a:off x="3479" y="2409"/>
                <a:ext cx="276" cy="484"/>
              </a:xfrm>
              <a:custGeom>
                <a:avLst/>
                <a:gdLst>
                  <a:gd name="T0" fmla="*/ 59 w 180"/>
                  <a:gd name="T1" fmla="*/ 202 h 316"/>
                  <a:gd name="T2" fmla="*/ 142 w 180"/>
                  <a:gd name="T3" fmla="*/ 38 h 316"/>
                  <a:gd name="T4" fmla="*/ 180 w 180"/>
                  <a:gd name="T5" fmla="*/ 0 h 316"/>
                  <a:gd name="T6" fmla="*/ 105 w 180"/>
                  <a:gd name="T7" fmla="*/ 55 h 316"/>
                  <a:gd name="T8" fmla="*/ 42 w 180"/>
                  <a:gd name="T9" fmla="*/ 194 h 316"/>
                  <a:gd name="T10" fmla="*/ 0 w 180"/>
                  <a:gd name="T11" fmla="*/ 210 h 316"/>
                  <a:gd name="T12" fmla="*/ 19 w 180"/>
                  <a:gd name="T13" fmla="*/ 263 h 316"/>
                  <a:gd name="T14" fmla="*/ 81 w 180"/>
                  <a:gd name="T15" fmla="*/ 316 h 316"/>
                  <a:gd name="T16" fmla="*/ 95 w 180"/>
                  <a:gd name="T17" fmla="*/ 316 h 316"/>
                  <a:gd name="T18" fmla="*/ 59 w 180"/>
                  <a:gd name="T19" fmla="*/ 202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0" h="316">
                    <a:moveTo>
                      <a:pt x="59" y="202"/>
                    </a:moveTo>
                    <a:cubicBezTo>
                      <a:pt x="59" y="108"/>
                      <a:pt x="90" y="81"/>
                      <a:pt x="142" y="38"/>
                    </a:cubicBezTo>
                    <a:cubicBezTo>
                      <a:pt x="158" y="25"/>
                      <a:pt x="170" y="13"/>
                      <a:pt x="180" y="0"/>
                    </a:cubicBezTo>
                    <a:cubicBezTo>
                      <a:pt x="162" y="18"/>
                      <a:pt x="133" y="33"/>
                      <a:pt x="105" y="55"/>
                    </a:cubicBezTo>
                    <a:cubicBezTo>
                      <a:pt x="66" y="86"/>
                      <a:pt x="45" y="112"/>
                      <a:pt x="42" y="194"/>
                    </a:cubicBezTo>
                    <a:cubicBezTo>
                      <a:pt x="39" y="276"/>
                      <a:pt x="5" y="213"/>
                      <a:pt x="0" y="210"/>
                    </a:cubicBezTo>
                    <a:cubicBezTo>
                      <a:pt x="1" y="215"/>
                      <a:pt x="19" y="263"/>
                      <a:pt x="19" y="263"/>
                    </a:cubicBezTo>
                    <a:cubicBezTo>
                      <a:pt x="81" y="316"/>
                      <a:pt x="81" y="316"/>
                      <a:pt x="81" y="316"/>
                    </a:cubicBezTo>
                    <a:cubicBezTo>
                      <a:pt x="95" y="316"/>
                      <a:pt x="95" y="316"/>
                      <a:pt x="95" y="316"/>
                    </a:cubicBezTo>
                    <a:cubicBezTo>
                      <a:pt x="71" y="282"/>
                      <a:pt x="59" y="239"/>
                      <a:pt x="59" y="20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CCFF">
                      <a:gamma/>
                      <a:shade val="46275"/>
                      <a:invGamma/>
                    </a:srgbClr>
                  </a:gs>
                  <a:gs pos="100000">
                    <a:srgbClr val="CCCC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472"/>
              <p:cNvSpPr>
                <a:spLocks/>
              </p:cNvSpPr>
              <p:nvPr/>
            </p:nvSpPr>
            <p:spPr bwMode="auto">
              <a:xfrm>
                <a:off x="3479" y="2731"/>
                <a:ext cx="445" cy="294"/>
              </a:xfrm>
              <a:custGeom>
                <a:avLst/>
                <a:gdLst>
                  <a:gd name="T0" fmla="*/ 86 w 290"/>
                  <a:gd name="T1" fmla="*/ 93 h 192"/>
                  <a:gd name="T2" fmla="*/ 0 w 290"/>
                  <a:gd name="T3" fmla="*/ 0 h 192"/>
                  <a:gd name="T4" fmla="*/ 67 w 290"/>
                  <a:gd name="T5" fmla="*/ 122 h 192"/>
                  <a:gd name="T6" fmla="*/ 290 w 290"/>
                  <a:gd name="T7" fmla="*/ 144 h 192"/>
                  <a:gd name="T8" fmla="*/ 86 w 290"/>
                  <a:gd name="T9" fmla="*/ 93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192">
                    <a:moveTo>
                      <a:pt x="86" y="93"/>
                    </a:moveTo>
                    <a:cubicBezTo>
                      <a:pt x="26" y="65"/>
                      <a:pt x="5" y="10"/>
                      <a:pt x="0" y="0"/>
                    </a:cubicBezTo>
                    <a:cubicBezTo>
                      <a:pt x="6" y="46"/>
                      <a:pt x="25" y="90"/>
                      <a:pt x="67" y="122"/>
                    </a:cubicBezTo>
                    <a:cubicBezTo>
                      <a:pt x="123" y="165"/>
                      <a:pt x="207" y="192"/>
                      <a:pt x="290" y="144"/>
                    </a:cubicBezTo>
                    <a:cubicBezTo>
                      <a:pt x="185" y="189"/>
                      <a:pt x="119" y="150"/>
                      <a:pt x="86" y="9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CCFF">
                      <a:gamma/>
                      <a:shade val="46275"/>
                      <a:invGamma/>
                    </a:srgbClr>
                  </a:gs>
                  <a:gs pos="100000">
                    <a:srgbClr val="CCCC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473"/>
              <p:cNvSpPr>
                <a:spLocks/>
              </p:cNvSpPr>
              <p:nvPr/>
            </p:nvSpPr>
            <p:spPr bwMode="auto">
              <a:xfrm>
                <a:off x="3576" y="2884"/>
                <a:ext cx="348" cy="141"/>
              </a:xfrm>
              <a:custGeom>
                <a:avLst/>
                <a:gdLst>
                  <a:gd name="T0" fmla="*/ 28 w 227"/>
                  <a:gd name="T1" fmla="*/ 0 h 92"/>
                  <a:gd name="T2" fmla="*/ 26 w 227"/>
                  <a:gd name="T3" fmla="*/ 0 h 92"/>
                  <a:gd name="T4" fmla="*/ 0 w 227"/>
                  <a:gd name="T5" fmla="*/ 19 h 92"/>
                  <a:gd name="T6" fmla="*/ 4 w 227"/>
                  <a:gd name="T7" fmla="*/ 22 h 92"/>
                  <a:gd name="T8" fmla="*/ 227 w 227"/>
                  <a:gd name="T9" fmla="*/ 44 h 92"/>
                  <a:gd name="T10" fmla="*/ 28 w 227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7" h="92">
                    <a:moveTo>
                      <a:pt x="28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35" y="23"/>
                      <a:pt x="23" y="34"/>
                      <a:pt x="0" y="19"/>
                    </a:cubicBezTo>
                    <a:cubicBezTo>
                      <a:pt x="1" y="20"/>
                      <a:pt x="3" y="21"/>
                      <a:pt x="4" y="22"/>
                    </a:cubicBezTo>
                    <a:cubicBezTo>
                      <a:pt x="60" y="65"/>
                      <a:pt x="144" y="92"/>
                      <a:pt x="227" y="44"/>
                    </a:cubicBezTo>
                    <a:cubicBezTo>
                      <a:pt x="126" y="87"/>
                      <a:pt x="62" y="54"/>
                      <a:pt x="28" y="0"/>
                    </a:cubicBezTo>
                    <a:close/>
                  </a:path>
                </a:pathLst>
              </a:custGeom>
              <a:solidFill>
                <a:srgbClr val="FDB8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474"/>
              <p:cNvSpPr>
                <a:spLocks/>
              </p:cNvSpPr>
              <p:nvPr/>
            </p:nvSpPr>
            <p:spPr bwMode="auto">
              <a:xfrm>
                <a:off x="3715" y="1666"/>
                <a:ext cx="57" cy="66"/>
              </a:xfrm>
              <a:custGeom>
                <a:avLst/>
                <a:gdLst>
                  <a:gd name="T0" fmla="*/ 32 w 37"/>
                  <a:gd name="T1" fmla="*/ 33 h 43"/>
                  <a:gd name="T2" fmla="*/ 6 w 37"/>
                  <a:gd name="T3" fmla="*/ 10 h 43"/>
                  <a:gd name="T4" fmla="*/ 32 w 37"/>
                  <a:gd name="T5" fmla="*/ 3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43">
                    <a:moveTo>
                      <a:pt x="32" y="33"/>
                    </a:moveTo>
                    <a:cubicBezTo>
                      <a:pt x="27" y="43"/>
                      <a:pt x="0" y="19"/>
                      <a:pt x="6" y="10"/>
                    </a:cubicBezTo>
                    <a:cubicBezTo>
                      <a:pt x="12" y="0"/>
                      <a:pt x="37" y="23"/>
                      <a:pt x="32" y="33"/>
                    </a:cubicBezTo>
                    <a:close/>
                  </a:path>
                </a:pathLst>
              </a:custGeom>
              <a:solidFill>
                <a:srgbClr val="CA6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475"/>
              <p:cNvSpPr>
                <a:spLocks/>
              </p:cNvSpPr>
              <p:nvPr/>
            </p:nvSpPr>
            <p:spPr bwMode="auto">
              <a:xfrm>
                <a:off x="3798" y="1649"/>
                <a:ext cx="51" cy="63"/>
              </a:xfrm>
              <a:custGeom>
                <a:avLst/>
                <a:gdLst>
                  <a:gd name="T0" fmla="*/ 10 w 33"/>
                  <a:gd name="T1" fmla="*/ 4 h 41"/>
                  <a:gd name="T2" fmla="*/ 21 w 33"/>
                  <a:gd name="T3" fmla="*/ 36 h 41"/>
                  <a:gd name="T4" fmla="*/ 10 w 33"/>
                  <a:gd name="T5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41">
                    <a:moveTo>
                      <a:pt x="10" y="4"/>
                    </a:moveTo>
                    <a:cubicBezTo>
                      <a:pt x="0" y="7"/>
                      <a:pt x="8" y="41"/>
                      <a:pt x="21" y="36"/>
                    </a:cubicBezTo>
                    <a:cubicBezTo>
                      <a:pt x="33" y="31"/>
                      <a:pt x="21" y="0"/>
                      <a:pt x="10" y="4"/>
                    </a:cubicBezTo>
                    <a:close/>
                  </a:path>
                </a:pathLst>
              </a:custGeom>
              <a:solidFill>
                <a:srgbClr val="CA6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476"/>
              <p:cNvSpPr>
                <a:spLocks/>
              </p:cNvSpPr>
              <p:nvPr/>
            </p:nvSpPr>
            <p:spPr bwMode="auto">
              <a:xfrm>
                <a:off x="3875" y="1637"/>
                <a:ext cx="40" cy="58"/>
              </a:xfrm>
              <a:custGeom>
                <a:avLst/>
                <a:gdLst>
                  <a:gd name="T0" fmla="*/ 15 w 26"/>
                  <a:gd name="T1" fmla="*/ 36 h 38"/>
                  <a:gd name="T2" fmla="*/ 10 w 26"/>
                  <a:gd name="T3" fmla="*/ 1 h 38"/>
                  <a:gd name="T4" fmla="*/ 15 w 26"/>
                  <a:gd name="T5" fmla="*/ 3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8">
                    <a:moveTo>
                      <a:pt x="15" y="36"/>
                    </a:moveTo>
                    <a:cubicBezTo>
                      <a:pt x="3" y="38"/>
                      <a:pt x="0" y="2"/>
                      <a:pt x="10" y="1"/>
                    </a:cubicBezTo>
                    <a:cubicBezTo>
                      <a:pt x="20" y="0"/>
                      <a:pt x="26" y="35"/>
                      <a:pt x="15" y="36"/>
                    </a:cubicBezTo>
                    <a:close/>
                  </a:path>
                </a:pathLst>
              </a:custGeom>
              <a:solidFill>
                <a:srgbClr val="CA6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477"/>
              <p:cNvSpPr>
                <a:spLocks/>
              </p:cNvSpPr>
              <p:nvPr/>
            </p:nvSpPr>
            <p:spPr bwMode="auto">
              <a:xfrm>
                <a:off x="3949" y="1627"/>
                <a:ext cx="42" cy="56"/>
              </a:xfrm>
              <a:custGeom>
                <a:avLst/>
                <a:gdLst>
                  <a:gd name="T0" fmla="*/ 9 w 28"/>
                  <a:gd name="T1" fmla="*/ 34 h 36"/>
                  <a:gd name="T2" fmla="*/ 14 w 28"/>
                  <a:gd name="T3" fmla="*/ 3 h 36"/>
                  <a:gd name="T4" fmla="*/ 9 w 28"/>
                  <a:gd name="T5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36">
                    <a:moveTo>
                      <a:pt x="9" y="34"/>
                    </a:moveTo>
                    <a:cubicBezTo>
                      <a:pt x="19" y="36"/>
                      <a:pt x="28" y="5"/>
                      <a:pt x="14" y="3"/>
                    </a:cubicBezTo>
                    <a:cubicBezTo>
                      <a:pt x="0" y="0"/>
                      <a:pt x="0" y="32"/>
                      <a:pt x="9" y="34"/>
                    </a:cubicBezTo>
                    <a:close/>
                  </a:path>
                </a:pathLst>
              </a:custGeom>
              <a:solidFill>
                <a:srgbClr val="CA6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478"/>
              <p:cNvSpPr>
                <a:spLocks/>
              </p:cNvSpPr>
              <p:nvPr/>
            </p:nvSpPr>
            <p:spPr bwMode="auto">
              <a:xfrm>
                <a:off x="4021" y="1630"/>
                <a:ext cx="50" cy="63"/>
              </a:xfrm>
              <a:custGeom>
                <a:avLst/>
                <a:gdLst>
                  <a:gd name="T0" fmla="*/ 8 w 33"/>
                  <a:gd name="T1" fmla="*/ 38 h 41"/>
                  <a:gd name="T2" fmla="*/ 21 w 33"/>
                  <a:gd name="T3" fmla="*/ 5 h 41"/>
                  <a:gd name="T4" fmla="*/ 8 w 33"/>
                  <a:gd name="T5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41">
                    <a:moveTo>
                      <a:pt x="8" y="38"/>
                    </a:moveTo>
                    <a:cubicBezTo>
                      <a:pt x="0" y="35"/>
                      <a:pt x="9" y="0"/>
                      <a:pt x="21" y="5"/>
                    </a:cubicBezTo>
                    <a:cubicBezTo>
                      <a:pt x="33" y="10"/>
                      <a:pt x="16" y="41"/>
                      <a:pt x="8" y="38"/>
                    </a:cubicBezTo>
                    <a:close/>
                  </a:path>
                </a:pathLst>
              </a:custGeom>
              <a:solidFill>
                <a:srgbClr val="CA6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Freeform 479"/>
              <p:cNvSpPr>
                <a:spLocks/>
              </p:cNvSpPr>
              <p:nvPr/>
            </p:nvSpPr>
            <p:spPr bwMode="auto">
              <a:xfrm>
                <a:off x="4119" y="1655"/>
                <a:ext cx="55" cy="54"/>
              </a:xfrm>
              <a:custGeom>
                <a:avLst/>
                <a:gdLst>
                  <a:gd name="T0" fmla="*/ 4 w 36"/>
                  <a:gd name="T1" fmla="*/ 30 h 35"/>
                  <a:gd name="T2" fmla="*/ 26 w 36"/>
                  <a:gd name="T3" fmla="*/ 9 h 35"/>
                  <a:gd name="T4" fmla="*/ 4 w 36"/>
                  <a:gd name="T5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35">
                    <a:moveTo>
                      <a:pt x="4" y="30"/>
                    </a:moveTo>
                    <a:cubicBezTo>
                      <a:pt x="8" y="35"/>
                      <a:pt x="36" y="18"/>
                      <a:pt x="26" y="9"/>
                    </a:cubicBezTo>
                    <a:cubicBezTo>
                      <a:pt x="17" y="0"/>
                      <a:pt x="0" y="25"/>
                      <a:pt x="4" y="30"/>
                    </a:cubicBezTo>
                    <a:close/>
                  </a:path>
                </a:pathLst>
              </a:custGeom>
              <a:solidFill>
                <a:srgbClr val="CA6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Freeform 480"/>
              <p:cNvSpPr>
                <a:spLocks/>
              </p:cNvSpPr>
              <p:nvPr/>
            </p:nvSpPr>
            <p:spPr bwMode="auto">
              <a:xfrm>
                <a:off x="4235" y="1672"/>
                <a:ext cx="56" cy="49"/>
              </a:xfrm>
              <a:custGeom>
                <a:avLst/>
                <a:gdLst>
                  <a:gd name="T0" fmla="*/ 1 w 36"/>
                  <a:gd name="T1" fmla="*/ 24 h 32"/>
                  <a:gd name="T2" fmla="*/ 31 w 36"/>
                  <a:gd name="T3" fmla="*/ 13 h 32"/>
                  <a:gd name="T4" fmla="*/ 1 w 36"/>
                  <a:gd name="T5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32">
                    <a:moveTo>
                      <a:pt x="1" y="24"/>
                    </a:moveTo>
                    <a:cubicBezTo>
                      <a:pt x="2" y="32"/>
                      <a:pt x="36" y="25"/>
                      <a:pt x="31" y="13"/>
                    </a:cubicBezTo>
                    <a:cubicBezTo>
                      <a:pt x="26" y="0"/>
                      <a:pt x="0" y="17"/>
                      <a:pt x="1" y="24"/>
                    </a:cubicBezTo>
                    <a:close/>
                  </a:path>
                </a:pathLst>
              </a:custGeom>
              <a:solidFill>
                <a:srgbClr val="CA6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Freeform 481"/>
              <p:cNvSpPr>
                <a:spLocks/>
              </p:cNvSpPr>
              <p:nvPr/>
            </p:nvSpPr>
            <p:spPr bwMode="auto">
              <a:xfrm>
                <a:off x="3887" y="1655"/>
                <a:ext cx="16" cy="14"/>
              </a:xfrm>
              <a:custGeom>
                <a:avLst/>
                <a:gdLst>
                  <a:gd name="T0" fmla="*/ 2 w 10"/>
                  <a:gd name="T1" fmla="*/ 0 h 9"/>
                  <a:gd name="T2" fmla="*/ 4 w 10"/>
                  <a:gd name="T3" fmla="*/ 9 h 9"/>
                  <a:gd name="T4" fmla="*/ 9 w 10"/>
                  <a:gd name="T5" fmla="*/ 5 h 9"/>
                  <a:gd name="T6" fmla="*/ 5 w 10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2" y="0"/>
                    </a:moveTo>
                    <a:cubicBezTo>
                      <a:pt x="0" y="3"/>
                      <a:pt x="0" y="8"/>
                      <a:pt x="4" y="9"/>
                    </a:cubicBezTo>
                    <a:cubicBezTo>
                      <a:pt x="6" y="9"/>
                      <a:pt x="9" y="7"/>
                      <a:pt x="9" y="5"/>
                    </a:cubicBezTo>
                    <a:cubicBezTo>
                      <a:pt x="10" y="2"/>
                      <a:pt x="7" y="1"/>
                      <a:pt x="5" y="0"/>
                    </a:cubicBezTo>
                  </a:path>
                </a:pathLst>
              </a:custGeom>
              <a:solidFill>
                <a:srgbClr val="A41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Freeform 482"/>
              <p:cNvSpPr>
                <a:spLocks/>
              </p:cNvSpPr>
              <p:nvPr/>
            </p:nvSpPr>
            <p:spPr bwMode="auto">
              <a:xfrm>
                <a:off x="3814" y="1670"/>
                <a:ext cx="16" cy="14"/>
              </a:xfrm>
              <a:custGeom>
                <a:avLst/>
                <a:gdLst>
                  <a:gd name="T0" fmla="*/ 4 w 11"/>
                  <a:gd name="T1" fmla="*/ 1 h 9"/>
                  <a:gd name="T2" fmla="*/ 7 w 11"/>
                  <a:gd name="T3" fmla="*/ 8 h 9"/>
                  <a:gd name="T4" fmla="*/ 7 w 11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4" y="1"/>
                    </a:moveTo>
                    <a:cubicBezTo>
                      <a:pt x="0" y="3"/>
                      <a:pt x="3" y="9"/>
                      <a:pt x="7" y="8"/>
                    </a:cubicBezTo>
                    <a:cubicBezTo>
                      <a:pt x="11" y="7"/>
                      <a:pt x="11" y="2"/>
                      <a:pt x="7" y="0"/>
                    </a:cubicBezTo>
                  </a:path>
                </a:pathLst>
              </a:custGeom>
              <a:solidFill>
                <a:srgbClr val="A41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Freeform 483"/>
              <p:cNvSpPr>
                <a:spLocks/>
              </p:cNvSpPr>
              <p:nvPr/>
            </p:nvSpPr>
            <p:spPr bwMode="auto">
              <a:xfrm>
                <a:off x="3735" y="1692"/>
                <a:ext cx="17" cy="12"/>
              </a:xfrm>
              <a:custGeom>
                <a:avLst/>
                <a:gdLst>
                  <a:gd name="T0" fmla="*/ 2 w 11"/>
                  <a:gd name="T1" fmla="*/ 1 h 8"/>
                  <a:gd name="T2" fmla="*/ 7 w 11"/>
                  <a:gd name="T3" fmla="*/ 7 h 8"/>
                  <a:gd name="T4" fmla="*/ 6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2" y="1"/>
                    </a:moveTo>
                    <a:cubicBezTo>
                      <a:pt x="0" y="4"/>
                      <a:pt x="3" y="8"/>
                      <a:pt x="7" y="7"/>
                    </a:cubicBezTo>
                    <a:cubicBezTo>
                      <a:pt x="10" y="6"/>
                      <a:pt x="11" y="0"/>
                      <a:pt x="6" y="0"/>
                    </a:cubicBezTo>
                  </a:path>
                </a:pathLst>
              </a:custGeom>
              <a:solidFill>
                <a:srgbClr val="A41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484"/>
              <p:cNvSpPr>
                <a:spLocks/>
              </p:cNvSpPr>
              <p:nvPr/>
            </p:nvSpPr>
            <p:spPr bwMode="auto">
              <a:xfrm>
                <a:off x="3962" y="1646"/>
                <a:ext cx="16" cy="14"/>
              </a:xfrm>
              <a:custGeom>
                <a:avLst/>
                <a:gdLst>
                  <a:gd name="T0" fmla="*/ 3 w 10"/>
                  <a:gd name="T1" fmla="*/ 0 h 9"/>
                  <a:gd name="T2" fmla="*/ 3 w 10"/>
                  <a:gd name="T3" fmla="*/ 8 h 9"/>
                  <a:gd name="T4" fmla="*/ 5 w 10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9">
                    <a:moveTo>
                      <a:pt x="3" y="0"/>
                    </a:moveTo>
                    <a:cubicBezTo>
                      <a:pt x="0" y="1"/>
                      <a:pt x="0" y="7"/>
                      <a:pt x="3" y="8"/>
                    </a:cubicBezTo>
                    <a:cubicBezTo>
                      <a:pt x="9" y="9"/>
                      <a:pt x="10" y="1"/>
                      <a:pt x="5" y="0"/>
                    </a:cubicBezTo>
                  </a:path>
                </a:pathLst>
              </a:custGeom>
              <a:solidFill>
                <a:srgbClr val="A41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485"/>
              <p:cNvSpPr>
                <a:spLocks/>
              </p:cNvSpPr>
              <p:nvPr/>
            </p:nvSpPr>
            <p:spPr bwMode="auto">
              <a:xfrm>
                <a:off x="4034" y="1653"/>
                <a:ext cx="20" cy="16"/>
              </a:xfrm>
              <a:custGeom>
                <a:avLst/>
                <a:gdLst>
                  <a:gd name="T0" fmla="*/ 6 w 13"/>
                  <a:gd name="T1" fmla="*/ 1 h 10"/>
                  <a:gd name="T2" fmla="*/ 7 w 13"/>
                  <a:gd name="T3" fmla="*/ 10 h 10"/>
                  <a:gd name="T4" fmla="*/ 10 w 13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6" y="1"/>
                    </a:moveTo>
                    <a:cubicBezTo>
                      <a:pt x="0" y="1"/>
                      <a:pt x="1" y="10"/>
                      <a:pt x="7" y="10"/>
                    </a:cubicBezTo>
                    <a:cubicBezTo>
                      <a:pt x="13" y="10"/>
                      <a:pt x="12" y="4"/>
                      <a:pt x="10" y="0"/>
                    </a:cubicBezTo>
                  </a:path>
                </a:pathLst>
              </a:custGeom>
              <a:solidFill>
                <a:srgbClr val="A41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486"/>
              <p:cNvSpPr>
                <a:spLocks/>
              </p:cNvSpPr>
              <p:nvPr/>
            </p:nvSpPr>
            <p:spPr bwMode="auto">
              <a:xfrm>
                <a:off x="4134" y="1678"/>
                <a:ext cx="17" cy="11"/>
              </a:xfrm>
              <a:custGeom>
                <a:avLst/>
                <a:gdLst>
                  <a:gd name="T0" fmla="*/ 4 w 11"/>
                  <a:gd name="T1" fmla="*/ 1 h 7"/>
                  <a:gd name="T2" fmla="*/ 7 w 11"/>
                  <a:gd name="T3" fmla="*/ 7 h 7"/>
                  <a:gd name="T4" fmla="*/ 7 w 11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7">
                    <a:moveTo>
                      <a:pt x="4" y="1"/>
                    </a:moveTo>
                    <a:cubicBezTo>
                      <a:pt x="0" y="3"/>
                      <a:pt x="3" y="7"/>
                      <a:pt x="7" y="7"/>
                    </a:cubicBezTo>
                    <a:cubicBezTo>
                      <a:pt x="11" y="6"/>
                      <a:pt x="11" y="1"/>
                      <a:pt x="7" y="0"/>
                    </a:cubicBezTo>
                  </a:path>
                </a:pathLst>
              </a:custGeom>
              <a:solidFill>
                <a:srgbClr val="A41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Oval 487"/>
              <p:cNvSpPr>
                <a:spLocks noChangeArrowheads="1"/>
              </p:cNvSpPr>
              <p:nvPr/>
            </p:nvSpPr>
            <p:spPr bwMode="auto">
              <a:xfrm>
                <a:off x="3732" y="1689"/>
                <a:ext cx="10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Oval 488"/>
              <p:cNvSpPr>
                <a:spLocks noChangeArrowheads="1"/>
              </p:cNvSpPr>
              <p:nvPr/>
            </p:nvSpPr>
            <p:spPr bwMode="auto">
              <a:xfrm>
                <a:off x="3959" y="1643"/>
                <a:ext cx="8" cy="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489"/>
              <p:cNvSpPr>
                <a:spLocks noChangeArrowheads="1"/>
              </p:cNvSpPr>
              <p:nvPr/>
            </p:nvSpPr>
            <p:spPr bwMode="auto">
              <a:xfrm>
                <a:off x="3812" y="1667"/>
                <a:ext cx="9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Oval 490"/>
              <p:cNvSpPr>
                <a:spLocks noChangeArrowheads="1"/>
              </p:cNvSpPr>
              <p:nvPr/>
            </p:nvSpPr>
            <p:spPr bwMode="auto">
              <a:xfrm>
                <a:off x="3820" y="1664"/>
                <a:ext cx="4" cy="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Oval 491"/>
              <p:cNvSpPr>
                <a:spLocks noChangeArrowheads="1"/>
              </p:cNvSpPr>
              <p:nvPr/>
            </p:nvSpPr>
            <p:spPr bwMode="auto">
              <a:xfrm>
                <a:off x="3814" y="1678"/>
                <a:ext cx="4" cy="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Freeform 492"/>
              <p:cNvSpPr>
                <a:spLocks/>
              </p:cNvSpPr>
              <p:nvPr/>
            </p:nvSpPr>
            <p:spPr bwMode="auto">
              <a:xfrm>
                <a:off x="3884" y="1653"/>
                <a:ext cx="9" cy="10"/>
              </a:xfrm>
              <a:custGeom>
                <a:avLst/>
                <a:gdLst>
                  <a:gd name="T0" fmla="*/ 0 w 6"/>
                  <a:gd name="T1" fmla="*/ 4 h 6"/>
                  <a:gd name="T2" fmla="*/ 2 w 6"/>
                  <a:gd name="T3" fmla="*/ 0 h 6"/>
                  <a:gd name="T4" fmla="*/ 6 w 6"/>
                  <a:gd name="T5" fmla="*/ 2 h 6"/>
                  <a:gd name="T6" fmla="*/ 3 w 6"/>
                  <a:gd name="T7" fmla="*/ 6 h 6"/>
                  <a:gd name="T8" fmla="*/ 0 w 6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4"/>
                    </a:moveTo>
                    <a:cubicBezTo>
                      <a:pt x="0" y="2"/>
                      <a:pt x="1" y="0"/>
                      <a:pt x="2" y="0"/>
                    </a:cubicBezTo>
                    <a:cubicBezTo>
                      <a:pt x="4" y="0"/>
                      <a:pt x="6" y="1"/>
                      <a:pt x="6" y="2"/>
                    </a:cubicBezTo>
                    <a:cubicBezTo>
                      <a:pt x="6" y="4"/>
                      <a:pt x="5" y="6"/>
                      <a:pt x="3" y="6"/>
                    </a:cubicBezTo>
                    <a:cubicBezTo>
                      <a:pt x="2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Freeform 493"/>
              <p:cNvSpPr>
                <a:spLocks/>
              </p:cNvSpPr>
              <p:nvPr/>
            </p:nvSpPr>
            <p:spPr bwMode="auto">
              <a:xfrm>
                <a:off x="3890" y="1649"/>
                <a:ext cx="5" cy="4"/>
              </a:xfrm>
              <a:custGeom>
                <a:avLst/>
                <a:gdLst>
                  <a:gd name="T0" fmla="*/ 1 w 3"/>
                  <a:gd name="T1" fmla="*/ 2 h 3"/>
                  <a:gd name="T2" fmla="*/ 2 w 3"/>
                  <a:gd name="T3" fmla="*/ 0 h 3"/>
                  <a:gd name="T4" fmla="*/ 3 w 3"/>
                  <a:gd name="T5" fmla="*/ 2 h 3"/>
                  <a:gd name="T6" fmla="*/ 2 w 3"/>
                  <a:gd name="T7" fmla="*/ 3 h 3"/>
                  <a:gd name="T8" fmla="*/ 1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2"/>
                      <a:pt x="3" y="3"/>
                      <a:pt x="2" y="3"/>
                    </a:cubicBezTo>
                    <a:cubicBezTo>
                      <a:pt x="1" y="3"/>
                      <a:pt x="1" y="3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Freeform 494"/>
              <p:cNvSpPr>
                <a:spLocks/>
              </p:cNvSpPr>
              <p:nvPr/>
            </p:nvSpPr>
            <p:spPr bwMode="auto">
              <a:xfrm>
                <a:off x="3887" y="1664"/>
                <a:ext cx="5" cy="5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0 h 3"/>
                  <a:gd name="T4" fmla="*/ 3 w 3"/>
                  <a:gd name="T5" fmla="*/ 1 h 3"/>
                  <a:gd name="T6" fmla="*/ 1 w 3"/>
                  <a:gd name="T7" fmla="*/ 3 h 3"/>
                  <a:gd name="T8" fmla="*/ 0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Freeform 495"/>
              <p:cNvSpPr>
                <a:spLocks/>
              </p:cNvSpPr>
              <p:nvPr/>
            </p:nvSpPr>
            <p:spPr bwMode="auto">
              <a:xfrm>
                <a:off x="4036" y="1650"/>
                <a:ext cx="9" cy="10"/>
              </a:xfrm>
              <a:custGeom>
                <a:avLst/>
                <a:gdLst>
                  <a:gd name="T0" fmla="*/ 0 w 6"/>
                  <a:gd name="T1" fmla="*/ 3 h 6"/>
                  <a:gd name="T2" fmla="*/ 4 w 6"/>
                  <a:gd name="T3" fmla="*/ 0 h 6"/>
                  <a:gd name="T4" fmla="*/ 6 w 6"/>
                  <a:gd name="T5" fmla="*/ 4 h 6"/>
                  <a:gd name="T6" fmla="*/ 3 w 6"/>
                  <a:gd name="T7" fmla="*/ 6 h 6"/>
                  <a:gd name="T8" fmla="*/ 0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3"/>
                    </a:moveTo>
                    <a:cubicBezTo>
                      <a:pt x="1" y="1"/>
                      <a:pt x="2" y="0"/>
                      <a:pt x="4" y="0"/>
                    </a:cubicBezTo>
                    <a:cubicBezTo>
                      <a:pt x="5" y="1"/>
                      <a:pt x="6" y="2"/>
                      <a:pt x="6" y="4"/>
                    </a:cubicBezTo>
                    <a:cubicBezTo>
                      <a:pt x="6" y="5"/>
                      <a:pt x="4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Freeform 496"/>
              <p:cNvSpPr>
                <a:spLocks/>
              </p:cNvSpPr>
              <p:nvPr/>
            </p:nvSpPr>
            <p:spPr bwMode="auto">
              <a:xfrm>
                <a:off x="4045" y="1649"/>
                <a:ext cx="5" cy="4"/>
              </a:xfrm>
              <a:custGeom>
                <a:avLst/>
                <a:gdLst>
                  <a:gd name="T0" fmla="*/ 0 w 3"/>
                  <a:gd name="T1" fmla="*/ 1 h 3"/>
                  <a:gd name="T2" fmla="*/ 2 w 3"/>
                  <a:gd name="T3" fmla="*/ 0 h 3"/>
                  <a:gd name="T4" fmla="*/ 3 w 3"/>
                  <a:gd name="T5" fmla="*/ 1 h 3"/>
                  <a:gd name="T6" fmla="*/ 1 w 3"/>
                  <a:gd name="T7" fmla="*/ 3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Freeform 497"/>
              <p:cNvSpPr>
                <a:spLocks/>
              </p:cNvSpPr>
              <p:nvPr/>
            </p:nvSpPr>
            <p:spPr bwMode="auto">
              <a:xfrm>
                <a:off x="4142" y="1675"/>
                <a:ext cx="6" cy="8"/>
              </a:xfrm>
              <a:custGeom>
                <a:avLst/>
                <a:gdLst>
                  <a:gd name="T0" fmla="*/ 0 w 4"/>
                  <a:gd name="T1" fmla="*/ 2 h 5"/>
                  <a:gd name="T2" fmla="*/ 2 w 4"/>
                  <a:gd name="T3" fmla="*/ 1 h 5"/>
                  <a:gd name="T4" fmla="*/ 4 w 4"/>
                  <a:gd name="T5" fmla="*/ 3 h 5"/>
                  <a:gd name="T6" fmla="*/ 1 w 4"/>
                  <a:gd name="T7" fmla="*/ 5 h 5"/>
                  <a:gd name="T8" fmla="*/ 0 w 4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2"/>
                    </a:moveTo>
                    <a:cubicBezTo>
                      <a:pt x="0" y="1"/>
                      <a:pt x="1" y="0"/>
                      <a:pt x="2" y="1"/>
                    </a:cubicBezTo>
                    <a:cubicBezTo>
                      <a:pt x="3" y="1"/>
                      <a:pt x="4" y="2"/>
                      <a:pt x="4" y="3"/>
                    </a:cubicBezTo>
                    <a:cubicBezTo>
                      <a:pt x="4" y="4"/>
                      <a:pt x="3" y="5"/>
                      <a:pt x="1" y="5"/>
                    </a:cubicBezTo>
                    <a:cubicBezTo>
                      <a:pt x="0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Freeform 498"/>
              <p:cNvSpPr>
                <a:spLocks/>
              </p:cNvSpPr>
              <p:nvPr/>
            </p:nvSpPr>
            <p:spPr bwMode="auto">
              <a:xfrm>
                <a:off x="4036" y="1661"/>
                <a:ext cx="5" cy="5"/>
              </a:xfrm>
              <a:custGeom>
                <a:avLst/>
                <a:gdLst>
                  <a:gd name="T0" fmla="*/ 0 w 3"/>
                  <a:gd name="T1" fmla="*/ 1 h 3"/>
                  <a:gd name="T2" fmla="*/ 2 w 3"/>
                  <a:gd name="T3" fmla="*/ 0 h 3"/>
                  <a:gd name="T4" fmla="*/ 3 w 3"/>
                  <a:gd name="T5" fmla="*/ 2 h 3"/>
                  <a:gd name="T6" fmla="*/ 1 w 3"/>
                  <a:gd name="T7" fmla="*/ 3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Oval 499"/>
              <p:cNvSpPr>
                <a:spLocks noChangeArrowheads="1"/>
              </p:cNvSpPr>
              <p:nvPr/>
            </p:nvSpPr>
            <p:spPr bwMode="auto">
              <a:xfrm>
                <a:off x="4255" y="1693"/>
                <a:ext cx="11" cy="13"/>
              </a:xfrm>
              <a:prstGeom prst="ellipse">
                <a:avLst/>
              </a:prstGeom>
              <a:solidFill>
                <a:srgbClr val="A41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Freeform 500"/>
              <p:cNvSpPr>
                <a:spLocks/>
              </p:cNvSpPr>
              <p:nvPr/>
            </p:nvSpPr>
            <p:spPr bwMode="auto">
              <a:xfrm>
                <a:off x="4257" y="1692"/>
                <a:ext cx="7" cy="6"/>
              </a:xfrm>
              <a:custGeom>
                <a:avLst/>
                <a:gdLst>
                  <a:gd name="T0" fmla="*/ 1 w 5"/>
                  <a:gd name="T1" fmla="*/ 2 h 4"/>
                  <a:gd name="T2" fmla="*/ 3 w 5"/>
                  <a:gd name="T3" fmla="*/ 0 h 4"/>
                  <a:gd name="T4" fmla="*/ 4 w 5"/>
                  <a:gd name="T5" fmla="*/ 2 h 4"/>
                  <a:gd name="T6" fmla="*/ 2 w 5"/>
                  <a:gd name="T7" fmla="*/ 4 h 4"/>
                  <a:gd name="T8" fmla="*/ 1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1" y="2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1"/>
                      <a:pt x="4" y="2"/>
                    </a:cubicBezTo>
                    <a:cubicBezTo>
                      <a:pt x="4" y="3"/>
                      <a:pt x="3" y="4"/>
                      <a:pt x="2" y="4"/>
                    </a:cubicBezTo>
                    <a:cubicBezTo>
                      <a:pt x="1" y="4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Freeform 501"/>
              <p:cNvSpPr>
                <a:spLocks/>
              </p:cNvSpPr>
              <p:nvPr/>
            </p:nvSpPr>
            <p:spPr bwMode="auto">
              <a:xfrm>
                <a:off x="4252" y="1698"/>
                <a:ext cx="5" cy="3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0 h 2"/>
                  <a:gd name="T4" fmla="*/ 3 w 3"/>
                  <a:gd name="T5" fmla="*/ 1 h 2"/>
                  <a:gd name="T6" fmla="*/ 1 w 3"/>
                  <a:gd name="T7" fmla="*/ 2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Freeform 502"/>
              <p:cNvSpPr>
                <a:spLocks/>
              </p:cNvSpPr>
              <p:nvPr/>
            </p:nvSpPr>
            <p:spPr bwMode="auto">
              <a:xfrm>
                <a:off x="3619" y="2628"/>
                <a:ext cx="69" cy="242"/>
              </a:xfrm>
              <a:custGeom>
                <a:avLst/>
                <a:gdLst>
                  <a:gd name="T0" fmla="*/ 18 w 45"/>
                  <a:gd name="T1" fmla="*/ 0 h 158"/>
                  <a:gd name="T2" fmla="*/ 6 w 45"/>
                  <a:gd name="T3" fmla="*/ 54 h 158"/>
                  <a:gd name="T4" fmla="*/ 35 w 45"/>
                  <a:gd name="T5" fmla="*/ 117 h 158"/>
                  <a:gd name="T6" fmla="*/ 45 w 45"/>
                  <a:gd name="T7" fmla="*/ 158 h 158"/>
                  <a:gd name="T8" fmla="*/ 28 w 45"/>
                  <a:gd name="T9" fmla="*/ 112 h 158"/>
                  <a:gd name="T10" fmla="*/ 0 w 45"/>
                  <a:gd name="T11" fmla="*/ 49 h 158"/>
                  <a:gd name="T12" fmla="*/ 18 w 45"/>
                  <a:gd name="T13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158">
                    <a:moveTo>
                      <a:pt x="18" y="0"/>
                    </a:moveTo>
                    <a:cubicBezTo>
                      <a:pt x="7" y="21"/>
                      <a:pt x="4" y="37"/>
                      <a:pt x="6" y="54"/>
                    </a:cubicBezTo>
                    <a:cubicBezTo>
                      <a:pt x="8" y="71"/>
                      <a:pt x="28" y="98"/>
                      <a:pt x="35" y="117"/>
                    </a:cubicBezTo>
                    <a:cubicBezTo>
                      <a:pt x="42" y="135"/>
                      <a:pt x="44" y="154"/>
                      <a:pt x="45" y="158"/>
                    </a:cubicBezTo>
                    <a:cubicBezTo>
                      <a:pt x="38" y="137"/>
                      <a:pt x="38" y="126"/>
                      <a:pt x="28" y="112"/>
                    </a:cubicBezTo>
                    <a:cubicBezTo>
                      <a:pt x="18" y="98"/>
                      <a:pt x="0" y="70"/>
                      <a:pt x="0" y="49"/>
                    </a:cubicBezTo>
                    <a:cubicBezTo>
                      <a:pt x="0" y="29"/>
                      <a:pt x="14" y="6"/>
                      <a:pt x="18" y="0"/>
                    </a:cubicBezTo>
                    <a:close/>
                  </a:path>
                </a:pathLst>
              </a:custGeom>
              <a:solidFill>
                <a:srgbClr val="FE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Freeform 503"/>
              <p:cNvSpPr>
                <a:spLocks/>
              </p:cNvSpPr>
              <p:nvPr/>
            </p:nvSpPr>
            <p:spPr bwMode="auto">
              <a:xfrm>
                <a:off x="3766" y="2378"/>
                <a:ext cx="71" cy="158"/>
              </a:xfrm>
              <a:custGeom>
                <a:avLst/>
                <a:gdLst>
                  <a:gd name="T0" fmla="*/ 46 w 46"/>
                  <a:gd name="T1" fmla="*/ 0 h 103"/>
                  <a:gd name="T2" fmla="*/ 0 w 46"/>
                  <a:gd name="T3" fmla="*/ 103 h 103"/>
                  <a:gd name="T4" fmla="*/ 46 w 46"/>
                  <a:gd name="T5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103">
                    <a:moveTo>
                      <a:pt x="46" y="0"/>
                    </a:moveTo>
                    <a:cubicBezTo>
                      <a:pt x="43" y="8"/>
                      <a:pt x="4" y="62"/>
                      <a:pt x="0" y="103"/>
                    </a:cubicBezTo>
                    <a:cubicBezTo>
                      <a:pt x="1" y="70"/>
                      <a:pt x="16" y="36"/>
                      <a:pt x="46" y="0"/>
                    </a:cubicBezTo>
                    <a:close/>
                  </a:path>
                </a:pathLst>
              </a:custGeom>
              <a:solidFill>
                <a:srgbClr val="FE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Freeform 504"/>
              <p:cNvSpPr>
                <a:spLocks/>
              </p:cNvSpPr>
              <p:nvPr/>
            </p:nvSpPr>
            <p:spPr bwMode="auto">
              <a:xfrm>
                <a:off x="3860" y="2392"/>
                <a:ext cx="29" cy="72"/>
              </a:xfrm>
              <a:custGeom>
                <a:avLst/>
                <a:gdLst>
                  <a:gd name="T0" fmla="*/ 4 w 19"/>
                  <a:gd name="T1" fmla="*/ 47 h 47"/>
                  <a:gd name="T2" fmla="*/ 19 w 19"/>
                  <a:gd name="T3" fmla="*/ 0 h 47"/>
                  <a:gd name="T4" fmla="*/ 4 w 19"/>
                  <a:gd name="T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47">
                    <a:moveTo>
                      <a:pt x="4" y="47"/>
                    </a:moveTo>
                    <a:cubicBezTo>
                      <a:pt x="5" y="30"/>
                      <a:pt x="9" y="12"/>
                      <a:pt x="19" y="0"/>
                    </a:cubicBezTo>
                    <a:cubicBezTo>
                      <a:pt x="8" y="6"/>
                      <a:pt x="0" y="31"/>
                      <a:pt x="4" y="47"/>
                    </a:cubicBezTo>
                    <a:close/>
                  </a:path>
                </a:pathLst>
              </a:custGeom>
              <a:solidFill>
                <a:srgbClr val="FEE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Freeform 505"/>
              <p:cNvSpPr>
                <a:spLocks/>
              </p:cNvSpPr>
              <p:nvPr/>
            </p:nvSpPr>
            <p:spPr bwMode="auto">
              <a:xfrm>
                <a:off x="4079" y="2761"/>
                <a:ext cx="110" cy="134"/>
              </a:xfrm>
              <a:custGeom>
                <a:avLst/>
                <a:gdLst>
                  <a:gd name="T0" fmla="*/ 72 w 72"/>
                  <a:gd name="T1" fmla="*/ 0 h 87"/>
                  <a:gd name="T2" fmla="*/ 0 w 72"/>
                  <a:gd name="T3" fmla="*/ 87 h 87"/>
                  <a:gd name="T4" fmla="*/ 72 w 72"/>
                  <a:gd name="T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87">
                    <a:moveTo>
                      <a:pt x="72" y="0"/>
                    </a:moveTo>
                    <a:cubicBezTo>
                      <a:pt x="67" y="21"/>
                      <a:pt x="46" y="68"/>
                      <a:pt x="0" y="87"/>
                    </a:cubicBezTo>
                    <a:cubicBezTo>
                      <a:pt x="17" y="81"/>
                      <a:pt x="54" y="46"/>
                      <a:pt x="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Freeform 506"/>
              <p:cNvSpPr>
                <a:spLocks/>
              </p:cNvSpPr>
              <p:nvPr/>
            </p:nvSpPr>
            <p:spPr bwMode="auto">
              <a:xfrm>
                <a:off x="4134" y="2573"/>
                <a:ext cx="60" cy="70"/>
              </a:xfrm>
              <a:custGeom>
                <a:avLst/>
                <a:gdLst>
                  <a:gd name="T0" fmla="*/ 0 w 39"/>
                  <a:gd name="T1" fmla="*/ 0 h 46"/>
                  <a:gd name="T2" fmla="*/ 27 w 39"/>
                  <a:gd name="T3" fmla="*/ 17 h 46"/>
                  <a:gd name="T4" fmla="*/ 39 w 39"/>
                  <a:gd name="T5" fmla="*/ 46 h 46"/>
                  <a:gd name="T6" fmla="*/ 0 w 39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46">
                    <a:moveTo>
                      <a:pt x="0" y="0"/>
                    </a:moveTo>
                    <a:cubicBezTo>
                      <a:pt x="9" y="3"/>
                      <a:pt x="19" y="7"/>
                      <a:pt x="27" y="17"/>
                    </a:cubicBezTo>
                    <a:cubicBezTo>
                      <a:pt x="32" y="24"/>
                      <a:pt x="36" y="35"/>
                      <a:pt x="39" y="46"/>
                    </a:cubicBezTo>
                    <a:cubicBezTo>
                      <a:pt x="32" y="31"/>
                      <a:pt x="26" y="1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Freeform 507"/>
              <p:cNvSpPr>
                <a:spLocks/>
              </p:cNvSpPr>
              <p:nvPr/>
            </p:nvSpPr>
            <p:spPr bwMode="auto">
              <a:xfrm>
                <a:off x="3814" y="2910"/>
                <a:ext cx="104" cy="37"/>
              </a:xfrm>
              <a:custGeom>
                <a:avLst/>
                <a:gdLst>
                  <a:gd name="T0" fmla="*/ 0 w 68"/>
                  <a:gd name="T1" fmla="*/ 24 h 24"/>
                  <a:gd name="T2" fmla="*/ 68 w 68"/>
                  <a:gd name="T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8" h="24">
                    <a:moveTo>
                      <a:pt x="0" y="24"/>
                    </a:moveTo>
                    <a:cubicBezTo>
                      <a:pt x="18" y="23"/>
                      <a:pt x="57" y="9"/>
                      <a:pt x="6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Freeform 508"/>
              <p:cNvSpPr>
                <a:spLocks/>
              </p:cNvSpPr>
              <p:nvPr/>
            </p:nvSpPr>
            <p:spPr bwMode="auto">
              <a:xfrm>
                <a:off x="3611" y="2679"/>
                <a:ext cx="26" cy="79"/>
              </a:xfrm>
              <a:custGeom>
                <a:avLst/>
                <a:gdLst>
                  <a:gd name="T0" fmla="*/ 7 w 17"/>
                  <a:gd name="T1" fmla="*/ 1 h 52"/>
                  <a:gd name="T2" fmla="*/ 17 w 17"/>
                  <a:gd name="T3" fmla="*/ 52 h 52"/>
                  <a:gd name="T4" fmla="*/ 8 w 17"/>
                  <a:gd name="T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52">
                    <a:moveTo>
                      <a:pt x="7" y="1"/>
                    </a:moveTo>
                    <a:cubicBezTo>
                      <a:pt x="3" y="15"/>
                      <a:pt x="5" y="34"/>
                      <a:pt x="17" y="52"/>
                    </a:cubicBezTo>
                    <a:cubicBezTo>
                      <a:pt x="0" y="38"/>
                      <a:pt x="1" y="1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Freeform 509"/>
              <p:cNvSpPr>
                <a:spLocks noEditPoints="1"/>
              </p:cNvSpPr>
              <p:nvPr/>
            </p:nvSpPr>
            <p:spPr bwMode="auto">
              <a:xfrm>
                <a:off x="3419" y="1859"/>
                <a:ext cx="953" cy="1260"/>
              </a:xfrm>
              <a:custGeom>
                <a:avLst/>
                <a:gdLst>
                  <a:gd name="T0" fmla="*/ 452 w 621"/>
                  <a:gd name="T1" fmla="*/ 468 h 822"/>
                  <a:gd name="T2" fmla="*/ 352 w 621"/>
                  <a:gd name="T3" fmla="*/ 380 h 822"/>
                  <a:gd name="T4" fmla="*/ 318 w 621"/>
                  <a:gd name="T5" fmla="*/ 427 h 822"/>
                  <a:gd name="T6" fmla="*/ 353 w 621"/>
                  <a:gd name="T7" fmla="*/ 346 h 822"/>
                  <a:gd name="T8" fmla="*/ 359 w 621"/>
                  <a:gd name="T9" fmla="*/ 221 h 822"/>
                  <a:gd name="T10" fmla="*/ 363 w 621"/>
                  <a:gd name="T11" fmla="*/ 212 h 822"/>
                  <a:gd name="T12" fmla="*/ 372 w 621"/>
                  <a:gd name="T13" fmla="*/ 208 h 822"/>
                  <a:gd name="T14" fmla="*/ 431 w 621"/>
                  <a:gd name="T15" fmla="*/ 127 h 822"/>
                  <a:gd name="T16" fmla="*/ 448 w 621"/>
                  <a:gd name="T17" fmla="*/ 99 h 822"/>
                  <a:gd name="T18" fmla="*/ 429 w 621"/>
                  <a:gd name="T19" fmla="*/ 64 h 822"/>
                  <a:gd name="T20" fmla="*/ 3 w 621"/>
                  <a:gd name="T21" fmla="*/ 41 h 822"/>
                  <a:gd name="T22" fmla="*/ 46 w 621"/>
                  <a:gd name="T23" fmla="*/ 57 h 822"/>
                  <a:gd name="T24" fmla="*/ 176 w 621"/>
                  <a:gd name="T25" fmla="*/ 358 h 822"/>
                  <a:gd name="T26" fmla="*/ 188 w 621"/>
                  <a:gd name="T27" fmla="*/ 431 h 822"/>
                  <a:gd name="T28" fmla="*/ 183 w 621"/>
                  <a:gd name="T29" fmla="*/ 668 h 822"/>
                  <a:gd name="T30" fmla="*/ 168 w 621"/>
                  <a:gd name="T31" fmla="*/ 708 h 822"/>
                  <a:gd name="T32" fmla="*/ 335 w 621"/>
                  <a:gd name="T33" fmla="*/ 711 h 822"/>
                  <a:gd name="T34" fmla="*/ 353 w 621"/>
                  <a:gd name="T35" fmla="*/ 606 h 822"/>
                  <a:gd name="T36" fmla="*/ 335 w 621"/>
                  <a:gd name="T37" fmla="*/ 463 h 822"/>
                  <a:gd name="T38" fmla="*/ 371 w 621"/>
                  <a:gd name="T39" fmla="*/ 577 h 822"/>
                  <a:gd name="T40" fmla="*/ 365 w 621"/>
                  <a:gd name="T41" fmla="*/ 624 h 822"/>
                  <a:gd name="T42" fmla="*/ 392 w 621"/>
                  <a:gd name="T43" fmla="*/ 810 h 822"/>
                  <a:gd name="T44" fmla="*/ 503 w 621"/>
                  <a:gd name="T45" fmla="*/ 555 h 822"/>
                  <a:gd name="T46" fmla="*/ 230 w 621"/>
                  <a:gd name="T47" fmla="*/ 379 h 822"/>
                  <a:gd name="T48" fmla="*/ 285 w 621"/>
                  <a:gd name="T49" fmla="*/ 320 h 822"/>
                  <a:gd name="T50" fmla="*/ 274 w 621"/>
                  <a:gd name="T51" fmla="*/ 344 h 822"/>
                  <a:gd name="T52" fmla="*/ 234 w 621"/>
                  <a:gd name="T53" fmla="*/ 420 h 822"/>
                  <a:gd name="T54" fmla="*/ 221 w 621"/>
                  <a:gd name="T55" fmla="*/ 450 h 822"/>
                  <a:gd name="T56" fmla="*/ 211 w 621"/>
                  <a:gd name="T57" fmla="*/ 437 h 822"/>
                  <a:gd name="T58" fmla="*/ 237 w 621"/>
                  <a:gd name="T59" fmla="*/ 227 h 822"/>
                  <a:gd name="T60" fmla="*/ 214 w 621"/>
                  <a:gd name="T61" fmla="*/ 106 h 822"/>
                  <a:gd name="T62" fmla="*/ 226 w 621"/>
                  <a:gd name="T63" fmla="*/ 124 h 822"/>
                  <a:gd name="T64" fmla="*/ 226 w 621"/>
                  <a:gd name="T65" fmla="*/ 132 h 822"/>
                  <a:gd name="T66" fmla="*/ 225 w 621"/>
                  <a:gd name="T67" fmla="*/ 141 h 822"/>
                  <a:gd name="T68" fmla="*/ 230 w 621"/>
                  <a:gd name="T69" fmla="*/ 177 h 822"/>
                  <a:gd name="T70" fmla="*/ 237 w 621"/>
                  <a:gd name="T71" fmla="*/ 227 h 822"/>
                  <a:gd name="T72" fmla="*/ 284 w 621"/>
                  <a:gd name="T73" fmla="*/ 421 h 822"/>
                  <a:gd name="T74" fmla="*/ 242 w 621"/>
                  <a:gd name="T75" fmla="*/ 423 h 822"/>
                  <a:gd name="T76" fmla="*/ 281 w 621"/>
                  <a:gd name="T77" fmla="*/ 349 h 822"/>
                  <a:gd name="T78" fmla="*/ 357 w 621"/>
                  <a:gd name="T79" fmla="*/ 260 h 822"/>
                  <a:gd name="T80" fmla="*/ 308 w 621"/>
                  <a:gd name="T81" fmla="*/ 251 h 822"/>
                  <a:gd name="T82" fmla="*/ 351 w 621"/>
                  <a:gd name="T83" fmla="*/ 223 h 822"/>
                  <a:gd name="T84" fmla="*/ 355 w 621"/>
                  <a:gd name="T85" fmla="*/ 249 h 822"/>
                  <a:gd name="T86" fmla="*/ 250 w 621"/>
                  <a:gd name="T87" fmla="*/ 317 h 822"/>
                  <a:gd name="T88" fmla="*/ 252 w 621"/>
                  <a:gd name="T89" fmla="*/ 288 h 822"/>
                  <a:gd name="T90" fmla="*/ 78 w 621"/>
                  <a:gd name="T91" fmla="*/ 51 h 822"/>
                  <a:gd name="T92" fmla="*/ 441 w 621"/>
                  <a:gd name="T93" fmla="*/ 94 h 822"/>
                  <a:gd name="T94" fmla="*/ 420 w 621"/>
                  <a:gd name="T95" fmla="*/ 97 h 822"/>
                  <a:gd name="T96" fmla="*/ 408 w 621"/>
                  <a:gd name="T97" fmla="*/ 94 h 822"/>
                  <a:gd name="T98" fmla="*/ 395 w 621"/>
                  <a:gd name="T99" fmla="*/ 90 h 822"/>
                  <a:gd name="T100" fmla="*/ 384 w 621"/>
                  <a:gd name="T101" fmla="*/ 90 h 822"/>
                  <a:gd name="T102" fmla="*/ 367 w 621"/>
                  <a:gd name="T103" fmla="*/ 97 h 822"/>
                  <a:gd name="T104" fmla="*/ 251 w 621"/>
                  <a:gd name="T105" fmla="*/ 108 h 822"/>
                  <a:gd name="T106" fmla="*/ 114 w 621"/>
                  <a:gd name="T107" fmla="*/ 64 h 822"/>
                  <a:gd name="T108" fmla="*/ 155 w 621"/>
                  <a:gd name="T109" fmla="*/ 133 h 822"/>
                  <a:gd name="T110" fmla="*/ 144 w 621"/>
                  <a:gd name="T111" fmla="*/ 104 h 822"/>
                  <a:gd name="T112" fmla="*/ 199 w 621"/>
                  <a:gd name="T113" fmla="*/ 119 h 822"/>
                  <a:gd name="T114" fmla="*/ 201 w 621"/>
                  <a:gd name="T115" fmla="*/ 127 h 822"/>
                  <a:gd name="T116" fmla="*/ 203 w 621"/>
                  <a:gd name="T117" fmla="*/ 134 h 822"/>
                  <a:gd name="T118" fmla="*/ 240 w 621"/>
                  <a:gd name="T119" fmla="*/ 322 h 822"/>
                  <a:gd name="T120" fmla="*/ 223 w 621"/>
                  <a:gd name="T121" fmla="*/ 376 h 822"/>
                  <a:gd name="T122" fmla="*/ 182 w 621"/>
                  <a:gd name="T123" fmla="*/ 345 h 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21" h="822">
                    <a:moveTo>
                      <a:pt x="619" y="521"/>
                    </a:moveTo>
                    <a:cubicBezTo>
                      <a:pt x="618" y="518"/>
                      <a:pt x="616" y="517"/>
                      <a:pt x="613" y="518"/>
                    </a:cubicBezTo>
                    <a:cubicBezTo>
                      <a:pt x="591" y="527"/>
                      <a:pt x="547" y="538"/>
                      <a:pt x="514" y="531"/>
                    </a:cubicBezTo>
                    <a:cubicBezTo>
                      <a:pt x="506" y="529"/>
                      <a:pt x="502" y="522"/>
                      <a:pt x="498" y="515"/>
                    </a:cubicBezTo>
                    <a:cubicBezTo>
                      <a:pt x="495" y="505"/>
                      <a:pt x="489" y="495"/>
                      <a:pt x="480" y="486"/>
                    </a:cubicBezTo>
                    <a:cubicBezTo>
                      <a:pt x="472" y="477"/>
                      <a:pt x="462" y="473"/>
                      <a:pt x="452" y="468"/>
                    </a:cubicBezTo>
                    <a:cubicBezTo>
                      <a:pt x="452" y="468"/>
                      <a:pt x="452" y="468"/>
                      <a:pt x="452" y="468"/>
                    </a:cubicBezTo>
                    <a:cubicBezTo>
                      <a:pt x="439" y="458"/>
                      <a:pt x="432" y="442"/>
                      <a:pt x="421" y="430"/>
                    </a:cubicBezTo>
                    <a:cubicBezTo>
                      <a:pt x="414" y="424"/>
                      <a:pt x="407" y="421"/>
                      <a:pt x="399" y="416"/>
                    </a:cubicBezTo>
                    <a:cubicBezTo>
                      <a:pt x="393" y="411"/>
                      <a:pt x="389" y="406"/>
                      <a:pt x="385" y="400"/>
                    </a:cubicBezTo>
                    <a:cubicBezTo>
                      <a:pt x="383" y="396"/>
                      <a:pt x="380" y="392"/>
                      <a:pt x="376" y="388"/>
                    </a:cubicBezTo>
                    <a:cubicBezTo>
                      <a:pt x="365" y="377"/>
                      <a:pt x="357" y="378"/>
                      <a:pt x="352" y="380"/>
                    </a:cubicBezTo>
                    <a:cubicBezTo>
                      <a:pt x="343" y="384"/>
                      <a:pt x="339" y="399"/>
                      <a:pt x="340" y="412"/>
                    </a:cubicBezTo>
                    <a:cubicBezTo>
                      <a:pt x="340" y="414"/>
                      <a:pt x="340" y="414"/>
                      <a:pt x="340" y="414"/>
                    </a:cubicBezTo>
                    <a:cubicBezTo>
                      <a:pt x="340" y="415"/>
                      <a:pt x="340" y="415"/>
                      <a:pt x="340" y="416"/>
                    </a:cubicBezTo>
                    <a:cubicBezTo>
                      <a:pt x="337" y="426"/>
                      <a:pt x="333" y="437"/>
                      <a:pt x="326" y="445"/>
                    </a:cubicBezTo>
                    <a:cubicBezTo>
                      <a:pt x="325" y="446"/>
                      <a:pt x="324" y="447"/>
                      <a:pt x="322" y="448"/>
                    </a:cubicBezTo>
                    <a:cubicBezTo>
                      <a:pt x="320" y="442"/>
                      <a:pt x="318" y="435"/>
                      <a:pt x="318" y="427"/>
                    </a:cubicBezTo>
                    <a:cubicBezTo>
                      <a:pt x="318" y="427"/>
                      <a:pt x="318" y="427"/>
                      <a:pt x="318" y="427"/>
                    </a:cubicBezTo>
                    <a:cubicBezTo>
                      <a:pt x="321" y="426"/>
                      <a:pt x="325" y="422"/>
                      <a:pt x="327" y="419"/>
                    </a:cubicBezTo>
                    <a:cubicBezTo>
                      <a:pt x="334" y="410"/>
                      <a:pt x="329" y="397"/>
                      <a:pt x="328" y="386"/>
                    </a:cubicBezTo>
                    <a:cubicBezTo>
                      <a:pt x="331" y="381"/>
                      <a:pt x="334" y="375"/>
                      <a:pt x="338" y="370"/>
                    </a:cubicBezTo>
                    <a:cubicBezTo>
                      <a:pt x="343" y="366"/>
                      <a:pt x="350" y="363"/>
                      <a:pt x="353" y="356"/>
                    </a:cubicBezTo>
                    <a:cubicBezTo>
                      <a:pt x="354" y="353"/>
                      <a:pt x="354" y="349"/>
                      <a:pt x="353" y="346"/>
                    </a:cubicBezTo>
                    <a:cubicBezTo>
                      <a:pt x="366" y="321"/>
                      <a:pt x="366" y="296"/>
                      <a:pt x="364" y="270"/>
                    </a:cubicBezTo>
                    <a:cubicBezTo>
                      <a:pt x="365" y="261"/>
                      <a:pt x="364" y="251"/>
                      <a:pt x="363" y="243"/>
                    </a:cubicBezTo>
                    <a:cubicBezTo>
                      <a:pt x="361" y="231"/>
                      <a:pt x="361" y="231"/>
                      <a:pt x="361" y="231"/>
                    </a:cubicBezTo>
                    <a:cubicBezTo>
                      <a:pt x="360" y="229"/>
                      <a:pt x="360" y="227"/>
                      <a:pt x="359" y="224"/>
                    </a:cubicBezTo>
                    <a:cubicBezTo>
                      <a:pt x="359" y="224"/>
                      <a:pt x="359" y="224"/>
                      <a:pt x="359" y="224"/>
                    </a:cubicBezTo>
                    <a:cubicBezTo>
                      <a:pt x="359" y="223"/>
                      <a:pt x="359" y="222"/>
                      <a:pt x="359" y="221"/>
                    </a:cubicBezTo>
                    <a:cubicBezTo>
                      <a:pt x="359" y="221"/>
                      <a:pt x="359" y="221"/>
                      <a:pt x="359" y="221"/>
                    </a:cubicBezTo>
                    <a:cubicBezTo>
                      <a:pt x="359" y="220"/>
                      <a:pt x="359" y="219"/>
                      <a:pt x="359" y="219"/>
                    </a:cubicBezTo>
                    <a:cubicBezTo>
                      <a:pt x="359" y="218"/>
                      <a:pt x="359" y="218"/>
                      <a:pt x="360" y="218"/>
                    </a:cubicBezTo>
                    <a:cubicBezTo>
                      <a:pt x="360" y="217"/>
                      <a:pt x="360" y="217"/>
                      <a:pt x="360" y="216"/>
                    </a:cubicBezTo>
                    <a:cubicBezTo>
                      <a:pt x="360" y="216"/>
                      <a:pt x="360" y="216"/>
                      <a:pt x="360" y="216"/>
                    </a:cubicBezTo>
                    <a:cubicBezTo>
                      <a:pt x="361" y="214"/>
                      <a:pt x="362" y="213"/>
                      <a:pt x="363" y="212"/>
                    </a:cubicBezTo>
                    <a:cubicBezTo>
                      <a:pt x="363" y="212"/>
                      <a:pt x="363" y="212"/>
                      <a:pt x="363" y="212"/>
                    </a:cubicBezTo>
                    <a:cubicBezTo>
                      <a:pt x="364" y="212"/>
                      <a:pt x="364" y="212"/>
                      <a:pt x="364" y="212"/>
                    </a:cubicBezTo>
                    <a:cubicBezTo>
                      <a:pt x="365" y="212"/>
                      <a:pt x="366" y="211"/>
                      <a:pt x="367" y="211"/>
                    </a:cubicBezTo>
                    <a:cubicBezTo>
                      <a:pt x="367" y="211"/>
                      <a:pt x="368" y="210"/>
                      <a:pt x="368" y="210"/>
                    </a:cubicBezTo>
                    <a:cubicBezTo>
                      <a:pt x="369" y="210"/>
                      <a:pt x="370" y="209"/>
                      <a:pt x="371" y="208"/>
                    </a:cubicBezTo>
                    <a:cubicBezTo>
                      <a:pt x="372" y="208"/>
                      <a:pt x="372" y="208"/>
                      <a:pt x="372" y="208"/>
                    </a:cubicBezTo>
                    <a:cubicBezTo>
                      <a:pt x="373" y="207"/>
                      <a:pt x="374" y="206"/>
                      <a:pt x="375" y="206"/>
                    </a:cubicBezTo>
                    <a:cubicBezTo>
                      <a:pt x="375" y="205"/>
                      <a:pt x="375" y="205"/>
                      <a:pt x="376" y="205"/>
                    </a:cubicBezTo>
                    <a:cubicBezTo>
                      <a:pt x="377" y="204"/>
                      <a:pt x="377" y="203"/>
                      <a:pt x="378" y="202"/>
                    </a:cubicBezTo>
                    <a:cubicBezTo>
                      <a:pt x="378" y="202"/>
                      <a:pt x="379" y="202"/>
                      <a:pt x="379" y="201"/>
                    </a:cubicBezTo>
                    <a:cubicBezTo>
                      <a:pt x="380" y="200"/>
                      <a:pt x="381" y="199"/>
                      <a:pt x="382" y="198"/>
                    </a:cubicBezTo>
                    <a:cubicBezTo>
                      <a:pt x="394" y="179"/>
                      <a:pt x="417" y="157"/>
                      <a:pt x="431" y="127"/>
                    </a:cubicBezTo>
                    <a:cubicBezTo>
                      <a:pt x="434" y="126"/>
                      <a:pt x="436" y="125"/>
                      <a:pt x="438" y="123"/>
                    </a:cubicBezTo>
                    <a:cubicBezTo>
                      <a:pt x="439" y="122"/>
                      <a:pt x="439" y="122"/>
                      <a:pt x="440" y="121"/>
                    </a:cubicBezTo>
                    <a:cubicBezTo>
                      <a:pt x="444" y="115"/>
                      <a:pt x="446" y="108"/>
                      <a:pt x="447" y="101"/>
                    </a:cubicBezTo>
                    <a:cubicBezTo>
                      <a:pt x="447" y="101"/>
                      <a:pt x="447" y="101"/>
                      <a:pt x="447" y="101"/>
                    </a:cubicBezTo>
                    <a:cubicBezTo>
                      <a:pt x="448" y="100"/>
                      <a:pt x="448" y="100"/>
                      <a:pt x="448" y="99"/>
                    </a:cubicBezTo>
                    <a:cubicBezTo>
                      <a:pt x="448" y="99"/>
                      <a:pt x="448" y="99"/>
                      <a:pt x="448" y="99"/>
                    </a:cubicBezTo>
                    <a:cubicBezTo>
                      <a:pt x="449" y="98"/>
                      <a:pt x="449" y="97"/>
                      <a:pt x="449" y="97"/>
                    </a:cubicBezTo>
                    <a:cubicBezTo>
                      <a:pt x="449" y="96"/>
                      <a:pt x="449" y="96"/>
                      <a:pt x="449" y="96"/>
                    </a:cubicBezTo>
                    <a:cubicBezTo>
                      <a:pt x="449" y="95"/>
                      <a:pt x="449" y="95"/>
                      <a:pt x="449" y="94"/>
                    </a:cubicBezTo>
                    <a:cubicBezTo>
                      <a:pt x="449" y="94"/>
                      <a:pt x="449" y="94"/>
                      <a:pt x="449" y="94"/>
                    </a:cubicBezTo>
                    <a:cubicBezTo>
                      <a:pt x="449" y="93"/>
                      <a:pt x="450" y="92"/>
                      <a:pt x="449" y="91"/>
                    </a:cubicBezTo>
                    <a:cubicBezTo>
                      <a:pt x="449" y="83"/>
                      <a:pt x="443" y="75"/>
                      <a:pt x="429" y="64"/>
                    </a:cubicBezTo>
                    <a:cubicBezTo>
                      <a:pt x="396" y="38"/>
                      <a:pt x="359" y="22"/>
                      <a:pt x="305" y="12"/>
                    </a:cubicBezTo>
                    <a:cubicBezTo>
                      <a:pt x="248" y="0"/>
                      <a:pt x="198" y="14"/>
                      <a:pt x="144" y="28"/>
                    </a:cubicBezTo>
                    <a:cubicBezTo>
                      <a:pt x="121" y="34"/>
                      <a:pt x="121" y="34"/>
                      <a:pt x="121" y="34"/>
                    </a:cubicBezTo>
                    <a:cubicBezTo>
                      <a:pt x="97" y="40"/>
                      <a:pt x="71" y="46"/>
                      <a:pt x="48" y="46"/>
                    </a:cubicBezTo>
                    <a:cubicBezTo>
                      <a:pt x="42" y="45"/>
                      <a:pt x="36" y="44"/>
                      <a:pt x="30" y="43"/>
                    </a:cubicBezTo>
                    <a:cubicBezTo>
                      <a:pt x="21" y="42"/>
                      <a:pt x="12" y="40"/>
                      <a:pt x="3" y="41"/>
                    </a:cubicBezTo>
                    <a:cubicBezTo>
                      <a:pt x="1" y="41"/>
                      <a:pt x="0" y="44"/>
                      <a:pt x="0" y="46"/>
                    </a:cubicBezTo>
                    <a:cubicBezTo>
                      <a:pt x="0" y="48"/>
                      <a:pt x="1" y="53"/>
                      <a:pt x="3" y="53"/>
                    </a:cubicBezTo>
                    <a:cubicBezTo>
                      <a:pt x="11" y="53"/>
                      <a:pt x="18" y="53"/>
                      <a:pt x="26" y="54"/>
                    </a:cubicBezTo>
                    <a:cubicBezTo>
                      <a:pt x="33" y="55"/>
                      <a:pt x="39" y="56"/>
                      <a:pt x="46" y="57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61" y="59"/>
                      <a:pt x="90" y="64"/>
                      <a:pt x="103" y="71"/>
                    </a:cubicBezTo>
                    <a:cubicBezTo>
                      <a:pt x="127" y="85"/>
                      <a:pt x="142" y="118"/>
                      <a:pt x="150" y="143"/>
                    </a:cubicBezTo>
                    <a:cubicBezTo>
                      <a:pt x="162" y="182"/>
                      <a:pt x="164" y="223"/>
                      <a:pt x="166" y="262"/>
                    </a:cubicBezTo>
                    <a:cubicBezTo>
                      <a:pt x="167" y="290"/>
                      <a:pt x="169" y="319"/>
                      <a:pt x="174" y="347"/>
                    </a:cubicBezTo>
                    <a:cubicBezTo>
                      <a:pt x="174" y="350"/>
                      <a:pt x="175" y="354"/>
                      <a:pt x="176" y="358"/>
                    </a:cubicBezTo>
                    <a:cubicBezTo>
                      <a:pt x="176" y="358"/>
                      <a:pt x="176" y="358"/>
                      <a:pt x="176" y="358"/>
                    </a:cubicBezTo>
                    <a:cubicBezTo>
                      <a:pt x="179" y="375"/>
                      <a:pt x="183" y="390"/>
                      <a:pt x="188" y="403"/>
                    </a:cubicBezTo>
                    <a:cubicBezTo>
                      <a:pt x="190" y="410"/>
                      <a:pt x="192" y="415"/>
                      <a:pt x="194" y="421"/>
                    </a:cubicBezTo>
                    <a:cubicBezTo>
                      <a:pt x="193" y="423"/>
                      <a:pt x="191" y="425"/>
                      <a:pt x="190" y="427"/>
                    </a:cubicBezTo>
                    <a:cubicBezTo>
                      <a:pt x="190" y="427"/>
                      <a:pt x="190" y="427"/>
                      <a:pt x="190" y="427"/>
                    </a:cubicBezTo>
                    <a:cubicBezTo>
                      <a:pt x="189" y="428"/>
                      <a:pt x="189" y="429"/>
                      <a:pt x="188" y="431"/>
                    </a:cubicBezTo>
                    <a:cubicBezTo>
                      <a:pt x="188" y="431"/>
                      <a:pt x="188" y="431"/>
                      <a:pt x="188" y="431"/>
                    </a:cubicBezTo>
                    <a:cubicBezTo>
                      <a:pt x="187" y="432"/>
                      <a:pt x="186" y="433"/>
                      <a:pt x="186" y="434"/>
                    </a:cubicBezTo>
                    <a:cubicBezTo>
                      <a:pt x="186" y="434"/>
                      <a:pt x="185" y="435"/>
                      <a:pt x="185" y="435"/>
                    </a:cubicBezTo>
                    <a:cubicBezTo>
                      <a:pt x="177" y="450"/>
                      <a:pt x="168" y="466"/>
                      <a:pt x="165" y="477"/>
                    </a:cubicBezTo>
                    <a:cubicBezTo>
                      <a:pt x="153" y="500"/>
                      <a:pt x="142" y="526"/>
                      <a:pt x="142" y="542"/>
                    </a:cubicBezTo>
                    <a:cubicBezTo>
                      <a:pt x="140" y="567"/>
                      <a:pt x="161" y="596"/>
                      <a:pt x="170" y="619"/>
                    </a:cubicBezTo>
                    <a:cubicBezTo>
                      <a:pt x="176" y="634"/>
                      <a:pt x="178" y="653"/>
                      <a:pt x="183" y="668"/>
                    </a:cubicBezTo>
                    <a:cubicBezTo>
                      <a:pt x="183" y="668"/>
                      <a:pt x="183" y="668"/>
                      <a:pt x="183" y="668"/>
                    </a:cubicBezTo>
                    <a:cubicBezTo>
                      <a:pt x="187" y="684"/>
                      <a:pt x="179" y="694"/>
                      <a:pt x="166" y="696"/>
                    </a:cubicBezTo>
                    <a:cubicBezTo>
                      <a:pt x="127" y="704"/>
                      <a:pt x="83" y="712"/>
                      <a:pt x="76" y="752"/>
                    </a:cubicBezTo>
                    <a:cubicBezTo>
                      <a:pt x="75" y="756"/>
                      <a:pt x="77" y="759"/>
                      <a:pt x="81" y="759"/>
                    </a:cubicBezTo>
                    <a:cubicBezTo>
                      <a:pt x="84" y="760"/>
                      <a:pt x="87" y="758"/>
                      <a:pt x="88" y="755"/>
                    </a:cubicBezTo>
                    <a:cubicBezTo>
                      <a:pt x="94" y="722"/>
                      <a:pt x="130" y="715"/>
                      <a:pt x="168" y="708"/>
                    </a:cubicBezTo>
                    <a:cubicBezTo>
                      <a:pt x="175" y="707"/>
                      <a:pt x="199" y="701"/>
                      <a:pt x="213" y="703"/>
                    </a:cubicBezTo>
                    <a:cubicBezTo>
                      <a:pt x="213" y="703"/>
                      <a:pt x="213" y="704"/>
                      <a:pt x="214" y="704"/>
                    </a:cubicBezTo>
                    <a:cubicBezTo>
                      <a:pt x="241" y="713"/>
                      <a:pt x="276" y="695"/>
                      <a:pt x="302" y="687"/>
                    </a:cubicBezTo>
                    <a:cubicBezTo>
                      <a:pt x="308" y="685"/>
                      <a:pt x="316" y="683"/>
                      <a:pt x="324" y="679"/>
                    </a:cubicBezTo>
                    <a:cubicBezTo>
                      <a:pt x="333" y="678"/>
                      <a:pt x="338" y="683"/>
                      <a:pt x="337" y="692"/>
                    </a:cubicBezTo>
                    <a:cubicBezTo>
                      <a:pt x="337" y="698"/>
                      <a:pt x="336" y="704"/>
                      <a:pt x="335" y="711"/>
                    </a:cubicBezTo>
                    <a:cubicBezTo>
                      <a:pt x="329" y="752"/>
                      <a:pt x="340" y="786"/>
                      <a:pt x="352" y="818"/>
                    </a:cubicBezTo>
                    <a:cubicBezTo>
                      <a:pt x="353" y="821"/>
                      <a:pt x="357" y="822"/>
                      <a:pt x="360" y="821"/>
                    </a:cubicBezTo>
                    <a:cubicBezTo>
                      <a:pt x="363" y="820"/>
                      <a:pt x="365" y="816"/>
                      <a:pt x="363" y="813"/>
                    </a:cubicBezTo>
                    <a:cubicBezTo>
                      <a:pt x="352" y="784"/>
                      <a:pt x="342" y="751"/>
                      <a:pt x="347" y="712"/>
                    </a:cubicBezTo>
                    <a:cubicBezTo>
                      <a:pt x="350" y="692"/>
                      <a:pt x="352" y="664"/>
                      <a:pt x="352" y="641"/>
                    </a:cubicBezTo>
                    <a:cubicBezTo>
                      <a:pt x="353" y="629"/>
                      <a:pt x="352" y="616"/>
                      <a:pt x="353" y="606"/>
                    </a:cubicBezTo>
                    <a:cubicBezTo>
                      <a:pt x="358" y="572"/>
                      <a:pt x="364" y="538"/>
                      <a:pt x="352" y="505"/>
                    </a:cubicBezTo>
                    <a:cubicBezTo>
                      <a:pt x="346" y="489"/>
                      <a:pt x="336" y="476"/>
                      <a:pt x="329" y="462"/>
                    </a:cubicBezTo>
                    <a:cubicBezTo>
                      <a:pt x="329" y="462"/>
                      <a:pt x="329" y="462"/>
                      <a:pt x="329" y="462"/>
                    </a:cubicBezTo>
                    <a:cubicBezTo>
                      <a:pt x="330" y="462"/>
                      <a:pt x="331" y="462"/>
                      <a:pt x="331" y="462"/>
                    </a:cubicBezTo>
                    <a:cubicBezTo>
                      <a:pt x="332" y="462"/>
                      <a:pt x="332" y="462"/>
                      <a:pt x="332" y="462"/>
                    </a:cubicBezTo>
                    <a:cubicBezTo>
                      <a:pt x="333" y="462"/>
                      <a:pt x="334" y="463"/>
                      <a:pt x="335" y="463"/>
                    </a:cubicBezTo>
                    <a:cubicBezTo>
                      <a:pt x="364" y="474"/>
                      <a:pt x="368" y="518"/>
                      <a:pt x="370" y="548"/>
                    </a:cubicBezTo>
                    <a:cubicBezTo>
                      <a:pt x="371" y="556"/>
                      <a:pt x="371" y="556"/>
                      <a:pt x="371" y="556"/>
                    </a:cubicBezTo>
                    <a:cubicBezTo>
                      <a:pt x="371" y="558"/>
                      <a:pt x="371" y="560"/>
                      <a:pt x="371" y="563"/>
                    </a:cubicBezTo>
                    <a:cubicBezTo>
                      <a:pt x="371" y="563"/>
                      <a:pt x="371" y="564"/>
                      <a:pt x="371" y="565"/>
                    </a:cubicBezTo>
                    <a:cubicBezTo>
                      <a:pt x="371" y="566"/>
                      <a:pt x="371" y="568"/>
                      <a:pt x="371" y="569"/>
                    </a:cubicBezTo>
                    <a:cubicBezTo>
                      <a:pt x="371" y="571"/>
                      <a:pt x="371" y="574"/>
                      <a:pt x="371" y="577"/>
                    </a:cubicBezTo>
                    <a:cubicBezTo>
                      <a:pt x="371" y="577"/>
                      <a:pt x="371" y="577"/>
                      <a:pt x="371" y="577"/>
                    </a:cubicBezTo>
                    <a:cubicBezTo>
                      <a:pt x="371" y="578"/>
                      <a:pt x="371" y="579"/>
                      <a:pt x="371" y="580"/>
                    </a:cubicBezTo>
                    <a:cubicBezTo>
                      <a:pt x="370" y="586"/>
                      <a:pt x="369" y="591"/>
                      <a:pt x="369" y="597"/>
                    </a:cubicBezTo>
                    <a:cubicBezTo>
                      <a:pt x="368" y="601"/>
                      <a:pt x="368" y="605"/>
                      <a:pt x="367" y="610"/>
                    </a:cubicBezTo>
                    <a:cubicBezTo>
                      <a:pt x="367" y="610"/>
                      <a:pt x="367" y="611"/>
                      <a:pt x="367" y="611"/>
                    </a:cubicBezTo>
                    <a:cubicBezTo>
                      <a:pt x="366" y="615"/>
                      <a:pt x="365" y="620"/>
                      <a:pt x="365" y="624"/>
                    </a:cubicBezTo>
                    <a:cubicBezTo>
                      <a:pt x="364" y="627"/>
                      <a:pt x="364" y="629"/>
                      <a:pt x="363" y="632"/>
                    </a:cubicBezTo>
                    <a:cubicBezTo>
                      <a:pt x="363" y="633"/>
                      <a:pt x="363" y="634"/>
                      <a:pt x="362" y="635"/>
                    </a:cubicBezTo>
                    <a:cubicBezTo>
                      <a:pt x="361" y="641"/>
                      <a:pt x="357" y="652"/>
                      <a:pt x="357" y="663"/>
                    </a:cubicBezTo>
                    <a:cubicBezTo>
                      <a:pt x="340" y="757"/>
                      <a:pt x="380" y="815"/>
                      <a:pt x="382" y="817"/>
                    </a:cubicBezTo>
                    <a:cubicBezTo>
                      <a:pt x="384" y="820"/>
                      <a:pt x="387" y="820"/>
                      <a:pt x="390" y="818"/>
                    </a:cubicBezTo>
                    <a:cubicBezTo>
                      <a:pt x="393" y="816"/>
                      <a:pt x="394" y="813"/>
                      <a:pt x="392" y="810"/>
                    </a:cubicBezTo>
                    <a:cubicBezTo>
                      <a:pt x="391" y="810"/>
                      <a:pt x="364" y="770"/>
                      <a:pt x="365" y="705"/>
                    </a:cubicBezTo>
                    <a:cubicBezTo>
                      <a:pt x="366" y="701"/>
                      <a:pt x="370" y="697"/>
                      <a:pt x="374" y="695"/>
                    </a:cubicBezTo>
                    <a:cubicBezTo>
                      <a:pt x="379" y="693"/>
                      <a:pt x="387" y="691"/>
                      <a:pt x="392" y="688"/>
                    </a:cubicBezTo>
                    <a:cubicBezTo>
                      <a:pt x="395" y="687"/>
                      <a:pt x="399" y="686"/>
                      <a:pt x="402" y="684"/>
                    </a:cubicBezTo>
                    <a:cubicBezTo>
                      <a:pt x="445" y="665"/>
                      <a:pt x="478" y="630"/>
                      <a:pt x="496" y="586"/>
                    </a:cubicBezTo>
                    <a:cubicBezTo>
                      <a:pt x="500" y="576"/>
                      <a:pt x="502" y="565"/>
                      <a:pt x="503" y="555"/>
                    </a:cubicBezTo>
                    <a:cubicBezTo>
                      <a:pt x="505" y="546"/>
                      <a:pt x="509" y="544"/>
                      <a:pt x="515" y="545"/>
                    </a:cubicBezTo>
                    <a:cubicBezTo>
                      <a:pt x="548" y="551"/>
                      <a:pt x="592" y="540"/>
                      <a:pt x="618" y="529"/>
                    </a:cubicBezTo>
                    <a:cubicBezTo>
                      <a:pt x="621" y="528"/>
                      <a:pt x="620" y="524"/>
                      <a:pt x="619" y="521"/>
                    </a:cubicBezTo>
                    <a:close/>
                    <a:moveTo>
                      <a:pt x="228" y="384"/>
                    </a:moveTo>
                    <a:cubicBezTo>
                      <a:pt x="229" y="383"/>
                      <a:pt x="229" y="382"/>
                      <a:pt x="230" y="381"/>
                    </a:cubicBezTo>
                    <a:cubicBezTo>
                      <a:pt x="230" y="380"/>
                      <a:pt x="230" y="380"/>
                      <a:pt x="230" y="379"/>
                    </a:cubicBezTo>
                    <a:cubicBezTo>
                      <a:pt x="239" y="363"/>
                      <a:pt x="251" y="350"/>
                      <a:pt x="263" y="336"/>
                    </a:cubicBezTo>
                    <a:cubicBezTo>
                      <a:pt x="271" y="327"/>
                      <a:pt x="279" y="318"/>
                      <a:pt x="287" y="308"/>
                    </a:cubicBezTo>
                    <a:cubicBezTo>
                      <a:pt x="288" y="307"/>
                      <a:pt x="289" y="305"/>
                      <a:pt x="290" y="304"/>
                    </a:cubicBezTo>
                    <a:cubicBezTo>
                      <a:pt x="289" y="307"/>
                      <a:pt x="288" y="309"/>
                      <a:pt x="288" y="311"/>
                    </a:cubicBezTo>
                    <a:cubicBezTo>
                      <a:pt x="288" y="311"/>
                      <a:pt x="288" y="311"/>
                      <a:pt x="288" y="311"/>
                    </a:cubicBezTo>
                    <a:cubicBezTo>
                      <a:pt x="287" y="314"/>
                      <a:pt x="286" y="317"/>
                      <a:pt x="285" y="320"/>
                    </a:cubicBezTo>
                    <a:cubicBezTo>
                      <a:pt x="285" y="321"/>
                      <a:pt x="284" y="321"/>
                      <a:pt x="284" y="322"/>
                    </a:cubicBezTo>
                    <a:cubicBezTo>
                      <a:pt x="283" y="324"/>
                      <a:pt x="282" y="326"/>
                      <a:pt x="282" y="328"/>
                    </a:cubicBezTo>
                    <a:cubicBezTo>
                      <a:pt x="281" y="329"/>
                      <a:pt x="281" y="330"/>
                      <a:pt x="280" y="331"/>
                    </a:cubicBezTo>
                    <a:cubicBezTo>
                      <a:pt x="280" y="333"/>
                      <a:pt x="279" y="335"/>
                      <a:pt x="278" y="336"/>
                    </a:cubicBezTo>
                    <a:cubicBezTo>
                      <a:pt x="277" y="337"/>
                      <a:pt x="277" y="338"/>
                      <a:pt x="276" y="339"/>
                    </a:cubicBezTo>
                    <a:cubicBezTo>
                      <a:pt x="276" y="341"/>
                      <a:pt x="275" y="343"/>
                      <a:pt x="274" y="344"/>
                    </a:cubicBezTo>
                    <a:cubicBezTo>
                      <a:pt x="273" y="345"/>
                      <a:pt x="273" y="346"/>
                      <a:pt x="272" y="347"/>
                    </a:cubicBezTo>
                    <a:cubicBezTo>
                      <a:pt x="271" y="349"/>
                      <a:pt x="270" y="351"/>
                      <a:pt x="269" y="353"/>
                    </a:cubicBezTo>
                    <a:cubicBezTo>
                      <a:pt x="269" y="354"/>
                      <a:pt x="268" y="354"/>
                      <a:pt x="268" y="355"/>
                    </a:cubicBezTo>
                    <a:cubicBezTo>
                      <a:pt x="266" y="358"/>
                      <a:pt x="265" y="360"/>
                      <a:pt x="263" y="363"/>
                    </a:cubicBezTo>
                    <a:cubicBezTo>
                      <a:pt x="256" y="377"/>
                      <a:pt x="256" y="377"/>
                      <a:pt x="256" y="377"/>
                    </a:cubicBezTo>
                    <a:cubicBezTo>
                      <a:pt x="248" y="390"/>
                      <a:pt x="239" y="406"/>
                      <a:pt x="234" y="420"/>
                    </a:cubicBezTo>
                    <a:cubicBezTo>
                      <a:pt x="232" y="428"/>
                      <a:pt x="230" y="436"/>
                      <a:pt x="229" y="444"/>
                    </a:cubicBezTo>
                    <a:cubicBezTo>
                      <a:pt x="229" y="448"/>
                      <a:pt x="228" y="452"/>
                      <a:pt x="227" y="456"/>
                    </a:cubicBezTo>
                    <a:cubicBezTo>
                      <a:pt x="227" y="456"/>
                      <a:pt x="226" y="455"/>
                      <a:pt x="226" y="455"/>
                    </a:cubicBezTo>
                    <a:cubicBezTo>
                      <a:pt x="225" y="454"/>
                      <a:pt x="224" y="454"/>
                      <a:pt x="224" y="453"/>
                    </a:cubicBezTo>
                    <a:cubicBezTo>
                      <a:pt x="223" y="452"/>
                      <a:pt x="222" y="452"/>
                      <a:pt x="222" y="451"/>
                    </a:cubicBezTo>
                    <a:cubicBezTo>
                      <a:pt x="221" y="450"/>
                      <a:pt x="221" y="450"/>
                      <a:pt x="221" y="450"/>
                    </a:cubicBezTo>
                    <a:cubicBezTo>
                      <a:pt x="220" y="449"/>
                      <a:pt x="219" y="448"/>
                      <a:pt x="218" y="447"/>
                    </a:cubicBezTo>
                    <a:cubicBezTo>
                      <a:pt x="218" y="446"/>
                      <a:pt x="218" y="446"/>
                      <a:pt x="217" y="446"/>
                    </a:cubicBezTo>
                    <a:cubicBezTo>
                      <a:pt x="217" y="445"/>
                      <a:pt x="216" y="444"/>
                      <a:pt x="215" y="443"/>
                    </a:cubicBezTo>
                    <a:cubicBezTo>
                      <a:pt x="215" y="442"/>
                      <a:pt x="215" y="442"/>
                      <a:pt x="214" y="442"/>
                    </a:cubicBezTo>
                    <a:cubicBezTo>
                      <a:pt x="214" y="441"/>
                      <a:pt x="213" y="440"/>
                      <a:pt x="213" y="439"/>
                    </a:cubicBezTo>
                    <a:cubicBezTo>
                      <a:pt x="212" y="439"/>
                      <a:pt x="212" y="438"/>
                      <a:pt x="211" y="437"/>
                    </a:cubicBezTo>
                    <a:cubicBezTo>
                      <a:pt x="211" y="437"/>
                      <a:pt x="211" y="436"/>
                      <a:pt x="211" y="436"/>
                    </a:cubicBezTo>
                    <a:cubicBezTo>
                      <a:pt x="208" y="432"/>
                      <a:pt x="205" y="427"/>
                      <a:pt x="203" y="421"/>
                    </a:cubicBezTo>
                    <a:cubicBezTo>
                      <a:pt x="205" y="419"/>
                      <a:pt x="207" y="416"/>
                      <a:pt x="208" y="414"/>
                    </a:cubicBezTo>
                    <a:cubicBezTo>
                      <a:pt x="215" y="405"/>
                      <a:pt x="221" y="397"/>
                      <a:pt x="225" y="390"/>
                    </a:cubicBezTo>
                    <a:cubicBezTo>
                      <a:pt x="226" y="388"/>
                      <a:pt x="227" y="386"/>
                      <a:pt x="228" y="384"/>
                    </a:cubicBezTo>
                    <a:close/>
                    <a:moveTo>
                      <a:pt x="237" y="227"/>
                    </a:moveTo>
                    <a:cubicBezTo>
                      <a:pt x="236" y="225"/>
                      <a:pt x="235" y="222"/>
                      <a:pt x="234" y="219"/>
                    </a:cubicBezTo>
                    <a:cubicBezTo>
                      <a:pt x="230" y="209"/>
                      <a:pt x="230" y="209"/>
                      <a:pt x="230" y="209"/>
                    </a:cubicBezTo>
                    <a:cubicBezTo>
                      <a:pt x="220" y="182"/>
                      <a:pt x="214" y="159"/>
                      <a:pt x="211" y="138"/>
                    </a:cubicBezTo>
                    <a:cubicBezTo>
                      <a:pt x="211" y="137"/>
                      <a:pt x="211" y="135"/>
                      <a:pt x="211" y="134"/>
                    </a:cubicBezTo>
                    <a:cubicBezTo>
                      <a:pt x="209" y="123"/>
                      <a:pt x="208" y="106"/>
                      <a:pt x="214" y="106"/>
                    </a:cubicBezTo>
                    <a:cubicBezTo>
                      <a:pt x="214" y="106"/>
                      <a:pt x="214" y="106"/>
                      <a:pt x="214" y="106"/>
                    </a:cubicBezTo>
                    <a:cubicBezTo>
                      <a:pt x="219" y="108"/>
                      <a:pt x="223" y="112"/>
                      <a:pt x="224" y="117"/>
                    </a:cubicBezTo>
                    <a:cubicBezTo>
                      <a:pt x="225" y="117"/>
                      <a:pt x="225" y="118"/>
                      <a:pt x="225" y="118"/>
                    </a:cubicBezTo>
                    <a:cubicBezTo>
                      <a:pt x="225" y="119"/>
                      <a:pt x="225" y="119"/>
                      <a:pt x="225" y="119"/>
                    </a:cubicBezTo>
                    <a:cubicBezTo>
                      <a:pt x="225" y="120"/>
                      <a:pt x="225" y="120"/>
                      <a:pt x="226" y="121"/>
                    </a:cubicBezTo>
                    <a:cubicBezTo>
                      <a:pt x="226" y="121"/>
                      <a:pt x="226" y="122"/>
                      <a:pt x="226" y="122"/>
                    </a:cubicBezTo>
                    <a:cubicBezTo>
                      <a:pt x="226" y="122"/>
                      <a:pt x="226" y="123"/>
                      <a:pt x="226" y="124"/>
                    </a:cubicBezTo>
                    <a:cubicBezTo>
                      <a:pt x="226" y="124"/>
                      <a:pt x="226" y="124"/>
                      <a:pt x="226" y="125"/>
                    </a:cubicBezTo>
                    <a:cubicBezTo>
                      <a:pt x="226" y="125"/>
                      <a:pt x="226" y="126"/>
                      <a:pt x="226" y="126"/>
                    </a:cubicBezTo>
                    <a:cubicBezTo>
                      <a:pt x="226" y="127"/>
                      <a:pt x="226" y="127"/>
                      <a:pt x="226" y="127"/>
                    </a:cubicBezTo>
                    <a:cubicBezTo>
                      <a:pt x="226" y="128"/>
                      <a:pt x="226" y="128"/>
                      <a:pt x="226" y="129"/>
                    </a:cubicBezTo>
                    <a:cubicBezTo>
                      <a:pt x="226" y="129"/>
                      <a:pt x="226" y="130"/>
                      <a:pt x="226" y="130"/>
                    </a:cubicBezTo>
                    <a:cubicBezTo>
                      <a:pt x="226" y="131"/>
                      <a:pt x="226" y="131"/>
                      <a:pt x="226" y="132"/>
                    </a:cubicBezTo>
                    <a:cubicBezTo>
                      <a:pt x="226" y="132"/>
                      <a:pt x="226" y="132"/>
                      <a:pt x="226" y="133"/>
                    </a:cubicBezTo>
                    <a:cubicBezTo>
                      <a:pt x="226" y="133"/>
                      <a:pt x="226" y="134"/>
                      <a:pt x="226" y="135"/>
                    </a:cubicBezTo>
                    <a:cubicBezTo>
                      <a:pt x="226" y="135"/>
                      <a:pt x="226" y="135"/>
                      <a:pt x="226" y="135"/>
                    </a:cubicBezTo>
                    <a:cubicBezTo>
                      <a:pt x="226" y="136"/>
                      <a:pt x="226" y="137"/>
                      <a:pt x="225" y="138"/>
                    </a:cubicBezTo>
                    <a:cubicBezTo>
                      <a:pt x="225" y="139"/>
                      <a:pt x="225" y="140"/>
                      <a:pt x="225" y="141"/>
                    </a:cubicBezTo>
                    <a:cubicBezTo>
                      <a:pt x="225" y="141"/>
                      <a:pt x="225" y="141"/>
                      <a:pt x="225" y="141"/>
                    </a:cubicBezTo>
                    <a:cubicBezTo>
                      <a:pt x="225" y="142"/>
                      <a:pt x="225" y="143"/>
                      <a:pt x="225" y="144"/>
                    </a:cubicBezTo>
                    <a:cubicBezTo>
                      <a:pt x="225" y="144"/>
                      <a:pt x="225" y="144"/>
                      <a:pt x="225" y="144"/>
                    </a:cubicBezTo>
                    <a:cubicBezTo>
                      <a:pt x="225" y="145"/>
                      <a:pt x="225" y="146"/>
                      <a:pt x="225" y="146"/>
                    </a:cubicBezTo>
                    <a:cubicBezTo>
                      <a:pt x="225" y="146"/>
                      <a:pt x="225" y="146"/>
                      <a:pt x="225" y="146"/>
                    </a:cubicBezTo>
                    <a:cubicBezTo>
                      <a:pt x="226" y="150"/>
                      <a:pt x="228" y="154"/>
                      <a:pt x="230" y="158"/>
                    </a:cubicBezTo>
                    <a:cubicBezTo>
                      <a:pt x="233" y="165"/>
                      <a:pt x="230" y="169"/>
                      <a:pt x="230" y="177"/>
                    </a:cubicBezTo>
                    <a:cubicBezTo>
                      <a:pt x="230" y="180"/>
                      <a:pt x="231" y="184"/>
                      <a:pt x="233" y="188"/>
                    </a:cubicBezTo>
                    <a:cubicBezTo>
                      <a:pt x="233" y="190"/>
                      <a:pt x="233" y="192"/>
                      <a:pt x="234" y="193"/>
                    </a:cubicBezTo>
                    <a:cubicBezTo>
                      <a:pt x="238" y="217"/>
                      <a:pt x="245" y="224"/>
                      <a:pt x="246" y="247"/>
                    </a:cubicBezTo>
                    <a:cubicBezTo>
                      <a:pt x="246" y="250"/>
                      <a:pt x="246" y="252"/>
                      <a:pt x="246" y="254"/>
                    </a:cubicBezTo>
                    <a:cubicBezTo>
                      <a:pt x="243" y="245"/>
                      <a:pt x="240" y="237"/>
                      <a:pt x="237" y="228"/>
                    </a:cubicBezTo>
                    <a:cubicBezTo>
                      <a:pt x="237" y="228"/>
                      <a:pt x="237" y="228"/>
                      <a:pt x="237" y="227"/>
                    </a:cubicBezTo>
                    <a:close/>
                    <a:moveTo>
                      <a:pt x="339" y="309"/>
                    </a:moveTo>
                    <a:cubicBezTo>
                      <a:pt x="339" y="309"/>
                      <a:pt x="339" y="309"/>
                      <a:pt x="339" y="309"/>
                    </a:cubicBezTo>
                    <a:cubicBezTo>
                      <a:pt x="334" y="314"/>
                      <a:pt x="330" y="319"/>
                      <a:pt x="326" y="324"/>
                    </a:cubicBezTo>
                    <a:cubicBezTo>
                      <a:pt x="323" y="328"/>
                      <a:pt x="318" y="335"/>
                      <a:pt x="317" y="342"/>
                    </a:cubicBezTo>
                    <a:cubicBezTo>
                      <a:pt x="307" y="357"/>
                      <a:pt x="298" y="372"/>
                      <a:pt x="296" y="389"/>
                    </a:cubicBezTo>
                    <a:cubicBezTo>
                      <a:pt x="294" y="406"/>
                      <a:pt x="296" y="409"/>
                      <a:pt x="284" y="421"/>
                    </a:cubicBezTo>
                    <a:cubicBezTo>
                      <a:pt x="274" y="432"/>
                      <a:pt x="261" y="444"/>
                      <a:pt x="249" y="453"/>
                    </a:cubicBezTo>
                    <a:cubicBezTo>
                      <a:pt x="245" y="456"/>
                      <a:pt x="240" y="459"/>
                      <a:pt x="234" y="461"/>
                    </a:cubicBezTo>
                    <a:cubicBezTo>
                      <a:pt x="235" y="459"/>
                      <a:pt x="235" y="457"/>
                      <a:pt x="235" y="455"/>
                    </a:cubicBezTo>
                    <a:cubicBezTo>
                      <a:pt x="236" y="454"/>
                      <a:pt x="236" y="454"/>
                      <a:pt x="236" y="453"/>
                    </a:cubicBezTo>
                    <a:cubicBezTo>
                      <a:pt x="236" y="450"/>
                      <a:pt x="237" y="448"/>
                      <a:pt x="237" y="445"/>
                    </a:cubicBezTo>
                    <a:cubicBezTo>
                      <a:pt x="238" y="437"/>
                      <a:pt x="239" y="430"/>
                      <a:pt x="242" y="423"/>
                    </a:cubicBezTo>
                    <a:cubicBezTo>
                      <a:pt x="247" y="409"/>
                      <a:pt x="255" y="394"/>
                      <a:pt x="263" y="380"/>
                    </a:cubicBezTo>
                    <a:cubicBezTo>
                      <a:pt x="270" y="367"/>
                      <a:pt x="270" y="367"/>
                      <a:pt x="270" y="367"/>
                    </a:cubicBezTo>
                    <a:cubicBezTo>
                      <a:pt x="272" y="364"/>
                      <a:pt x="274" y="361"/>
                      <a:pt x="275" y="358"/>
                    </a:cubicBezTo>
                    <a:cubicBezTo>
                      <a:pt x="275" y="358"/>
                      <a:pt x="276" y="358"/>
                      <a:pt x="276" y="358"/>
                    </a:cubicBezTo>
                    <a:cubicBezTo>
                      <a:pt x="277" y="355"/>
                      <a:pt x="279" y="352"/>
                      <a:pt x="280" y="349"/>
                    </a:cubicBezTo>
                    <a:cubicBezTo>
                      <a:pt x="280" y="349"/>
                      <a:pt x="280" y="349"/>
                      <a:pt x="281" y="349"/>
                    </a:cubicBezTo>
                    <a:cubicBezTo>
                      <a:pt x="282" y="346"/>
                      <a:pt x="284" y="343"/>
                      <a:pt x="285" y="340"/>
                    </a:cubicBezTo>
                    <a:cubicBezTo>
                      <a:pt x="285" y="340"/>
                      <a:pt x="285" y="340"/>
                      <a:pt x="285" y="340"/>
                    </a:cubicBezTo>
                    <a:cubicBezTo>
                      <a:pt x="292" y="325"/>
                      <a:pt x="298" y="309"/>
                      <a:pt x="300" y="291"/>
                    </a:cubicBezTo>
                    <a:cubicBezTo>
                      <a:pt x="300" y="291"/>
                      <a:pt x="300" y="291"/>
                      <a:pt x="300" y="291"/>
                    </a:cubicBezTo>
                    <a:cubicBezTo>
                      <a:pt x="311" y="279"/>
                      <a:pt x="323" y="273"/>
                      <a:pt x="342" y="268"/>
                    </a:cubicBezTo>
                    <a:cubicBezTo>
                      <a:pt x="349" y="266"/>
                      <a:pt x="353" y="264"/>
                      <a:pt x="357" y="260"/>
                    </a:cubicBezTo>
                    <a:cubicBezTo>
                      <a:pt x="357" y="262"/>
                      <a:pt x="357" y="264"/>
                      <a:pt x="357" y="265"/>
                    </a:cubicBezTo>
                    <a:cubicBezTo>
                      <a:pt x="354" y="281"/>
                      <a:pt x="348" y="296"/>
                      <a:pt x="339" y="309"/>
                    </a:cubicBezTo>
                    <a:close/>
                    <a:moveTo>
                      <a:pt x="355" y="249"/>
                    </a:moveTo>
                    <a:cubicBezTo>
                      <a:pt x="352" y="255"/>
                      <a:pt x="349" y="258"/>
                      <a:pt x="340" y="260"/>
                    </a:cubicBezTo>
                    <a:cubicBezTo>
                      <a:pt x="324" y="264"/>
                      <a:pt x="312" y="270"/>
                      <a:pt x="302" y="278"/>
                    </a:cubicBezTo>
                    <a:cubicBezTo>
                      <a:pt x="305" y="269"/>
                      <a:pt x="306" y="260"/>
                      <a:pt x="308" y="251"/>
                    </a:cubicBezTo>
                    <a:cubicBezTo>
                      <a:pt x="309" y="245"/>
                      <a:pt x="311" y="238"/>
                      <a:pt x="312" y="231"/>
                    </a:cubicBezTo>
                    <a:cubicBezTo>
                      <a:pt x="313" y="230"/>
                      <a:pt x="314" y="229"/>
                      <a:pt x="314" y="228"/>
                    </a:cubicBezTo>
                    <a:cubicBezTo>
                      <a:pt x="316" y="225"/>
                      <a:pt x="320" y="223"/>
                      <a:pt x="324" y="220"/>
                    </a:cubicBezTo>
                    <a:cubicBezTo>
                      <a:pt x="327" y="219"/>
                      <a:pt x="331" y="219"/>
                      <a:pt x="335" y="218"/>
                    </a:cubicBezTo>
                    <a:cubicBezTo>
                      <a:pt x="335" y="218"/>
                      <a:pt x="335" y="218"/>
                      <a:pt x="335" y="218"/>
                    </a:cubicBezTo>
                    <a:cubicBezTo>
                      <a:pt x="341" y="217"/>
                      <a:pt x="349" y="216"/>
                      <a:pt x="351" y="223"/>
                    </a:cubicBezTo>
                    <a:cubicBezTo>
                      <a:pt x="351" y="226"/>
                      <a:pt x="352" y="230"/>
                      <a:pt x="353" y="233"/>
                    </a:cubicBezTo>
                    <a:cubicBezTo>
                      <a:pt x="353" y="233"/>
                      <a:pt x="353" y="233"/>
                      <a:pt x="353" y="233"/>
                    </a:cubicBezTo>
                    <a:cubicBezTo>
                      <a:pt x="353" y="233"/>
                      <a:pt x="353" y="233"/>
                      <a:pt x="353" y="233"/>
                    </a:cubicBezTo>
                    <a:cubicBezTo>
                      <a:pt x="355" y="244"/>
                      <a:pt x="355" y="244"/>
                      <a:pt x="355" y="244"/>
                    </a:cubicBezTo>
                    <a:cubicBezTo>
                      <a:pt x="355" y="245"/>
                      <a:pt x="355" y="246"/>
                      <a:pt x="356" y="247"/>
                    </a:cubicBezTo>
                    <a:cubicBezTo>
                      <a:pt x="355" y="248"/>
                      <a:pt x="355" y="248"/>
                      <a:pt x="355" y="249"/>
                    </a:cubicBezTo>
                    <a:close/>
                    <a:moveTo>
                      <a:pt x="244" y="345"/>
                    </a:moveTo>
                    <a:cubicBezTo>
                      <a:pt x="243" y="347"/>
                      <a:pt x="242" y="348"/>
                      <a:pt x="241" y="350"/>
                    </a:cubicBezTo>
                    <a:cubicBezTo>
                      <a:pt x="242" y="346"/>
                      <a:pt x="243" y="342"/>
                      <a:pt x="244" y="338"/>
                    </a:cubicBezTo>
                    <a:cubicBezTo>
                      <a:pt x="248" y="325"/>
                      <a:pt x="248" y="325"/>
                      <a:pt x="248" y="325"/>
                    </a:cubicBezTo>
                    <a:cubicBezTo>
                      <a:pt x="249" y="323"/>
                      <a:pt x="249" y="321"/>
                      <a:pt x="250" y="319"/>
                    </a:cubicBezTo>
                    <a:cubicBezTo>
                      <a:pt x="250" y="318"/>
                      <a:pt x="250" y="317"/>
                      <a:pt x="250" y="317"/>
                    </a:cubicBezTo>
                    <a:cubicBezTo>
                      <a:pt x="250" y="315"/>
                      <a:pt x="251" y="314"/>
                      <a:pt x="251" y="312"/>
                    </a:cubicBezTo>
                    <a:cubicBezTo>
                      <a:pt x="251" y="311"/>
                      <a:pt x="251" y="310"/>
                      <a:pt x="251" y="309"/>
                    </a:cubicBezTo>
                    <a:cubicBezTo>
                      <a:pt x="252" y="308"/>
                      <a:pt x="252" y="307"/>
                      <a:pt x="252" y="306"/>
                    </a:cubicBezTo>
                    <a:cubicBezTo>
                      <a:pt x="252" y="304"/>
                      <a:pt x="252" y="303"/>
                      <a:pt x="252" y="302"/>
                    </a:cubicBezTo>
                    <a:cubicBezTo>
                      <a:pt x="252" y="302"/>
                      <a:pt x="252" y="301"/>
                      <a:pt x="252" y="301"/>
                    </a:cubicBezTo>
                    <a:cubicBezTo>
                      <a:pt x="252" y="297"/>
                      <a:pt x="252" y="292"/>
                      <a:pt x="252" y="288"/>
                    </a:cubicBezTo>
                    <a:cubicBezTo>
                      <a:pt x="253" y="282"/>
                      <a:pt x="255" y="274"/>
                      <a:pt x="263" y="270"/>
                    </a:cubicBezTo>
                    <a:cubicBezTo>
                      <a:pt x="263" y="270"/>
                      <a:pt x="264" y="270"/>
                      <a:pt x="264" y="270"/>
                    </a:cubicBezTo>
                    <a:cubicBezTo>
                      <a:pt x="275" y="267"/>
                      <a:pt x="282" y="261"/>
                      <a:pt x="288" y="253"/>
                    </a:cubicBezTo>
                    <a:cubicBezTo>
                      <a:pt x="288" y="254"/>
                      <a:pt x="288" y="254"/>
                      <a:pt x="288" y="254"/>
                    </a:cubicBezTo>
                    <a:cubicBezTo>
                      <a:pt x="291" y="251"/>
                      <a:pt x="293" y="251"/>
                      <a:pt x="295" y="252"/>
                    </a:cubicBezTo>
                    <a:moveTo>
                      <a:pt x="78" y="51"/>
                    </a:moveTo>
                    <a:cubicBezTo>
                      <a:pt x="93" y="49"/>
                      <a:pt x="108" y="45"/>
                      <a:pt x="123" y="42"/>
                    </a:cubicBezTo>
                    <a:cubicBezTo>
                      <a:pt x="146" y="36"/>
                      <a:pt x="146" y="36"/>
                      <a:pt x="146" y="36"/>
                    </a:cubicBezTo>
                    <a:cubicBezTo>
                      <a:pt x="199" y="22"/>
                      <a:pt x="249" y="9"/>
                      <a:pt x="303" y="19"/>
                    </a:cubicBezTo>
                    <a:cubicBezTo>
                      <a:pt x="356" y="30"/>
                      <a:pt x="392" y="45"/>
                      <a:pt x="424" y="70"/>
                    </a:cubicBezTo>
                    <a:cubicBezTo>
                      <a:pt x="435" y="79"/>
                      <a:pt x="441" y="86"/>
                      <a:pt x="441" y="92"/>
                    </a:cubicBezTo>
                    <a:cubicBezTo>
                      <a:pt x="442" y="92"/>
                      <a:pt x="441" y="93"/>
                      <a:pt x="441" y="94"/>
                    </a:cubicBezTo>
                    <a:cubicBezTo>
                      <a:pt x="441" y="94"/>
                      <a:pt x="441" y="94"/>
                      <a:pt x="441" y="94"/>
                    </a:cubicBezTo>
                    <a:cubicBezTo>
                      <a:pt x="441" y="95"/>
                      <a:pt x="441" y="95"/>
                      <a:pt x="441" y="95"/>
                    </a:cubicBezTo>
                    <a:cubicBezTo>
                      <a:pt x="437" y="99"/>
                      <a:pt x="431" y="99"/>
                      <a:pt x="425" y="98"/>
                    </a:cubicBezTo>
                    <a:cubicBezTo>
                      <a:pt x="425" y="98"/>
                      <a:pt x="424" y="98"/>
                      <a:pt x="424" y="98"/>
                    </a:cubicBezTo>
                    <a:cubicBezTo>
                      <a:pt x="423" y="98"/>
                      <a:pt x="422" y="98"/>
                      <a:pt x="421" y="98"/>
                    </a:cubicBezTo>
                    <a:cubicBezTo>
                      <a:pt x="421" y="97"/>
                      <a:pt x="421" y="97"/>
                      <a:pt x="420" y="97"/>
                    </a:cubicBezTo>
                    <a:cubicBezTo>
                      <a:pt x="419" y="97"/>
                      <a:pt x="418" y="97"/>
                      <a:pt x="417" y="96"/>
                    </a:cubicBezTo>
                    <a:cubicBezTo>
                      <a:pt x="416" y="96"/>
                      <a:pt x="416" y="96"/>
                      <a:pt x="416" y="96"/>
                    </a:cubicBezTo>
                    <a:cubicBezTo>
                      <a:pt x="415" y="96"/>
                      <a:pt x="413" y="95"/>
                      <a:pt x="412" y="95"/>
                    </a:cubicBezTo>
                    <a:cubicBezTo>
                      <a:pt x="412" y="95"/>
                      <a:pt x="412" y="95"/>
                      <a:pt x="411" y="95"/>
                    </a:cubicBezTo>
                    <a:cubicBezTo>
                      <a:pt x="410" y="95"/>
                      <a:pt x="410" y="94"/>
                      <a:pt x="409" y="94"/>
                    </a:cubicBezTo>
                    <a:cubicBezTo>
                      <a:pt x="408" y="94"/>
                      <a:pt x="408" y="94"/>
                      <a:pt x="408" y="94"/>
                    </a:cubicBezTo>
                    <a:cubicBezTo>
                      <a:pt x="408" y="94"/>
                      <a:pt x="407" y="94"/>
                      <a:pt x="407" y="94"/>
                    </a:cubicBezTo>
                    <a:cubicBezTo>
                      <a:pt x="406" y="93"/>
                      <a:pt x="405" y="93"/>
                      <a:pt x="404" y="93"/>
                    </a:cubicBezTo>
                    <a:cubicBezTo>
                      <a:pt x="403" y="92"/>
                      <a:pt x="403" y="92"/>
                      <a:pt x="403" y="92"/>
                    </a:cubicBezTo>
                    <a:cubicBezTo>
                      <a:pt x="402" y="92"/>
                      <a:pt x="400" y="92"/>
                      <a:pt x="399" y="91"/>
                    </a:cubicBezTo>
                    <a:cubicBezTo>
                      <a:pt x="399" y="91"/>
                      <a:pt x="399" y="91"/>
                      <a:pt x="399" y="91"/>
                    </a:cubicBezTo>
                    <a:cubicBezTo>
                      <a:pt x="398" y="91"/>
                      <a:pt x="396" y="91"/>
                      <a:pt x="395" y="90"/>
                    </a:cubicBezTo>
                    <a:cubicBezTo>
                      <a:pt x="395" y="90"/>
                      <a:pt x="394" y="90"/>
                      <a:pt x="394" y="90"/>
                    </a:cubicBezTo>
                    <a:cubicBezTo>
                      <a:pt x="393" y="90"/>
                      <a:pt x="392" y="90"/>
                      <a:pt x="391" y="90"/>
                    </a:cubicBezTo>
                    <a:cubicBezTo>
                      <a:pt x="391" y="90"/>
                      <a:pt x="391" y="90"/>
                      <a:pt x="390" y="90"/>
                    </a:cubicBezTo>
                    <a:cubicBezTo>
                      <a:pt x="389" y="90"/>
                      <a:pt x="388" y="90"/>
                      <a:pt x="387" y="90"/>
                    </a:cubicBezTo>
                    <a:cubicBezTo>
                      <a:pt x="387" y="90"/>
                      <a:pt x="386" y="90"/>
                      <a:pt x="386" y="90"/>
                    </a:cubicBezTo>
                    <a:cubicBezTo>
                      <a:pt x="385" y="90"/>
                      <a:pt x="384" y="90"/>
                      <a:pt x="384" y="90"/>
                    </a:cubicBezTo>
                    <a:cubicBezTo>
                      <a:pt x="383" y="90"/>
                      <a:pt x="383" y="90"/>
                      <a:pt x="383" y="90"/>
                    </a:cubicBezTo>
                    <a:cubicBezTo>
                      <a:pt x="382" y="91"/>
                      <a:pt x="381" y="91"/>
                      <a:pt x="380" y="91"/>
                    </a:cubicBezTo>
                    <a:cubicBezTo>
                      <a:pt x="378" y="92"/>
                      <a:pt x="376" y="93"/>
                      <a:pt x="374" y="94"/>
                    </a:cubicBezTo>
                    <a:cubicBezTo>
                      <a:pt x="373" y="94"/>
                      <a:pt x="373" y="95"/>
                      <a:pt x="372" y="95"/>
                    </a:cubicBezTo>
                    <a:cubicBezTo>
                      <a:pt x="371" y="96"/>
                      <a:pt x="369" y="96"/>
                      <a:pt x="367" y="97"/>
                    </a:cubicBezTo>
                    <a:cubicBezTo>
                      <a:pt x="367" y="97"/>
                      <a:pt x="367" y="97"/>
                      <a:pt x="367" y="97"/>
                    </a:cubicBezTo>
                    <a:cubicBezTo>
                      <a:pt x="365" y="98"/>
                      <a:pt x="363" y="98"/>
                      <a:pt x="362" y="99"/>
                    </a:cubicBezTo>
                    <a:cubicBezTo>
                      <a:pt x="361" y="99"/>
                      <a:pt x="361" y="99"/>
                      <a:pt x="360" y="99"/>
                    </a:cubicBezTo>
                    <a:cubicBezTo>
                      <a:pt x="359" y="99"/>
                      <a:pt x="357" y="100"/>
                      <a:pt x="355" y="100"/>
                    </a:cubicBezTo>
                    <a:cubicBezTo>
                      <a:pt x="342" y="103"/>
                      <a:pt x="330" y="104"/>
                      <a:pt x="312" y="110"/>
                    </a:cubicBezTo>
                    <a:cubicBezTo>
                      <a:pt x="286" y="118"/>
                      <a:pt x="282" y="118"/>
                      <a:pt x="256" y="109"/>
                    </a:cubicBezTo>
                    <a:cubicBezTo>
                      <a:pt x="254" y="109"/>
                      <a:pt x="252" y="108"/>
                      <a:pt x="251" y="108"/>
                    </a:cubicBezTo>
                    <a:cubicBezTo>
                      <a:pt x="251" y="108"/>
                      <a:pt x="251" y="107"/>
                      <a:pt x="251" y="107"/>
                    </a:cubicBezTo>
                    <a:cubicBezTo>
                      <a:pt x="249" y="106"/>
                      <a:pt x="247" y="106"/>
                      <a:pt x="245" y="105"/>
                    </a:cubicBezTo>
                    <a:cubicBezTo>
                      <a:pt x="241" y="102"/>
                      <a:pt x="241" y="102"/>
                      <a:pt x="241" y="102"/>
                    </a:cubicBezTo>
                    <a:cubicBezTo>
                      <a:pt x="232" y="97"/>
                      <a:pt x="222" y="96"/>
                      <a:pt x="212" y="96"/>
                    </a:cubicBezTo>
                    <a:cubicBezTo>
                      <a:pt x="204" y="96"/>
                      <a:pt x="204" y="96"/>
                      <a:pt x="204" y="96"/>
                    </a:cubicBezTo>
                    <a:cubicBezTo>
                      <a:pt x="174" y="93"/>
                      <a:pt x="137" y="78"/>
                      <a:pt x="114" y="64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12" y="63"/>
                      <a:pt x="110" y="62"/>
                      <a:pt x="109" y="62"/>
                    </a:cubicBezTo>
                    <a:cubicBezTo>
                      <a:pt x="102" y="57"/>
                      <a:pt x="90" y="54"/>
                      <a:pt x="78" y="51"/>
                    </a:cubicBezTo>
                    <a:close/>
                    <a:moveTo>
                      <a:pt x="158" y="141"/>
                    </a:moveTo>
                    <a:cubicBezTo>
                      <a:pt x="157" y="139"/>
                      <a:pt x="157" y="137"/>
                      <a:pt x="156" y="134"/>
                    </a:cubicBezTo>
                    <a:cubicBezTo>
                      <a:pt x="156" y="134"/>
                      <a:pt x="155" y="133"/>
                      <a:pt x="155" y="133"/>
                    </a:cubicBezTo>
                    <a:cubicBezTo>
                      <a:pt x="155" y="131"/>
                      <a:pt x="154" y="129"/>
                      <a:pt x="153" y="127"/>
                    </a:cubicBezTo>
                    <a:cubicBezTo>
                      <a:pt x="153" y="127"/>
                      <a:pt x="153" y="126"/>
                      <a:pt x="153" y="126"/>
                    </a:cubicBezTo>
                    <a:cubicBezTo>
                      <a:pt x="151" y="121"/>
                      <a:pt x="149" y="116"/>
                      <a:pt x="147" y="112"/>
                    </a:cubicBezTo>
                    <a:cubicBezTo>
                      <a:pt x="147" y="111"/>
                      <a:pt x="147" y="111"/>
                      <a:pt x="147" y="111"/>
                    </a:cubicBezTo>
                    <a:cubicBezTo>
                      <a:pt x="146" y="109"/>
                      <a:pt x="145" y="106"/>
                      <a:pt x="144" y="104"/>
                    </a:cubicBezTo>
                    <a:cubicBezTo>
                      <a:pt x="144" y="104"/>
                      <a:pt x="144" y="104"/>
                      <a:pt x="144" y="104"/>
                    </a:cubicBezTo>
                    <a:cubicBezTo>
                      <a:pt x="141" y="99"/>
                      <a:pt x="139" y="94"/>
                      <a:pt x="136" y="89"/>
                    </a:cubicBezTo>
                    <a:cubicBezTo>
                      <a:pt x="136" y="89"/>
                      <a:pt x="136" y="89"/>
                      <a:pt x="136" y="89"/>
                    </a:cubicBezTo>
                    <a:cubicBezTo>
                      <a:pt x="134" y="87"/>
                      <a:pt x="133" y="84"/>
                      <a:pt x="131" y="82"/>
                    </a:cubicBezTo>
                    <a:cubicBezTo>
                      <a:pt x="131" y="82"/>
                      <a:pt x="131" y="82"/>
                      <a:pt x="131" y="82"/>
                    </a:cubicBezTo>
                    <a:cubicBezTo>
                      <a:pt x="148" y="90"/>
                      <a:pt x="169" y="98"/>
                      <a:pt x="189" y="102"/>
                    </a:cubicBezTo>
                    <a:cubicBezTo>
                      <a:pt x="193" y="106"/>
                      <a:pt x="196" y="112"/>
                      <a:pt x="199" y="119"/>
                    </a:cubicBezTo>
                    <a:cubicBezTo>
                      <a:pt x="199" y="119"/>
                      <a:pt x="199" y="119"/>
                      <a:pt x="199" y="119"/>
                    </a:cubicBezTo>
                    <a:cubicBezTo>
                      <a:pt x="199" y="120"/>
                      <a:pt x="199" y="121"/>
                      <a:pt x="199" y="122"/>
                    </a:cubicBezTo>
                    <a:cubicBezTo>
                      <a:pt x="199" y="122"/>
                      <a:pt x="200" y="122"/>
                      <a:pt x="200" y="122"/>
                    </a:cubicBezTo>
                    <a:cubicBezTo>
                      <a:pt x="200" y="123"/>
                      <a:pt x="200" y="124"/>
                      <a:pt x="200" y="124"/>
                    </a:cubicBezTo>
                    <a:cubicBezTo>
                      <a:pt x="200" y="124"/>
                      <a:pt x="200" y="125"/>
                      <a:pt x="200" y="125"/>
                    </a:cubicBezTo>
                    <a:cubicBezTo>
                      <a:pt x="201" y="126"/>
                      <a:pt x="201" y="126"/>
                      <a:pt x="201" y="127"/>
                    </a:cubicBezTo>
                    <a:cubicBezTo>
                      <a:pt x="201" y="127"/>
                      <a:pt x="201" y="127"/>
                      <a:pt x="201" y="128"/>
                    </a:cubicBezTo>
                    <a:cubicBezTo>
                      <a:pt x="201" y="128"/>
                      <a:pt x="201" y="129"/>
                      <a:pt x="202" y="129"/>
                    </a:cubicBezTo>
                    <a:cubicBezTo>
                      <a:pt x="202" y="130"/>
                      <a:pt x="202" y="130"/>
                      <a:pt x="202" y="130"/>
                    </a:cubicBezTo>
                    <a:cubicBezTo>
                      <a:pt x="202" y="131"/>
                      <a:pt x="202" y="131"/>
                      <a:pt x="202" y="132"/>
                    </a:cubicBezTo>
                    <a:cubicBezTo>
                      <a:pt x="202" y="132"/>
                      <a:pt x="202" y="133"/>
                      <a:pt x="202" y="133"/>
                    </a:cubicBezTo>
                    <a:cubicBezTo>
                      <a:pt x="202" y="133"/>
                      <a:pt x="202" y="134"/>
                      <a:pt x="203" y="134"/>
                    </a:cubicBezTo>
                    <a:cubicBezTo>
                      <a:pt x="203" y="135"/>
                      <a:pt x="203" y="135"/>
                      <a:pt x="203" y="136"/>
                    </a:cubicBezTo>
                    <a:cubicBezTo>
                      <a:pt x="203" y="136"/>
                      <a:pt x="203" y="136"/>
                      <a:pt x="203" y="136"/>
                    </a:cubicBezTo>
                    <a:cubicBezTo>
                      <a:pt x="203" y="137"/>
                      <a:pt x="203" y="138"/>
                      <a:pt x="203" y="139"/>
                    </a:cubicBezTo>
                    <a:cubicBezTo>
                      <a:pt x="206" y="161"/>
                      <a:pt x="212" y="184"/>
                      <a:pt x="222" y="211"/>
                    </a:cubicBezTo>
                    <a:cubicBezTo>
                      <a:pt x="226" y="222"/>
                      <a:pt x="226" y="222"/>
                      <a:pt x="226" y="222"/>
                    </a:cubicBezTo>
                    <a:cubicBezTo>
                      <a:pt x="239" y="256"/>
                      <a:pt x="251" y="288"/>
                      <a:pt x="240" y="322"/>
                    </a:cubicBezTo>
                    <a:cubicBezTo>
                      <a:pt x="240" y="322"/>
                      <a:pt x="237" y="335"/>
                      <a:pt x="237" y="335"/>
                    </a:cubicBezTo>
                    <a:cubicBezTo>
                      <a:pt x="236" y="338"/>
                      <a:pt x="235" y="342"/>
                      <a:pt x="234" y="345"/>
                    </a:cubicBezTo>
                    <a:cubicBezTo>
                      <a:pt x="234" y="345"/>
                      <a:pt x="233" y="346"/>
                      <a:pt x="233" y="346"/>
                    </a:cubicBezTo>
                    <a:cubicBezTo>
                      <a:pt x="231" y="353"/>
                      <a:pt x="229" y="359"/>
                      <a:pt x="227" y="366"/>
                    </a:cubicBezTo>
                    <a:cubicBezTo>
                      <a:pt x="227" y="366"/>
                      <a:pt x="227" y="366"/>
                      <a:pt x="227" y="366"/>
                    </a:cubicBezTo>
                    <a:cubicBezTo>
                      <a:pt x="226" y="369"/>
                      <a:pt x="224" y="373"/>
                      <a:pt x="223" y="376"/>
                    </a:cubicBezTo>
                    <a:cubicBezTo>
                      <a:pt x="222" y="378"/>
                      <a:pt x="220" y="381"/>
                      <a:pt x="219" y="384"/>
                    </a:cubicBezTo>
                    <a:cubicBezTo>
                      <a:pt x="219" y="384"/>
                      <a:pt x="219" y="385"/>
                      <a:pt x="219" y="385"/>
                    </a:cubicBezTo>
                    <a:cubicBezTo>
                      <a:pt x="219" y="385"/>
                      <a:pt x="218" y="386"/>
                      <a:pt x="218" y="386"/>
                    </a:cubicBezTo>
                    <a:cubicBezTo>
                      <a:pt x="215" y="393"/>
                      <a:pt x="209" y="401"/>
                      <a:pt x="202" y="409"/>
                    </a:cubicBezTo>
                    <a:cubicBezTo>
                      <a:pt x="201" y="410"/>
                      <a:pt x="200" y="411"/>
                      <a:pt x="199" y="413"/>
                    </a:cubicBezTo>
                    <a:cubicBezTo>
                      <a:pt x="192" y="395"/>
                      <a:pt x="186" y="372"/>
                      <a:pt x="182" y="345"/>
                    </a:cubicBezTo>
                    <a:cubicBezTo>
                      <a:pt x="177" y="318"/>
                      <a:pt x="175" y="289"/>
                      <a:pt x="174" y="262"/>
                    </a:cubicBezTo>
                    <a:cubicBezTo>
                      <a:pt x="172" y="222"/>
                      <a:pt x="170" y="180"/>
                      <a:pt x="158" y="141"/>
                    </a:cubicBezTo>
                    <a:close/>
                  </a:path>
                </a:pathLst>
              </a:custGeom>
              <a:noFill/>
              <a:ln w="8001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Freeform 510"/>
              <p:cNvSpPr>
                <a:spLocks/>
              </p:cNvSpPr>
              <p:nvPr/>
            </p:nvSpPr>
            <p:spPr bwMode="auto">
              <a:xfrm>
                <a:off x="3754" y="2191"/>
                <a:ext cx="150" cy="266"/>
              </a:xfrm>
              <a:custGeom>
                <a:avLst/>
                <a:gdLst>
                  <a:gd name="T0" fmla="*/ 89 w 98"/>
                  <a:gd name="T1" fmla="*/ 3 h 173"/>
                  <a:gd name="T2" fmla="*/ 82 w 98"/>
                  <a:gd name="T3" fmla="*/ 33 h 173"/>
                  <a:gd name="T4" fmla="*/ 63 w 98"/>
                  <a:gd name="T5" fmla="*/ 86 h 173"/>
                  <a:gd name="T6" fmla="*/ 40 w 98"/>
                  <a:gd name="T7" fmla="*/ 113 h 173"/>
                  <a:gd name="T8" fmla="*/ 1 w 98"/>
                  <a:gd name="T9" fmla="*/ 167 h 173"/>
                  <a:gd name="T10" fmla="*/ 3 w 98"/>
                  <a:gd name="T11" fmla="*/ 172 h 173"/>
                  <a:gd name="T12" fmla="*/ 8 w 98"/>
                  <a:gd name="T13" fmla="*/ 170 h 173"/>
                  <a:gd name="T14" fmla="*/ 45 w 98"/>
                  <a:gd name="T15" fmla="*/ 119 h 173"/>
                  <a:gd name="T16" fmla="*/ 69 w 98"/>
                  <a:gd name="T17" fmla="*/ 91 h 173"/>
                  <a:gd name="T18" fmla="*/ 90 w 98"/>
                  <a:gd name="T19" fmla="*/ 34 h 173"/>
                  <a:gd name="T20" fmla="*/ 97 w 98"/>
                  <a:gd name="T21" fmla="*/ 5 h 173"/>
                  <a:gd name="T22" fmla="*/ 94 w 98"/>
                  <a:gd name="T23" fmla="*/ 0 h 173"/>
                  <a:gd name="T24" fmla="*/ 89 w 98"/>
                  <a:gd name="T25" fmla="*/ 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" h="173">
                    <a:moveTo>
                      <a:pt x="89" y="3"/>
                    </a:moveTo>
                    <a:cubicBezTo>
                      <a:pt x="86" y="13"/>
                      <a:pt x="84" y="23"/>
                      <a:pt x="82" y="33"/>
                    </a:cubicBezTo>
                    <a:cubicBezTo>
                      <a:pt x="79" y="51"/>
                      <a:pt x="75" y="69"/>
                      <a:pt x="63" y="86"/>
                    </a:cubicBezTo>
                    <a:cubicBezTo>
                      <a:pt x="55" y="96"/>
                      <a:pt x="47" y="105"/>
                      <a:pt x="40" y="113"/>
                    </a:cubicBezTo>
                    <a:cubicBezTo>
                      <a:pt x="25" y="130"/>
                      <a:pt x="10" y="146"/>
                      <a:pt x="1" y="167"/>
                    </a:cubicBezTo>
                    <a:cubicBezTo>
                      <a:pt x="0" y="169"/>
                      <a:pt x="1" y="171"/>
                      <a:pt x="3" y="172"/>
                    </a:cubicBezTo>
                    <a:cubicBezTo>
                      <a:pt x="5" y="173"/>
                      <a:pt x="8" y="172"/>
                      <a:pt x="8" y="170"/>
                    </a:cubicBezTo>
                    <a:cubicBezTo>
                      <a:pt x="17" y="150"/>
                      <a:pt x="31" y="135"/>
                      <a:pt x="45" y="119"/>
                    </a:cubicBezTo>
                    <a:cubicBezTo>
                      <a:pt x="53" y="110"/>
                      <a:pt x="61" y="101"/>
                      <a:pt x="69" y="91"/>
                    </a:cubicBezTo>
                    <a:cubicBezTo>
                      <a:pt x="83" y="72"/>
                      <a:pt x="87" y="53"/>
                      <a:pt x="90" y="34"/>
                    </a:cubicBezTo>
                    <a:cubicBezTo>
                      <a:pt x="92" y="25"/>
                      <a:pt x="94" y="15"/>
                      <a:pt x="97" y="5"/>
                    </a:cubicBezTo>
                    <a:cubicBezTo>
                      <a:pt x="98" y="3"/>
                      <a:pt x="97" y="1"/>
                      <a:pt x="94" y="0"/>
                    </a:cubicBezTo>
                    <a:cubicBezTo>
                      <a:pt x="92" y="0"/>
                      <a:pt x="90" y="1"/>
                      <a:pt x="89" y="3"/>
                    </a:cubicBezTo>
                    <a:close/>
                  </a:path>
                </a:pathLst>
              </a:custGeom>
              <a:noFill/>
              <a:ln w="8001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Freeform 511"/>
              <p:cNvSpPr>
                <a:spLocks/>
              </p:cNvSpPr>
              <p:nvPr/>
            </p:nvSpPr>
            <p:spPr bwMode="auto">
              <a:xfrm>
                <a:off x="3124" y="1490"/>
                <a:ext cx="1482" cy="1569"/>
              </a:xfrm>
              <a:custGeom>
                <a:avLst/>
                <a:gdLst>
                  <a:gd name="T0" fmla="*/ 0 w 967"/>
                  <a:gd name="T1" fmla="*/ 0 h 1024"/>
                  <a:gd name="T2" fmla="*/ 130 w 967"/>
                  <a:gd name="T3" fmla="*/ 221 h 1024"/>
                  <a:gd name="T4" fmla="*/ 343 w 967"/>
                  <a:gd name="T5" fmla="*/ 218 h 1024"/>
                  <a:gd name="T6" fmla="*/ 405 w 967"/>
                  <a:gd name="T7" fmla="*/ 244 h 1024"/>
                  <a:gd name="T8" fmla="*/ 442 w 967"/>
                  <a:gd name="T9" fmla="*/ 521 h 1024"/>
                  <a:gd name="T10" fmla="*/ 382 w 967"/>
                  <a:gd name="T11" fmla="*/ 594 h 1024"/>
                  <a:gd name="T12" fmla="*/ 235 w 967"/>
                  <a:gd name="T13" fmla="*/ 714 h 1024"/>
                  <a:gd name="T14" fmla="*/ 295 w 967"/>
                  <a:gd name="T15" fmla="*/ 938 h 1024"/>
                  <a:gd name="T16" fmla="*/ 538 w 967"/>
                  <a:gd name="T17" fmla="*/ 946 h 1024"/>
                  <a:gd name="T18" fmla="*/ 746 w 967"/>
                  <a:gd name="T19" fmla="*/ 793 h 1024"/>
                  <a:gd name="T20" fmla="*/ 634 w 967"/>
                  <a:gd name="T21" fmla="*/ 650 h 1024"/>
                  <a:gd name="T22" fmla="*/ 566 w 967"/>
                  <a:gd name="T23" fmla="*/ 455 h 1024"/>
                  <a:gd name="T24" fmla="*/ 668 w 967"/>
                  <a:gd name="T25" fmla="*/ 275 h 1024"/>
                  <a:gd name="T26" fmla="*/ 967 w 967"/>
                  <a:gd name="T27" fmla="*/ 0 h 1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7" h="1024">
                    <a:moveTo>
                      <a:pt x="0" y="0"/>
                    </a:moveTo>
                    <a:cubicBezTo>
                      <a:pt x="5" y="58"/>
                      <a:pt x="37" y="199"/>
                      <a:pt x="130" y="221"/>
                    </a:cubicBezTo>
                    <a:cubicBezTo>
                      <a:pt x="224" y="243"/>
                      <a:pt x="308" y="221"/>
                      <a:pt x="343" y="218"/>
                    </a:cubicBezTo>
                    <a:cubicBezTo>
                      <a:pt x="371" y="217"/>
                      <a:pt x="391" y="225"/>
                      <a:pt x="405" y="244"/>
                    </a:cubicBezTo>
                    <a:cubicBezTo>
                      <a:pt x="434" y="280"/>
                      <a:pt x="442" y="450"/>
                      <a:pt x="442" y="521"/>
                    </a:cubicBezTo>
                    <a:cubicBezTo>
                      <a:pt x="442" y="566"/>
                      <a:pt x="415" y="580"/>
                      <a:pt x="382" y="594"/>
                    </a:cubicBezTo>
                    <a:cubicBezTo>
                      <a:pt x="331" y="615"/>
                      <a:pt x="274" y="624"/>
                      <a:pt x="235" y="714"/>
                    </a:cubicBezTo>
                    <a:cubicBezTo>
                      <a:pt x="198" y="801"/>
                      <a:pt x="228" y="887"/>
                      <a:pt x="295" y="938"/>
                    </a:cubicBezTo>
                    <a:cubicBezTo>
                      <a:pt x="406" y="1024"/>
                      <a:pt x="514" y="971"/>
                      <a:pt x="538" y="946"/>
                    </a:cubicBezTo>
                    <a:cubicBezTo>
                      <a:pt x="600" y="982"/>
                      <a:pt x="755" y="900"/>
                      <a:pt x="746" y="793"/>
                    </a:cubicBezTo>
                    <a:cubicBezTo>
                      <a:pt x="739" y="721"/>
                      <a:pt x="692" y="678"/>
                      <a:pt x="634" y="650"/>
                    </a:cubicBezTo>
                    <a:cubicBezTo>
                      <a:pt x="553" y="611"/>
                      <a:pt x="565" y="489"/>
                      <a:pt x="566" y="455"/>
                    </a:cubicBezTo>
                    <a:cubicBezTo>
                      <a:pt x="566" y="376"/>
                      <a:pt x="611" y="314"/>
                      <a:pt x="668" y="275"/>
                    </a:cubicBezTo>
                    <a:cubicBezTo>
                      <a:pt x="725" y="235"/>
                      <a:pt x="967" y="209"/>
                      <a:pt x="967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Freeform 512"/>
              <p:cNvSpPr>
                <a:spLocks/>
              </p:cNvSpPr>
              <p:nvPr/>
            </p:nvSpPr>
            <p:spPr bwMode="auto">
              <a:xfrm>
                <a:off x="3124" y="1490"/>
                <a:ext cx="1482" cy="1581"/>
              </a:xfrm>
              <a:custGeom>
                <a:avLst/>
                <a:gdLst>
                  <a:gd name="T0" fmla="*/ 0 w 967"/>
                  <a:gd name="T1" fmla="*/ 0 h 1032"/>
                  <a:gd name="T2" fmla="*/ 130 w 967"/>
                  <a:gd name="T3" fmla="*/ 221 h 1032"/>
                  <a:gd name="T4" fmla="*/ 343 w 967"/>
                  <a:gd name="T5" fmla="*/ 218 h 1032"/>
                  <a:gd name="T6" fmla="*/ 405 w 967"/>
                  <a:gd name="T7" fmla="*/ 244 h 1032"/>
                  <a:gd name="T8" fmla="*/ 442 w 967"/>
                  <a:gd name="T9" fmla="*/ 521 h 1032"/>
                  <a:gd name="T10" fmla="*/ 438 w 967"/>
                  <a:gd name="T11" fmla="*/ 548 h 1032"/>
                  <a:gd name="T12" fmla="*/ 374 w 967"/>
                  <a:gd name="T13" fmla="*/ 638 h 1032"/>
                  <a:gd name="T14" fmla="*/ 291 w 967"/>
                  <a:gd name="T15" fmla="*/ 802 h 1032"/>
                  <a:gd name="T16" fmla="*/ 538 w 967"/>
                  <a:gd name="T17" fmla="*/ 946 h 1032"/>
                  <a:gd name="T18" fmla="*/ 538 w 967"/>
                  <a:gd name="T19" fmla="*/ 946 h 1032"/>
                  <a:gd name="T20" fmla="*/ 538 w 967"/>
                  <a:gd name="T21" fmla="*/ 946 h 1032"/>
                  <a:gd name="T22" fmla="*/ 539 w 967"/>
                  <a:gd name="T23" fmla="*/ 946 h 1032"/>
                  <a:gd name="T24" fmla="*/ 538 w 967"/>
                  <a:gd name="T25" fmla="*/ 946 h 1032"/>
                  <a:gd name="T26" fmla="*/ 658 w 967"/>
                  <a:gd name="T27" fmla="*/ 910 h 1032"/>
                  <a:gd name="T28" fmla="*/ 719 w 967"/>
                  <a:gd name="T29" fmla="*/ 794 h 1032"/>
                  <a:gd name="T30" fmla="*/ 620 w 967"/>
                  <a:gd name="T31" fmla="*/ 661 h 1032"/>
                  <a:gd name="T32" fmla="*/ 565 w 967"/>
                  <a:gd name="T33" fmla="*/ 490 h 1032"/>
                  <a:gd name="T34" fmla="*/ 565 w 967"/>
                  <a:gd name="T35" fmla="*/ 490 h 1032"/>
                  <a:gd name="T36" fmla="*/ 566 w 967"/>
                  <a:gd name="T37" fmla="*/ 455 h 1032"/>
                  <a:gd name="T38" fmla="*/ 668 w 967"/>
                  <a:gd name="T39" fmla="*/ 275 h 1032"/>
                  <a:gd name="T40" fmla="*/ 967 w 967"/>
                  <a:gd name="T41" fmla="*/ 0 h 1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7" h="1032">
                    <a:moveTo>
                      <a:pt x="0" y="0"/>
                    </a:moveTo>
                    <a:cubicBezTo>
                      <a:pt x="5" y="58"/>
                      <a:pt x="37" y="199"/>
                      <a:pt x="130" y="221"/>
                    </a:cubicBezTo>
                    <a:cubicBezTo>
                      <a:pt x="224" y="243"/>
                      <a:pt x="308" y="221"/>
                      <a:pt x="343" y="218"/>
                    </a:cubicBezTo>
                    <a:cubicBezTo>
                      <a:pt x="371" y="217"/>
                      <a:pt x="391" y="225"/>
                      <a:pt x="405" y="244"/>
                    </a:cubicBezTo>
                    <a:cubicBezTo>
                      <a:pt x="434" y="280"/>
                      <a:pt x="442" y="450"/>
                      <a:pt x="442" y="521"/>
                    </a:cubicBezTo>
                    <a:cubicBezTo>
                      <a:pt x="442" y="532"/>
                      <a:pt x="441" y="541"/>
                      <a:pt x="438" y="548"/>
                    </a:cubicBezTo>
                    <a:cubicBezTo>
                      <a:pt x="431" y="579"/>
                      <a:pt x="412" y="607"/>
                      <a:pt x="374" y="638"/>
                    </a:cubicBezTo>
                    <a:cubicBezTo>
                      <a:pt x="322" y="681"/>
                      <a:pt x="291" y="708"/>
                      <a:pt x="291" y="802"/>
                    </a:cubicBezTo>
                    <a:cubicBezTo>
                      <a:pt x="291" y="896"/>
                      <a:pt x="364" y="1032"/>
                      <a:pt x="538" y="946"/>
                    </a:cubicBezTo>
                    <a:cubicBezTo>
                      <a:pt x="538" y="946"/>
                      <a:pt x="538" y="946"/>
                      <a:pt x="538" y="946"/>
                    </a:cubicBezTo>
                    <a:cubicBezTo>
                      <a:pt x="538" y="946"/>
                      <a:pt x="538" y="946"/>
                      <a:pt x="538" y="946"/>
                    </a:cubicBezTo>
                    <a:cubicBezTo>
                      <a:pt x="538" y="946"/>
                      <a:pt x="539" y="946"/>
                      <a:pt x="539" y="946"/>
                    </a:cubicBezTo>
                    <a:cubicBezTo>
                      <a:pt x="538" y="946"/>
                      <a:pt x="538" y="946"/>
                      <a:pt x="538" y="946"/>
                    </a:cubicBezTo>
                    <a:cubicBezTo>
                      <a:pt x="565" y="954"/>
                      <a:pt x="616" y="941"/>
                      <a:pt x="658" y="910"/>
                    </a:cubicBezTo>
                    <a:cubicBezTo>
                      <a:pt x="700" y="880"/>
                      <a:pt x="723" y="839"/>
                      <a:pt x="719" y="794"/>
                    </a:cubicBezTo>
                    <a:cubicBezTo>
                      <a:pt x="714" y="735"/>
                      <a:pt x="687" y="700"/>
                      <a:pt x="620" y="661"/>
                    </a:cubicBezTo>
                    <a:cubicBezTo>
                      <a:pt x="554" y="624"/>
                      <a:pt x="565" y="554"/>
                      <a:pt x="565" y="490"/>
                    </a:cubicBezTo>
                    <a:cubicBezTo>
                      <a:pt x="565" y="490"/>
                      <a:pt x="565" y="490"/>
                      <a:pt x="565" y="490"/>
                    </a:cubicBezTo>
                    <a:cubicBezTo>
                      <a:pt x="565" y="475"/>
                      <a:pt x="566" y="462"/>
                      <a:pt x="566" y="455"/>
                    </a:cubicBezTo>
                    <a:cubicBezTo>
                      <a:pt x="566" y="376"/>
                      <a:pt x="611" y="314"/>
                      <a:pt x="668" y="275"/>
                    </a:cubicBezTo>
                    <a:cubicBezTo>
                      <a:pt x="725" y="235"/>
                      <a:pt x="967" y="209"/>
                      <a:pt x="967" y="0"/>
                    </a:cubicBezTo>
                  </a:path>
                </a:pathLst>
              </a:custGeom>
              <a:noFill/>
              <a:ln w="4826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Freeform 513"/>
              <p:cNvSpPr>
                <a:spLocks/>
              </p:cNvSpPr>
              <p:nvPr/>
            </p:nvSpPr>
            <p:spPr bwMode="auto">
              <a:xfrm>
                <a:off x="3998" y="2876"/>
                <a:ext cx="4" cy="31"/>
              </a:xfrm>
              <a:custGeom>
                <a:avLst/>
                <a:gdLst>
                  <a:gd name="T0" fmla="*/ 3 w 3"/>
                  <a:gd name="T1" fmla="*/ 0 h 20"/>
                  <a:gd name="T2" fmla="*/ 0 w 3"/>
                  <a:gd name="T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20">
                    <a:moveTo>
                      <a:pt x="3" y="0"/>
                    </a:moveTo>
                    <a:cubicBezTo>
                      <a:pt x="2" y="9"/>
                      <a:pt x="1" y="16"/>
                      <a:pt x="0" y="2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Freeform 514"/>
              <p:cNvSpPr>
                <a:spLocks/>
              </p:cNvSpPr>
              <p:nvPr/>
            </p:nvSpPr>
            <p:spPr bwMode="auto">
              <a:xfrm>
                <a:off x="3765" y="1718"/>
                <a:ext cx="246" cy="1161"/>
              </a:xfrm>
              <a:custGeom>
                <a:avLst/>
                <a:gdLst>
                  <a:gd name="T0" fmla="*/ 0 w 161"/>
                  <a:gd name="T1" fmla="*/ 0 h 758"/>
                  <a:gd name="T2" fmla="*/ 75 w 161"/>
                  <a:gd name="T3" fmla="*/ 252 h 758"/>
                  <a:gd name="T4" fmla="*/ 147 w 161"/>
                  <a:gd name="T5" fmla="*/ 592 h 758"/>
                  <a:gd name="T6" fmla="*/ 155 w 161"/>
                  <a:gd name="T7" fmla="*/ 758 h 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758">
                    <a:moveTo>
                      <a:pt x="0" y="0"/>
                    </a:moveTo>
                    <a:cubicBezTo>
                      <a:pt x="44" y="49"/>
                      <a:pt x="67" y="80"/>
                      <a:pt x="75" y="252"/>
                    </a:cubicBezTo>
                    <a:cubicBezTo>
                      <a:pt x="83" y="424"/>
                      <a:pt x="129" y="561"/>
                      <a:pt x="147" y="592"/>
                    </a:cubicBezTo>
                    <a:cubicBezTo>
                      <a:pt x="161" y="617"/>
                      <a:pt x="160" y="714"/>
                      <a:pt x="155" y="758"/>
                    </a:cubicBezTo>
                  </a:path>
                </a:pathLst>
              </a:cu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Freeform 515"/>
              <p:cNvSpPr>
                <a:spLocks/>
              </p:cNvSpPr>
              <p:nvPr/>
            </p:nvSpPr>
            <p:spPr bwMode="auto">
              <a:xfrm>
                <a:off x="3830" y="1706"/>
                <a:ext cx="206" cy="1152"/>
              </a:xfrm>
              <a:custGeom>
                <a:avLst/>
                <a:gdLst>
                  <a:gd name="T0" fmla="*/ 0 w 134"/>
                  <a:gd name="T1" fmla="*/ 0 h 752"/>
                  <a:gd name="T2" fmla="*/ 38 w 134"/>
                  <a:gd name="T3" fmla="*/ 219 h 752"/>
                  <a:gd name="T4" fmla="*/ 39 w 134"/>
                  <a:gd name="T5" fmla="*/ 253 h 752"/>
                  <a:gd name="T6" fmla="*/ 98 w 134"/>
                  <a:gd name="T7" fmla="*/ 565 h 752"/>
                  <a:gd name="T8" fmla="*/ 107 w 134"/>
                  <a:gd name="T9" fmla="*/ 586 h 752"/>
                  <a:gd name="T10" fmla="*/ 133 w 134"/>
                  <a:gd name="T11" fmla="*/ 752 h 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4" h="752">
                    <a:moveTo>
                      <a:pt x="0" y="0"/>
                    </a:moveTo>
                    <a:cubicBezTo>
                      <a:pt x="24" y="47"/>
                      <a:pt x="32" y="89"/>
                      <a:pt x="38" y="219"/>
                    </a:cubicBezTo>
                    <a:cubicBezTo>
                      <a:pt x="39" y="230"/>
                      <a:pt x="39" y="241"/>
                      <a:pt x="39" y="253"/>
                    </a:cubicBezTo>
                    <a:cubicBezTo>
                      <a:pt x="44" y="383"/>
                      <a:pt x="70" y="499"/>
                      <a:pt x="98" y="565"/>
                    </a:cubicBezTo>
                    <a:cubicBezTo>
                      <a:pt x="101" y="574"/>
                      <a:pt x="104" y="581"/>
                      <a:pt x="107" y="586"/>
                    </a:cubicBezTo>
                    <a:cubicBezTo>
                      <a:pt x="129" y="630"/>
                      <a:pt x="134" y="715"/>
                      <a:pt x="133" y="752"/>
                    </a:cubicBezTo>
                  </a:path>
                </a:pathLst>
              </a:cu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Freeform 516"/>
              <p:cNvSpPr>
                <a:spLocks/>
              </p:cNvSpPr>
              <p:nvPr/>
            </p:nvSpPr>
            <p:spPr bwMode="auto">
              <a:xfrm>
                <a:off x="3898" y="1695"/>
                <a:ext cx="170" cy="1125"/>
              </a:xfrm>
              <a:custGeom>
                <a:avLst/>
                <a:gdLst>
                  <a:gd name="T0" fmla="*/ 0 w 111"/>
                  <a:gd name="T1" fmla="*/ 0 h 734"/>
                  <a:gd name="T2" fmla="*/ 2 w 111"/>
                  <a:gd name="T3" fmla="*/ 220 h 734"/>
                  <a:gd name="T4" fmla="*/ 3 w 111"/>
                  <a:gd name="T5" fmla="*/ 253 h 734"/>
                  <a:gd name="T6" fmla="*/ 57 w 111"/>
                  <a:gd name="T7" fmla="*/ 557 h 734"/>
                  <a:gd name="T8" fmla="*/ 67 w 111"/>
                  <a:gd name="T9" fmla="*/ 580 h 734"/>
                  <a:gd name="T10" fmla="*/ 111 w 111"/>
                  <a:gd name="T11" fmla="*/ 734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734">
                    <a:moveTo>
                      <a:pt x="0" y="0"/>
                    </a:moveTo>
                    <a:cubicBezTo>
                      <a:pt x="7" y="49"/>
                      <a:pt x="0" y="102"/>
                      <a:pt x="2" y="220"/>
                    </a:cubicBezTo>
                    <a:cubicBezTo>
                      <a:pt x="3" y="231"/>
                      <a:pt x="3" y="241"/>
                      <a:pt x="3" y="253"/>
                    </a:cubicBezTo>
                    <a:cubicBezTo>
                      <a:pt x="6" y="366"/>
                      <a:pt x="23" y="477"/>
                      <a:pt x="57" y="557"/>
                    </a:cubicBezTo>
                    <a:cubicBezTo>
                      <a:pt x="60" y="565"/>
                      <a:pt x="64" y="573"/>
                      <a:pt x="67" y="580"/>
                    </a:cubicBezTo>
                    <a:cubicBezTo>
                      <a:pt x="94" y="639"/>
                      <a:pt x="107" y="699"/>
                      <a:pt x="111" y="734"/>
                    </a:cubicBezTo>
                  </a:path>
                </a:pathLst>
              </a:cu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Freeform 517"/>
              <p:cNvSpPr>
                <a:spLocks/>
              </p:cNvSpPr>
              <p:nvPr/>
            </p:nvSpPr>
            <p:spPr bwMode="auto">
              <a:xfrm>
                <a:off x="3936" y="1710"/>
                <a:ext cx="301" cy="924"/>
              </a:xfrm>
              <a:custGeom>
                <a:avLst/>
                <a:gdLst>
                  <a:gd name="T0" fmla="*/ 196 w 196"/>
                  <a:gd name="T1" fmla="*/ 0 h 603"/>
                  <a:gd name="T2" fmla="*/ 16 w 196"/>
                  <a:gd name="T3" fmla="*/ 172 h 603"/>
                  <a:gd name="T4" fmla="*/ 10 w 196"/>
                  <a:gd name="T5" fmla="*/ 361 h 603"/>
                  <a:gd name="T6" fmla="*/ 135 w 196"/>
                  <a:gd name="T7" fmla="*/ 603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6" h="603">
                    <a:moveTo>
                      <a:pt x="196" y="0"/>
                    </a:moveTo>
                    <a:cubicBezTo>
                      <a:pt x="146" y="18"/>
                      <a:pt x="42" y="82"/>
                      <a:pt x="16" y="172"/>
                    </a:cubicBezTo>
                    <a:cubicBezTo>
                      <a:pt x="0" y="225"/>
                      <a:pt x="4" y="301"/>
                      <a:pt x="10" y="361"/>
                    </a:cubicBezTo>
                    <a:cubicBezTo>
                      <a:pt x="20" y="495"/>
                      <a:pt x="81" y="568"/>
                      <a:pt x="135" y="603"/>
                    </a:cubicBezTo>
                  </a:path>
                </a:pathLst>
              </a:cu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Freeform 518"/>
              <p:cNvSpPr>
                <a:spLocks/>
              </p:cNvSpPr>
              <p:nvPr/>
            </p:nvSpPr>
            <p:spPr bwMode="auto">
              <a:xfrm>
                <a:off x="3924" y="1701"/>
                <a:ext cx="206" cy="992"/>
              </a:xfrm>
              <a:custGeom>
                <a:avLst/>
                <a:gdLst>
                  <a:gd name="T0" fmla="*/ 130 w 134"/>
                  <a:gd name="T1" fmla="*/ 0 h 647"/>
                  <a:gd name="T2" fmla="*/ 23 w 134"/>
                  <a:gd name="T3" fmla="*/ 154 h 647"/>
                  <a:gd name="T4" fmla="*/ 10 w 134"/>
                  <a:gd name="T5" fmla="*/ 201 h 647"/>
                  <a:gd name="T6" fmla="*/ 16 w 134"/>
                  <a:gd name="T7" fmla="*/ 397 h 647"/>
                  <a:gd name="T8" fmla="*/ 35 w 134"/>
                  <a:gd name="T9" fmla="*/ 478 h 647"/>
                  <a:gd name="T10" fmla="*/ 134 w 134"/>
                  <a:gd name="T11" fmla="*/ 647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4" h="647">
                    <a:moveTo>
                      <a:pt x="130" y="0"/>
                    </a:moveTo>
                    <a:cubicBezTo>
                      <a:pt x="98" y="27"/>
                      <a:pt x="50" y="73"/>
                      <a:pt x="23" y="154"/>
                    </a:cubicBezTo>
                    <a:cubicBezTo>
                      <a:pt x="19" y="167"/>
                      <a:pt x="13" y="187"/>
                      <a:pt x="10" y="201"/>
                    </a:cubicBezTo>
                    <a:cubicBezTo>
                      <a:pt x="0" y="258"/>
                      <a:pt x="6" y="335"/>
                      <a:pt x="16" y="397"/>
                    </a:cubicBezTo>
                    <a:cubicBezTo>
                      <a:pt x="24" y="445"/>
                      <a:pt x="29" y="461"/>
                      <a:pt x="35" y="478"/>
                    </a:cubicBezTo>
                    <a:cubicBezTo>
                      <a:pt x="62" y="549"/>
                      <a:pt x="116" y="624"/>
                      <a:pt x="134" y="647"/>
                    </a:cubicBezTo>
                  </a:path>
                </a:pathLst>
              </a:cu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Freeform 519"/>
              <p:cNvSpPr>
                <a:spLocks/>
              </p:cNvSpPr>
              <p:nvPr/>
            </p:nvSpPr>
            <p:spPr bwMode="auto">
              <a:xfrm>
                <a:off x="3915" y="1690"/>
                <a:ext cx="198" cy="1047"/>
              </a:xfrm>
              <a:custGeom>
                <a:avLst/>
                <a:gdLst>
                  <a:gd name="T0" fmla="*/ 77 w 129"/>
                  <a:gd name="T1" fmla="*/ 0 h 683"/>
                  <a:gd name="T2" fmla="*/ 12 w 129"/>
                  <a:gd name="T3" fmla="*/ 190 h 683"/>
                  <a:gd name="T4" fmla="*/ 7 w 129"/>
                  <a:gd name="T5" fmla="*/ 230 h 683"/>
                  <a:gd name="T6" fmla="*/ 38 w 129"/>
                  <a:gd name="T7" fmla="*/ 498 h 683"/>
                  <a:gd name="T8" fmla="*/ 45 w 129"/>
                  <a:gd name="T9" fmla="*/ 517 h 683"/>
                  <a:gd name="T10" fmla="*/ 129 w 129"/>
                  <a:gd name="T11" fmla="*/ 683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683">
                    <a:moveTo>
                      <a:pt x="77" y="0"/>
                    </a:moveTo>
                    <a:cubicBezTo>
                      <a:pt x="56" y="39"/>
                      <a:pt x="27" y="96"/>
                      <a:pt x="12" y="190"/>
                    </a:cubicBezTo>
                    <a:cubicBezTo>
                      <a:pt x="10" y="203"/>
                      <a:pt x="8" y="216"/>
                      <a:pt x="7" y="230"/>
                    </a:cubicBezTo>
                    <a:cubicBezTo>
                      <a:pt x="0" y="315"/>
                      <a:pt x="15" y="424"/>
                      <a:pt x="38" y="498"/>
                    </a:cubicBezTo>
                    <a:cubicBezTo>
                      <a:pt x="40" y="504"/>
                      <a:pt x="42" y="511"/>
                      <a:pt x="45" y="517"/>
                    </a:cubicBezTo>
                    <a:cubicBezTo>
                      <a:pt x="78" y="598"/>
                      <a:pt x="114" y="650"/>
                      <a:pt x="129" y="683"/>
                    </a:cubicBezTo>
                  </a:path>
                </a:pathLst>
              </a:cu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Freeform 520"/>
              <p:cNvSpPr>
                <a:spLocks/>
              </p:cNvSpPr>
              <p:nvPr/>
            </p:nvSpPr>
            <p:spPr bwMode="auto">
              <a:xfrm>
                <a:off x="3913" y="1680"/>
                <a:ext cx="192" cy="1126"/>
              </a:xfrm>
              <a:custGeom>
                <a:avLst/>
                <a:gdLst>
                  <a:gd name="T0" fmla="*/ 33 w 125"/>
                  <a:gd name="T1" fmla="*/ 0 h 735"/>
                  <a:gd name="T2" fmla="*/ 1 w 125"/>
                  <a:gd name="T3" fmla="*/ 223 h 735"/>
                  <a:gd name="T4" fmla="*/ 50 w 125"/>
                  <a:gd name="T5" fmla="*/ 551 h 735"/>
                  <a:gd name="T6" fmla="*/ 125 w 125"/>
                  <a:gd name="T7" fmla="*/ 735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735">
                    <a:moveTo>
                      <a:pt x="33" y="0"/>
                    </a:moveTo>
                    <a:cubicBezTo>
                      <a:pt x="23" y="50"/>
                      <a:pt x="2" y="117"/>
                      <a:pt x="1" y="223"/>
                    </a:cubicBezTo>
                    <a:cubicBezTo>
                      <a:pt x="0" y="329"/>
                      <a:pt x="5" y="446"/>
                      <a:pt x="50" y="551"/>
                    </a:cubicBezTo>
                    <a:cubicBezTo>
                      <a:pt x="95" y="656"/>
                      <a:pt x="120" y="694"/>
                      <a:pt x="125" y="735"/>
                    </a:cubicBezTo>
                  </a:path>
                </a:pathLst>
              </a:cu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Freeform 521"/>
              <p:cNvSpPr>
                <a:spLocks/>
              </p:cNvSpPr>
              <p:nvPr/>
            </p:nvSpPr>
            <p:spPr bwMode="auto">
              <a:xfrm>
                <a:off x="3715" y="1666"/>
                <a:ext cx="57" cy="66"/>
              </a:xfrm>
              <a:custGeom>
                <a:avLst/>
                <a:gdLst>
                  <a:gd name="T0" fmla="*/ 32 w 37"/>
                  <a:gd name="T1" fmla="*/ 33 h 43"/>
                  <a:gd name="T2" fmla="*/ 6 w 37"/>
                  <a:gd name="T3" fmla="*/ 10 h 43"/>
                  <a:gd name="T4" fmla="*/ 32 w 37"/>
                  <a:gd name="T5" fmla="*/ 3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43">
                    <a:moveTo>
                      <a:pt x="32" y="33"/>
                    </a:moveTo>
                    <a:cubicBezTo>
                      <a:pt x="27" y="43"/>
                      <a:pt x="0" y="19"/>
                      <a:pt x="6" y="10"/>
                    </a:cubicBezTo>
                    <a:cubicBezTo>
                      <a:pt x="12" y="0"/>
                      <a:pt x="37" y="23"/>
                      <a:pt x="32" y="3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Freeform 522"/>
              <p:cNvSpPr>
                <a:spLocks/>
              </p:cNvSpPr>
              <p:nvPr/>
            </p:nvSpPr>
            <p:spPr bwMode="auto">
              <a:xfrm>
                <a:off x="3798" y="1649"/>
                <a:ext cx="51" cy="63"/>
              </a:xfrm>
              <a:custGeom>
                <a:avLst/>
                <a:gdLst>
                  <a:gd name="T0" fmla="*/ 10 w 33"/>
                  <a:gd name="T1" fmla="*/ 4 h 41"/>
                  <a:gd name="T2" fmla="*/ 21 w 33"/>
                  <a:gd name="T3" fmla="*/ 36 h 41"/>
                  <a:gd name="T4" fmla="*/ 10 w 33"/>
                  <a:gd name="T5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41">
                    <a:moveTo>
                      <a:pt x="10" y="4"/>
                    </a:moveTo>
                    <a:cubicBezTo>
                      <a:pt x="0" y="7"/>
                      <a:pt x="8" y="41"/>
                      <a:pt x="21" y="36"/>
                    </a:cubicBezTo>
                    <a:cubicBezTo>
                      <a:pt x="33" y="31"/>
                      <a:pt x="21" y="0"/>
                      <a:pt x="10" y="4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Freeform 523"/>
              <p:cNvSpPr>
                <a:spLocks/>
              </p:cNvSpPr>
              <p:nvPr/>
            </p:nvSpPr>
            <p:spPr bwMode="auto">
              <a:xfrm>
                <a:off x="3875" y="1637"/>
                <a:ext cx="40" cy="58"/>
              </a:xfrm>
              <a:custGeom>
                <a:avLst/>
                <a:gdLst>
                  <a:gd name="T0" fmla="*/ 15 w 26"/>
                  <a:gd name="T1" fmla="*/ 36 h 38"/>
                  <a:gd name="T2" fmla="*/ 10 w 26"/>
                  <a:gd name="T3" fmla="*/ 1 h 38"/>
                  <a:gd name="T4" fmla="*/ 15 w 26"/>
                  <a:gd name="T5" fmla="*/ 3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8">
                    <a:moveTo>
                      <a:pt x="15" y="36"/>
                    </a:moveTo>
                    <a:cubicBezTo>
                      <a:pt x="3" y="38"/>
                      <a:pt x="0" y="2"/>
                      <a:pt x="10" y="1"/>
                    </a:cubicBezTo>
                    <a:cubicBezTo>
                      <a:pt x="20" y="0"/>
                      <a:pt x="26" y="35"/>
                      <a:pt x="15" y="36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Freeform 524"/>
              <p:cNvSpPr>
                <a:spLocks/>
              </p:cNvSpPr>
              <p:nvPr/>
            </p:nvSpPr>
            <p:spPr bwMode="auto">
              <a:xfrm>
                <a:off x="3949" y="1627"/>
                <a:ext cx="42" cy="56"/>
              </a:xfrm>
              <a:custGeom>
                <a:avLst/>
                <a:gdLst>
                  <a:gd name="T0" fmla="*/ 9 w 28"/>
                  <a:gd name="T1" fmla="*/ 34 h 36"/>
                  <a:gd name="T2" fmla="*/ 14 w 28"/>
                  <a:gd name="T3" fmla="*/ 3 h 36"/>
                  <a:gd name="T4" fmla="*/ 9 w 28"/>
                  <a:gd name="T5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36">
                    <a:moveTo>
                      <a:pt x="9" y="34"/>
                    </a:moveTo>
                    <a:cubicBezTo>
                      <a:pt x="19" y="36"/>
                      <a:pt x="28" y="5"/>
                      <a:pt x="14" y="3"/>
                    </a:cubicBezTo>
                    <a:cubicBezTo>
                      <a:pt x="0" y="0"/>
                      <a:pt x="0" y="32"/>
                      <a:pt x="9" y="34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Freeform 525"/>
              <p:cNvSpPr>
                <a:spLocks/>
              </p:cNvSpPr>
              <p:nvPr/>
            </p:nvSpPr>
            <p:spPr bwMode="auto">
              <a:xfrm>
                <a:off x="4021" y="1630"/>
                <a:ext cx="50" cy="63"/>
              </a:xfrm>
              <a:custGeom>
                <a:avLst/>
                <a:gdLst>
                  <a:gd name="T0" fmla="*/ 8 w 33"/>
                  <a:gd name="T1" fmla="*/ 38 h 41"/>
                  <a:gd name="T2" fmla="*/ 21 w 33"/>
                  <a:gd name="T3" fmla="*/ 5 h 41"/>
                  <a:gd name="T4" fmla="*/ 8 w 33"/>
                  <a:gd name="T5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41">
                    <a:moveTo>
                      <a:pt x="8" y="38"/>
                    </a:moveTo>
                    <a:cubicBezTo>
                      <a:pt x="0" y="35"/>
                      <a:pt x="9" y="0"/>
                      <a:pt x="21" y="5"/>
                    </a:cubicBezTo>
                    <a:cubicBezTo>
                      <a:pt x="33" y="10"/>
                      <a:pt x="16" y="41"/>
                      <a:pt x="8" y="38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Freeform 526"/>
              <p:cNvSpPr>
                <a:spLocks/>
              </p:cNvSpPr>
              <p:nvPr/>
            </p:nvSpPr>
            <p:spPr bwMode="auto">
              <a:xfrm>
                <a:off x="4119" y="1655"/>
                <a:ext cx="55" cy="54"/>
              </a:xfrm>
              <a:custGeom>
                <a:avLst/>
                <a:gdLst>
                  <a:gd name="T0" fmla="*/ 4 w 36"/>
                  <a:gd name="T1" fmla="*/ 30 h 35"/>
                  <a:gd name="T2" fmla="*/ 26 w 36"/>
                  <a:gd name="T3" fmla="*/ 9 h 35"/>
                  <a:gd name="T4" fmla="*/ 4 w 36"/>
                  <a:gd name="T5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35">
                    <a:moveTo>
                      <a:pt x="4" y="30"/>
                    </a:moveTo>
                    <a:cubicBezTo>
                      <a:pt x="8" y="35"/>
                      <a:pt x="36" y="18"/>
                      <a:pt x="26" y="9"/>
                    </a:cubicBezTo>
                    <a:cubicBezTo>
                      <a:pt x="17" y="0"/>
                      <a:pt x="0" y="25"/>
                      <a:pt x="4" y="3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Freeform 527"/>
              <p:cNvSpPr>
                <a:spLocks/>
              </p:cNvSpPr>
              <p:nvPr/>
            </p:nvSpPr>
            <p:spPr bwMode="auto">
              <a:xfrm>
                <a:off x="4235" y="1672"/>
                <a:ext cx="56" cy="49"/>
              </a:xfrm>
              <a:custGeom>
                <a:avLst/>
                <a:gdLst>
                  <a:gd name="T0" fmla="*/ 1 w 36"/>
                  <a:gd name="T1" fmla="*/ 24 h 32"/>
                  <a:gd name="T2" fmla="*/ 31 w 36"/>
                  <a:gd name="T3" fmla="*/ 13 h 32"/>
                  <a:gd name="T4" fmla="*/ 1 w 36"/>
                  <a:gd name="T5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32">
                    <a:moveTo>
                      <a:pt x="1" y="24"/>
                    </a:moveTo>
                    <a:cubicBezTo>
                      <a:pt x="2" y="32"/>
                      <a:pt x="36" y="25"/>
                      <a:pt x="31" y="13"/>
                    </a:cubicBezTo>
                    <a:cubicBezTo>
                      <a:pt x="26" y="0"/>
                      <a:pt x="0" y="17"/>
                      <a:pt x="1" y="24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Freeform 528"/>
              <p:cNvSpPr>
                <a:spLocks/>
              </p:cNvSpPr>
              <p:nvPr/>
            </p:nvSpPr>
            <p:spPr bwMode="auto">
              <a:xfrm>
                <a:off x="4022" y="2864"/>
                <a:ext cx="9" cy="29"/>
              </a:xfrm>
              <a:custGeom>
                <a:avLst/>
                <a:gdLst>
                  <a:gd name="T0" fmla="*/ 6 w 6"/>
                  <a:gd name="T1" fmla="*/ 0 h 19"/>
                  <a:gd name="T2" fmla="*/ 0 w 6"/>
                  <a:gd name="T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19">
                    <a:moveTo>
                      <a:pt x="6" y="0"/>
                    </a:moveTo>
                    <a:cubicBezTo>
                      <a:pt x="6" y="3"/>
                      <a:pt x="3" y="19"/>
                      <a:pt x="0" y="18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Freeform 529"/>
              <p:cNvSpPr>
                <a:spLocks/>
              </p:cNvSpPr>
              <p:nvPr/>
            </p:nvSpPr>
            <p:spPr bwMode="auto">
              <a:xfrm>
                <a:off x="4034" y="2866"/>
                <a:ext cx="5" cy="12"/>
              </a:xfrm>
              <a:custGeom>
                <a:avLst/>
                <a:gdLst>
                  <a:gd name="T0" fmla="*/ 0 w 3"/>
                  <a:gd name="T1" fmla="*/ 0 h 8"/>
                  <a:gd name="T2" fmla="*/ 3 w 3"/>
                  <a:gd name="T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cubicBezTo>
                      <a:pt x="0" y="3"/>
                      <a:pt x="1" y="6"/>
                      <a:pt x="3" y="8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Freeform 530"/>
              <p:cNvSpPr>
                <a:spLocks/>
              </p:cNvSpPr>
              <p:nvPr/>
            </p:nvSpPr>
            <p:spPr bwMode="auto">
              <a:xfrm>
                <a:off x="4131" y="2716"/>
                <a:ext cx="1" cy="10"/>
              </a:xfrm>
              <a:custGeom>
                <a:avLst/>
                <a:gdLst>
                  <a:gd name="T0" fmla="*/ 0 h 7"/>
                  <a:gd name="T1" fmla="*/ 7 h 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7">
                    <a:moveTo>
                      <a:pt x="0" y="0"/>
                    </a:moveTo>
                    <a:cubicBezTo>
                      <a:pt x="0" y="2"/>
                      <a:pt x="0" y="5"/>
                      <a:pt x="0" y="7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Freeform 531"/>
              <p:cNvSpPr>
                <a:spLocks/>
              </p:cNvSpPr>
              <p:nvPr/>
            </p:nvSpPr>
            <p:spPr bwMode="auto">
              <a:xfrm>
                <a:off x="4133" y="2716"/>
                <a:ext cx="7" cy="26"/>
              </a:xfrm>
              <a:custGeom>
                <a:avLst/>
                <a:gdLst>
                  <a:gd name="T0" fmla="*/ 0 w 5"/>
                  <a:gd name="T1" fmla="*/ 0 h 17"/>
                  <a:gd name="T2" fmla="*/ 5 w 5"/>
                  <a:gd name="T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17">
                    <a:moveTo>
                      <a:pt x="0" y="0"/>
                    </a:moveTo>
                    <a:cubicBezTo>
                      <a:pt x="4" y="5"/>
                      <a:pt x="5" y="11"/>
                      <a:pt x="5" y="17"/>
                    </a:cubicBezTo>
                  </a:path>
                </a:pathLst>
              </a:custGeom>
              <a:noFill/>
              <a:ln w="4826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Freeform 532"/>
              <p:cNvSpPr>
                <a:spLocks/>
              </p:cNvSpPr>
              <p:nvPr/>
            </p:nvSpPr>
            <p:spPr bwMode="auto">
              <a:xfrm>
                <a:off x="4102" y="2809"/>
                <a:ext cx="4" cy="21"/>
              </a:xfrm>
              <a:custGeom>
                <a:avLst/>
                <a:gdLst>
                  <a:gd name="T0" fmla="*/ 1 w 3"/>
                  <a:gd name="T1" fmla="*/ 0 h 14"/>
                  <a:gd name="T2" fmla="*/ 0 w 3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14">
                    <a:moveTo>
                      <a:pt x="1" y="0"/>
                    </a:moveTo>
                    <a:cubicBezTo>
                      <a:pt x="3" y="5"/>
                      <a:pt x="0" y="9"/>
                      <a:pt x="0" y="14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Freeform 533"/>
              <p:cNvSpPr>
                <a:spLocks/>
              </p:cNvSpPr>
              <p:nvPr/>
            </p:nvSpPr>
            <p:spPr bwMode="auto">
              <a:xfrm>
                <a:off x="4103" y="2811"/>
                <a:ext cx="14" cy="19"/>
              </a:xfrm>
              <a:custGeom>
                <a:avLst/>
                <a:gdLst>
                  <a:gd name="T0" fmla="*/ 0 w 9"/>
                  <a:gd name="T1" fmla="*/ 0 h 13"/>
                  <a:gd name="T2" fmla="*/ 9 w 9"/>
                  <a:gd name="T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13">
                    <a:moveTo>
                      <a:pt x="0" y="0"/>
                    </a:moveTo>
                    <a:cubicBezTo>
                      <a:pt x="3" y="5"/>
                      <a:pt x="5" y="9"/>
                      <a:pt x="9" y="13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Freeform 534"/>
              <p:cNvSpPr>
                <a:spLocks/>
              </p:cNvSpPr>
              <p:nvPr/>
            </p:nvSpPr>
            <p:spPr bwMode="auto">
              <a:xfrm>
                <a:off x="4004" y="2879"/>
                <a:ext cx="14" cy="20"/>
              </a:xfrm>
              <a:custGeom>
                <a:avLst/>
                <a:gdLst>
                  <a:gd name="T0" fmla="*/ 0 w 9"/>
                  <a:gd name="T1" fmla="*/ 0 h 13"/>
                  <a:gd name="T2" fmla="*/ 9 w 9"/>
                  <a:gd name="T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13">
                    <a:moveTo>
                      <a:pt x="0" y="0"/>
                    </a:moveTo>
                    <a:cubicBezTo>
                      <a:pt x="1" y="5"/>
                      <a:pt x="5" y="9"/>
                      <a:pt x="9" y="13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Freeform 535"/>
              <p:cNvSpPr>
                <a:spLocks noEditPoints="1"/>
              </p:cNvSpPr>
              <p:nvPr/>
            </p:nvSpPr>
            <p:spPr bwMode="auto">
              <a:xfrm>
                <a:off x="3975" y="2533"/>
                <a:ext cx="397" cy="396"/>
              </a:xfrm>
              <a:custGeom>
                <a:avLst/>
                <a:gdLst>
                  <a:gd name="T0" fmla="*/ 152 w 259"/>
                  <a:gd name="T1" fmla="*/ 91 h 258"/>
                  <a:gd name="T2" fmla="*/ 74 w 259"/>
                  <a:gd name="T3" fmla="*/ 19 h 258"/>
                  <a:gd name="T4" fmla="*/ 53 w 259"/>
                  <a:gd name="T5" fmla="*/ 3 h 258"/>
                  <a:gd name="T6" fmla="*/ 56 w 259"/>
                  <a:gd name="T7" fmla="*/ 15 h 258"/>
                  <a:gd name="T8" fmla="*/ 35 w 259"/>
                  <a:gd name="T9" fmla="*/ 14 h 258"/>
                  <a:gd name="T10" fmla="*/ 40 w 259"/>
                  <a:gd name="T11" fmla="*/ 25 h 258"/>
                  <a:gd name="T12" fmla="*/ 29 w 259"/>
                  <a:gd name="T13" fmla="*/ 36 h 258"/>
                  <a:gd name="T14" fmla="*/ 26 w 259"/>
                  <a:gd name="T15" fmla="*/ 50 h 258"/>
                  <a:gd name="T16" fmla="*/ 24 w 259"/>
                  <a:gd name="T17" fmla="*/ 65 h 258"/>
                  <a:gd name="T18" fmla="*/ 26 w 259"/>
                  <a:gd name="T19" fmla="*/ 86 h 258"/>
                  <a:gd name="T20" fmla="*/ 24 w 259"/>
                  <a:gd name="T21" fmla="*/ 101 h 258"/>
                  <a:gd name="T22" fmla="*/ 25 w 259"/>
                  <a:gd name="T23" fmla="*/ 141 h 258"/>
                  <a:gd name="T24" fmla="*/ 23 w 259"/>
                  <a:gd name="T25" fmla="*/ 174 h 258"/>
                  <a:gd name="T26" fmla="*/ 12 w 259"/>
                  <a:gd name="T27" fmla="*/ 200 h 258"/>
                  <a:gd name="T28" fmla="*/ 32 w 259"/>
                  <a:gd name="T29" fmla="*/ 247 h 258"/>
                  <a:gd name="T30" fmla="*/ 153 w 259"/>
                  <a:gd name="T31" fmla="*/ 105 h 258"/>
                  <a:gd name="T32" fmla="*/ 125 w 259"/>
                  <a:gd name="T33" fmla="*/ 98 h 258"/>
                  <a:gd name="T34" fmla="*/ 115 w 259"/>
                  <a:gd name="T35" fmla="*/ 84 h 258"/>
                  <a:gd name="T36" fmla="*/ 116 w 259"/>
                  <a:gd name="T37" fmla="*/ 61 h 258"/>
                  <a:gd name="T38" fmla="*/ 96 w 259"/>
                  <a:gd name="T39" fmla="*/ 40 h 258"/>
                  <a:gd name="T40" fmla="*/ 92 w 259"/>
                  <a:gd name="T41" fmla="*/ 96 h 258"/>
                  <a:gd name="T42" fmla="*/ 80 w 259"/>
                  <a:gd name="T43" fmla="*/ 68 h 258"/>
                  <a:gd name="T44" fmla="*/ 87 w 259"/>
                  <a:gd name="T45" fmla="*/ 103 h 258"/>
                  <a:gd name="T46" fmla="*/ 90 w 259"/>
                  <a:gd name="T47" fmla="*/ 119 h 258"/>
                  <a:gd name="T48" fmla="*/ 107 w 259"/>
                  <a:gd name="T49" fmla="*/ 154 h 258"/>
                  <a:gd name="T50" fmla="*/ 71 w 259"/>
                  <a:gd name="T51" fmla="*/ 135 h 258"/>
                  <a:gd name="T52" fmla="*/ 59 w 259"/>
                  <a:gd name="T53" fmla="*/ 127 h 258"/>
                  <a:gd name="T54" fmla="*/ 81 w 259"/>
                  <a:gd name="T55" fmla="*/ 121 h 258"/>
                  <a:gd name="T56" fmla="*/ 51 w 259"/>
                  <a:gd name="T57" fmla="*/ 158 h 258"/>
                  <a:gd name="T58" fmla="*/ 68 w 259"/>
                  <a:gd name="T59" fmla="*/ 138 h 258"/>
                  <a:gd name="T60" fmla="*/ 77 w 259"/>
                  <a:gd name="T61" fmla="*/ 58 h 258"/>
                  <a:gd name="T62" fmla="*/ 89 w 259"/>
                  <a:gd name="T63" fmla="*/ 57 h 258"/>
                  <a:gd name="T64" fmla="*/ 75 w 259"/>
                  <a:gd name="T65" fmla="*/ 32 h 258"/>
                  <a:gd name="T66" fmla="*/ 60 w 259"/>
                  <a:gd name="T67" fmla="*/ 34 h 258"/>
                  <a:gd name="T68" fmla="*/ 74 w 259"/>
                  <a:gd name="T69" fmla="*/ 94 h 258"/>
                  <a:gd name="T70" fmla="*/ 56 w 259"/>
                  <a:gd name="T71" fmla="*/ 69 h 258"/>
                  <a:gd name="T72" fmla="*/ 50 w 259"/>
                  <a:gd name="T73" fmla="*/ 37 h 258"/>
                  <a:gd name="T74" fmla="*/ 38 w 259"/>
                  <a:gd name="T75" fmla="*/ 41 h 258"/>
                  <a:gd name="T76" fmla="*/ 31 w 259"/>
                  <a:gd name="T77" fmla="*/ 95 h 258"/>
                  <a:gd name="T78" fmla="*/ 33 w 259"/>
                  <a:gd name="T79" fmla="*/ 138 h 258"/>
                  <a:gd name="T80" fmla="*/ 21 w 259"/>
                  <a:gd name="T81" fmla="*/ 202 h 258"/>
                  <a:gd name="T82" fmla="*/ 19 w 259"/>
                  <a:gd name="T83" fmla="*/ 239 h 258"/>
                  <a:gd name="T84" fmla="*/ 26 w 259"/>
                  <a:gd name="T85" fmla="*/ 181 h 258"/>
                  <a:gd name="T86" fmla="*/ 42 w 259"/>
                  <a:gd name="T87" fmla="*/ 184 h 258"/>
                  <a:gd name="T88" fmla="*/ 47 w 259"/>
                  <a:gd name="T89" fmla="*/ 176 h 258"/>
                  <a:gd name="T90" fmla="*/ 58 w 259"/>
                  <a:gd name="T91" fmla="*/ 184 h 258"/>
                  <a:gd name="T92" fmla="*/ 74 w 259"/>
                  <a:gd name="T93" fmla="*/ 210 h 258"/>
                  <a:gd name="T94" fmla="*/ 61 w 259"/>
                  <a:gd name="T95" fmla="*/ 200 h 258"/>
                  <a:gd name="T96" fmla="*/ 76 w 259"/>
                  <a:gd name="T97" fmla="*/ 174 h 258"/>
                  <a:gd name="T98" fmla="*/ 106 w 259"/>
                  <a:gd name="T99" fmla="*/ 177 h 258"/>
                  <a:gd name="T100" fmla="*/ 107 w 259"/>
                  <a:gd name="T101" fmla="*/ 168 h 258"/>
                  <a:gd name="T102" fmla="*/ 107 w 259"/>
                  <a:gd name="T103" fmla="*/ 118 h 258"/>
                  <a:gd name="T104" fmla="*/ 129 w 259"/>
                  <a:gd name="T105" fmla="*/ 132 h 258"/>
                  <a:gd name="T106" fmla="*/ 118 w 259"/>
                  <a:gd name="T107" fmla="*/ 110 h 258"/>
                  <a:gd name="T108" fmla="*/ 130 w 259"/>
                  <a:gd name="T109" fmla="*/ 10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9" h="258">
                    <a:moveTo>
                      <a:pt x="257" y="81"/>
                    </a:moveTo>
                    <a:cubicBezTo>
                      <a:pt x="256" y="78"/>
                      <a:pt x="254" y="77"/>
                      <a:pt x="251" y="78"/>
                    </a:cubicBezTo>
                    <a:cubicBezTo>
                      <a:pt x="229" y="87"/>
                      <a:pt x="185" y="98"/>
                      <a:pt x="152" y="91"/>
                    </a:cubicBezTo>
                    <a:cubicBezTo>
                      <a:pt x="144" y="89"/>
                      <a:pt x="140" y="82"/>
                      <a:pt x="136" y="75"/>
                    </a:cubicBezTo>
                    <a:cubicBezTo>
                      <a:pt x="133" y="65"/>
                      <a:pt x="127" y="55"/>
                      <a:pt x="118" y="46"/>
                    </a:cubicBezTo>
                    <a:cubicBezTo>
                      <a:pt x="105" y="33"/>
                      <a:pt x="89" y="28"/>
                      <a:pt x="74" y="19"/>
                    </a:cubicBezTo>
                    <a:cubicBezTo>
                      <a:pt x="70" y="17"/>
                      <a:pt x="67" y="14"/>
                      <a:pt x="64" y="10"/>
                    </a:cubicBezTo>
                    <a:cubicBezTo>
                      <a:pt x="63" y="11"/>
                      <a:pt x="62" y="12"/>
                      <a:pt x="59" y="11"/>
                    </a:cubicBezTo>
                    <a:cubicBezTo>
                      <a:pt x="56" y="10"/>
                      <a:pt x="56" y="5"/>
                      <a:pt x="53" y="3"/>
                    </a:cubicBezTo>
                    <a:cubicBezTo>
                      <a:pt x="52" y="2"/>
                      <a:pt x="49" y="1"/>
                      <a:pt x="46" y="0"/>
                    </a:cubicBezTo>
                    <a:cubicBezTo>
                      <a:pt x="48" y="2"/>
                      <a:pt x="51" y="5"/>
                      <a:pt x="53" y="8"/>
                    </a:cubicBezTo>
                    <a:cubicBezTo>
                      <a:pt x="54" y="10"/>
                      <a:pt x="56" y="12"/>
                      <a:pt x="56" y="15"/>
                    </a:cubicBezTo>
                    <a:cubicBezTo>
                      <a:pt x="57" y="20"/>
                      <a:pt x="52" y="25"/>
                      <a:pt x="48" y="21"/>
                    </a:cubicBezTo>
                    <a:cubicBezTo>
                      <a:pt x="44" y="18"/>
                      <a:pt x="45" y="12"/>
                      <a:pt x="40" y="13"/>
                    </a:cubicBezTo>
                    <a:cubicBezTo>
                      <a:pt x="39" y="13"/>
                      <a:pt x="37" y="13"/>
                      <a:pt x="35" y="14"/>
                    </a:cubicBezTo>
                    <a:cubicBezTo>
                      <a:pt x="36" y="14"/>
                      <a:pt x="37" y="15"/>
                      <a:pt x="37" y="16"/>
                    </a:cubicBezTo>
                    <a:cubicBezTo>
                      <a:pt x="37" y="17"/>
                      <a:pt x="38" y="18"/>
                      <a:pt x="38" y="19"/>
                    </a:cubicBezTo>
                    <a:cubicBezTo>
                      <a:pt x="38" y="21"/>
                      <a:pt x="40" y="23"/>
                      <a:pt x="40" y="25"/>
                    </a:cubicBezTo>
                    <a:cubicBezTo>
                      <a:pt x="41" y="29"/>
                      <a:pt x="37" y="33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3" y="36"/>
                      <a:pt x="31" y="37"/>
                      <a:pt x="29" y="36"/>
                    </a:cubicBezTo>
                    <a:cubicBezTo>
                      <a:pt x="28" y="36"/>
                      <a:pt x="28" y="36"/>
                      <a:pt x="27" y="35"/>
                    </a:cubicBezTo>
                    <a:cubicBezTo>
                      <a:pt x="27" y="36"/>
                      <a:pt x="27" y="36"/>
                      <a:pt x="27" y="37"/>
                    </a:cubicBezTo>
                    <a:cubicBezTo>
                      <a:pt x="27" y="41"/>
                      <a:pt x="28" y="46"/>
                      <a:pt x="26" y="50"/>
                    </a:cubicBezTo>
                    <a:cubicBezTo>
                      <a:pt x="24" y="53"/>
                      <a:pt x="21" y="55"/>
                      <a:pt x="18" y="55"/>
                    </a:cubicBezTo>
                    <a:cubicBezTo>
                      <a:pt x="19" y="57"/>
                      <a:pt x="20" y="58"/>
                      <a:pt x="20" y="59"/>
                    </a:cubicBezTo>
                    <a:cubicBezTo>
                      <a:pt x="21" y="61"/>
                      <a:pt x="24" y="63"/>
                      <a:pt x="24" y="65"/>
                    </a:cubicBezTo>
                    <a:cubicBezTo>
                      <a:pt x="24" y="66"/>
                      <a:pt x="24" y="66"/>
                      <a:pt x="24" y="66"/>
                    </a:cubicBezTo>
                    <a:cubicBezTo>
                      <a:pt x="26" y="72"/>
                      <a:pt x="27" y="81"/>
                      <a:pt x="27" y="81"/>
                    </a:cubicBezTo>
                    <a:cubicBezTo>
                      <a:pt x="27" y="81"/>
                      <a:pt x="28" y="83"/>
                      <a:pt x="26" y="86"/>
                    </a:cubicBezTo>
                    <a:cubicBezTo>
                      <a:pt x="26" y="87"/>
                      <a:pt x="25" y="87"/>
                      <a:pt x="25" y="87"/>
                    </a:cubicBezTo>
                    <a:cubicBezTo>
                      <a:pt x="25" y="89"/>
                      <a:pt x="25" y="90"/>
                      <a:pt x="25" y="91"/>
                    </a:cubicBezTo>
                    <a:cubicBezTo>
                      <a:pt x="25" y="94"/>
                      <a:pt x="24" y="97"/>
                      <a:pt x="24" y="101"/>
                    </a:cubicBezTo>
                    <a:cubicBezTo>
                      <a:pt x="24" y="105"/>
                      <a:pt x="25" y="109"/>
                      <a:pt x="26" y="113"/>
                    </a:cubicBezTo>
                    <a:cubicBezTo>
                      <a:pt x="26" y="118"/>
                      <a:pt x="26" y="122"/>
                      <a:pt x="26" y="126"/>
                    </a:cubicBezTo>
                    <a:cubicBezTo>
                      <a:pt x="27" y="132"/>
                      <a:pt x="27" y="136"/>
                      <a:pt x="25" y="141"/>
                    </a:cubicBezTo>
                    <a:cubicBezTo>
                      <a:pt x="27" y="142"/>
                      <a:pt x="29" y="145"/>
                      <a:pt x="33" y="149"/>
                    </a:cubicBezTo>
                    <a:cubicBezTo>
                      <a:pt x="44" y="163"/>
                      <a:pt x="32" y="170"/>
                      <a:pt x="28" y="171"/>
                    </a:cubicBezTo>
                    <a:cubicBezTo>
                      <a:pt x="23" y="174"/>
                      <a:pt x="23" y="174"/>
                      <a:pt x="23" y="174"/>
                    </a:cubicBezTo>
                    <a:cubicBezTo>
                      <a:pt x="25" y="178"/>
                      <a:pt x="26" y="182"/>
                      <a:pt x="26" y="187"/>
                    </a:cubicBezTo>
                    <a:cubicBezTo>
                      <a:pt x="27" y="190"/>
                      <a:pt x="27" y="193"/>
                      <a:pt x="25" y="195"/>
                    </a:cubicBezTo>
                    <a:cubicBezTo>
                      <a:pt x="23" y="198"/>
                      <a:pt x="16" y="199"/>
                      <a:pt x="12" y="200"/>
                    </a:cubicBezTo>
                    <a:cubicBezTo>
                      <a:pt x="10" y="201"/>
                      <a:pt x="7" y="202"/>
                      <a:pt x="5" y="203"/>
                    </a:cubicBezTo>
                    <a:cubicBezTo>
                      <a:pt x="4" y="207"/>
                      <a:pt x="4" y="211"/>
                      <a:pt x="3" y="215"/>
                    </a:cubicBezTo>
                    <a:cubicBezTo>
                      <a:pt x="0" y="240"/>
                      <a:pt x="3" y="258"/>
                      <a:pt x="32" y="247"/>
                    </a:cubicBezTo>
                    <a:cubicBezTo>
                      <a:pt x="79" y="230"/>
                      <a:pt x="115" y="193"/>
                      <a:pt x="134" y="146"/>
                    </a:cubicBezTo>
                    <a:cubicBezTo>
                      <a:pt x="138" y="136"/>
                      <a:pt x="140" y="125"/>
                      <a:pt x="141" y="115"/>
                    </a:cubicBezTo>
                    <a:cubicBezTo>
                      <a:pt x="143" y="106"/>
                      <a:pt x="147" y="104"/>
                      <a:pt x="153" y="105"/>
                    </a:cubicBezTo>
                    <a:cubicBezTo>
                      <a:pt x="186" y="111"/>
                      <a:pt x="230" y="100"/>
                      <a:pt x="256" y="89"/>
                    </a:cubicBezTo>
                    <a:cubicBezTo>
                      <a:pt x="259" y="88"/>
                      <a:pt x="258" y="84"/>
                      <a:pt x="257" y="81"/>
                    </a:cubicBezTo>
                    <a:close/>
                    <a:moveTo>
                      <a:pt x="125" y="98"/>
                    </a:moveTo>
                    <a:cubicBezTo>
                      <a:pt x="124" y="99"/>
                      <a:pt x="122" y="100"/>
                      <a:pt x="119" y="100"/>
                    </a:cubicBezTo>
                    <a:cubicBezTo>
                      <a:pt x="113" y="101"/>
                      <a:pt x="105" y="98"/>
                      <a:pt x="108" y="90"/>
                    </a:cubicBezTo>
                    <a:cubicBezTo>
                      <a:pt x="110" y="87"/>
                      <a:pt x="113" y="86"/>
                      <a:pt x="115" y="84"/>
                    </a:cubicBezTo>
                    <a:cubicBezTo>
                      <a:pt x="128" y="74"/>
                      <a:pt x="129" y="97"/>
                      <a:pt x="125" y="98"/>
                    </a:cubicBezTo>
                    <a:close/>
                    <a:moveTo>
                      <a:pt x="96" y="40"/>
                    </a:moveTo>
                    <a:cubicBezTo>
                      <a:pt x="103" y="46"/>
                      <a:pt x="122" y="47"/>
                      <a:pt x="116" y="61"/>
                    </a:cubicBezTo>
                    <a:cubicBezTo>
                      <a:pt x="112" y="68"/>
                      <a:pt x="110" y="70"/>
                      <a:pt x="104" y="64"/>
                    </a:cubicBezTo>
                    <a:cubicBezTo>
                      <a:pt x="99" y="58"/>
                      <a:pt x="96" y="52"/>
                      <a:pt x="92" y="45"/>
                    </a:cubicBezTo>
                    <a:lnTo>
                      <a:pt x="96" y="40"/>
                    </a:lnTo>
                    <a:close/>
                    <a:moveTo>
                      <a:pt x="104" y="72"/>
                    </a:moveTo>
                    <a:cubicBezTo>
                      <a:pt x="105" y="76"/>
                      <a:pt x="103" y="92"/>
                      <a:pt x="100" y="94"/>
                    </a:cubicBezTo>
                    <a:cubicBezTo>
                      <a:pt x="100" y="95"/>
                      <a:pt x="93" y="96"/>
                      <a:pt x="92" y="96"/>
                    </a:cubicBezTo>
                    <a:cubicBezTo>
                      <a:pt x="87" y="94"/>
                      <a:pt x="88" y="94"/>
                      <a:pt x="86" y="90"/>
                    </a:cubicBezTo>
                    <a:cubicBezTo>
                      <a:pt x="83" y="83"/>
                      <a:pt x="83" y="74"/>
                      <a:pt x="77" y="69"/>
                    </a:cubicBezTo>
                    <a:cubicBezTo>
                      <a:pt x="80" y="68"/>
                      <a:pt x="80" y="68"/>
                      <a:pt x="80" y="68"/>
                    </a:cubicBezTo>
                    <a:cubicBezTo>
                      <a:pt x="86" y="63"/>
                      <a:pt x="101" y="63"/>
                      <a:pt x="104" y="72"/>
                    </a:cubicBezTo>
                    <a:close/>
                    <a:moveTo>
                      <a:pt x="90" y="119"/>
                    </a:moveTo>
                    <a:cubicBezTo>
                      <a:pt x="86" y="115"/>
                      <a:pt x="86" y="109"/>
                      <a:pt x="87" y="103"/>
                    </a:cubicBezTo>
                    <a:cubicBezTo>
                      <a:pt x="90" y="103"/>
                      <a:pt x="90" y="103"/>
                      <a:pt x="90" y="103"/>
                    </a:cubicBezTo>
                    <a:cubicBezTo>
                      <a:pt x="90" y="108"/>
                      <a:pt x="97" y="107"/>
                      <a:pt x="99" y="111"/>
                    </a:cubicBezTo>
                    <a:cubicBezTo>
                      <a:pt x="98" y="115"/>
                      <a:pt x="93" y="118"/>
                      <a:pt x="90" y="119"/>
                    </a:cubicBezTo>
                    <a:close/>
                    <a:moveTo>
                      <a:pt x="90" y="145"/>
                    </a:moveTo>
                    <a:cubicBezTo>
                      <a:pt x="96" y="141"/>
                      <a:pt x="96" y="141"/>
                      <a:pt x="96" y="141"/>
                    </a:cubicBezTo>
                    <a:cubicBezTo>
                      <a:pt x="100" y="140"/>
                      <a:pt x="108" y="150"/>
                      <a:pt x="107" y="154"/>
                    </a:cubicBezTo>
                    <a:cubicBezTo>
                      <a:pt x="107" y="156"/>
                      <a:pt x="100" y="162"/>
                      <a:pt x="98" y="163"/>
                    </a:cubicBezTo>
                    <a:cubicBezTo>
                      <a:pt x="85" y="171"/>
                      <a:pt x="81" y="153"/>
                      <a:pt x="90" y="145"/>
                    </a:cubicBezTo>
                    <a:close/>
                    <a:moveTo>
                      <a:pt x="71" y="135"/>
                    </a:moveTo>
                    <a:cubicBezTo>
                      <a:pt x="69" y="134"/>
                      <a:pt x="70" y="132"/>
                      <a:pt x="67" y="131"/>
                    </a:cubicBezTo>
                    <a:cubicBezTo>
                      <a:pt x="66" y="130"/>
                      <a:pt x="65" y="131"/>
                      <a:pt x="63" y="130"/>
                    </a:cubicBezTo>
                    <a:cubicBezTo>
                      <a:pt x="61" y="129"/>
                      <a:pt x="60" y="129"/>
                      <a:pt x="59" y="127"/>
                    </a:cubicBezTo>
                    <a:cubicBezTo>
                      <a:pt x="60" y="125"/>
                      <a:pt x="60" y="125"/>
                      <a:pt x="60" y="125"/>
                    </a:cubicBezTo>
                    <a:cubicBezTo>
                      <a:pt x="60" y="120"/>
                      <a:pt x="64" y="114"/>
                      <a:pt x="68" y="110"/>
                    </a:cubicBezTo>
                    <a:cubicBezTo>
                      <a:pt x="76" y="102"/>
                      <a:pt x="80" y="112"/>
                      <a:pt x="81" y="121"/>
                    </a:cubicBezTo>
                    <a:cubicBezTo>
                      <a:pt x="82" y="128"/>
                      <a:pt x="82" y="143"/>
                      <a:pt x="71" y="135"/>
                    </a:cubicBezTo>
                    <a:close/>
                    <a:moveTo>
                      <a:pt x="78" y="154"/>
                    </a:moveTo>
                    <a:cubicBezTo>
                      <a:pt x="76" y="159"/>
                      <a:pt x="56" y="158"/>
                      <a:pt x="51" y="158"/>
                    </a:cubicBezTo>
                    <a:cubicBezTo>
                      <a:pt x="45" y="156"/>
                      <a:pt x="39" y="149"/>
                      <a:pt x="48" y="146"/>
                    </a:cubicBezTo>
                    <a:cubicBezTo>
                      <a:pt x="50" y="142"/>
                      <a:pt x="50" y="142"/>
                      <a:pt x="50" y="142"/>
                    </a:cubicBezTo>
                    <a:cubicBezTo>
                      <a:pt x="55" y="138"/>
                      <a:pt x="62" y="134"/>
                      <a:pt x="68" y="138"/>
                    </a:cubicBezTo>
                    <a:cubicBezTo>
                      <a:pt x="71" y="140"/>
                      <a:pt x="80" y="150"/>
                      <a:pt x="78" y="154"/>
                    </a:cubicBezTo>
                    <a:close/>
                    <a:moveTo>
                      <a:pt x="89" y="57"/>
                    </a:moveTo>
                    <a:cubicBezTo>
                      <a:pt x="87" y="59"/>
                      <a:pt x="79" y="62"/>
                      <a:pt x="77" y="58"/>
                    </a:cubicBezTo>
                    <a:cubicBezTo>
                      <a:pt x="76" y="55"/>
                      <a:pt x="82" y="50"/>
                      <a:pt x="83" y="49"/>
                    </a:cubicBezTo>
                    <a:cubicBezTo>
                      <a:pt x="86" y="50"/>
                      <a:pt x="86" y="50"/>
                      <a:pt x="86" y="50"/>
                    </a:cubicBezTo>
                    <a:cubicBezTo>
                      <a:pt x="88" y="52"/>
                      <a:pt x="89" y="55"/>
                      <a:pt x="89" y="57"/>
                    </a:cubicBezTo>
                    <a:close/>
                    <a:moveTo>
                      <a:pt x="60" y="34"/>
                    </a:moveTo>
                    <a:cubicBezTo>
                      <a:pt x="60" y="32"/>
                      <a:pt x="60" y="32"/>
                      <a:pt x="60" y="32"/>
                    </a:cubicBezTo>
                    <a:cubicBezTo>
                      <a:pt x="66" y="25"/>
                      <a:pt x="68" y="30"/>
                      <a:pt x="75" y="32"/>
                    </a:cubicBezTo>
                    <a:cubicBezTo>
                      <a:pt x="83" y="34"/>
                      <a:pt x="88" y="34"/>
                      <a:pt x="81" y="42"/>
                    </a:cubicBezTo>
                    <a:cubicBezTo>
                      <a:pt x="78" y="46"/>
                      <a:pt x="71" y="55"/>
                      <a:pt x="64" y="54"/>
                    </a:cubicBezTo>
                    <a:cubicBezTo>
                      <a:pt x="57" y="53"/>
                      <a:pt x="58" y="40"/>
                      <a:pt x="60" y="34"/>
                    </a:cubicBezTo>
                    <a:close/>
                    <a:moveTo>
                      <a:pt x="56" y="69"/>
                    </a:moveTo>
                    <a:cubicBezTo>
                      <a:pt x="64" y="65"/>
                      <a:pt x="65" y="63"/>
                      <a:pt x="70" y="71"/>
                    </a:cubicBezTo>
                    <a:cubicBezTo>
                      <a:pt x="74" y="80"/>
                      <a:pt x="82" y="86"/>
                      <a:pt x="74" y="94"/>
                    </a:cubicBezTo>
                    <a:cubicBezTo>
                      <a:pt x="68" y="100"/>
                      <a:pt x="60" y="106"/>
                      <a:pt x="53" y="98"/>
                    </a:cubicBezTo>
                    <a:cubicBezTo>
                      <a:pt x="46" y="90"/>
                      <a:pt x="43" y="80"/>
                      <a:pt x="50" y="71"/>
                    </a:cubicBezTo>
                    <a:lnTo>
                      <a:pt x="56" y="69"/>
                    </a:lnTo>
                    <a:close/>
                    <a:moveTo>
                      <a:pt x="38" y="41"/>
                    </a:moveTo>
                    <a:cubicBezTo>
                      <a:pt x="38" y="42"/>
                      <a:pt x="38" y="42"/>
                      <a:pt x="38" y="42"/>
                    </a:cubicBezTo>
                    <a:cubicBezTo>
                      <a:pt x="41" y="40"/>
                      <a:pt x="47" y="33"/>
                      <a:pt x="50" y="37"/>
                    </a:cubicBezTo>
                    <a:cubicBezTo>
                      <a:pt x="53" y="41"/>
                      <a:pt x="47" y="47"/>
                      <a:pt x="45" y="50"/>
                    </a:cubicBezTo>
                    <a:cubicBezTo>
                      <a:pt x="41" y="58"/>
                      <a:pt x="47" y="70"/>
                      <a:pt x="38" y="74"/>
                    </a:cubicBezTo>
                    <a:cubicBezTo>
                      <a:pt x="35" y="64"/>
                      <a:pt x="23" y="48"/>
                      <a:pt x="38" y="41"/>
                    </a:cubicBezTo>
                    <a:close/>
                    <a:moveTo>
                      <a:pt x="33" y="138"/>
                    </a:moveTo>
                    <a:cubicBezTo>
                      <a:pt x="29" y="134"/>
                      <a:pt x="31" y="121"/>
                      <a:pt x="31" y="115"/>
                    </a:cubicBezTo>
                    <a:cubicBezTo>
                      <a:pt x="30" y="108"/>
                      <a:pt x="21" y="92"/>
                      <a:pt x="31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48" y="94"/>
                      <a:pt x="54" y="115"/>
                      <a:pt x="50" y="127"/>
                    </a:cubicBezTo>
                    <a:cubicBezTo>
                      <a:pt x="48" y="132"/>
                      <a:pt x="40" y="146"/>
                      <a:pt x="33" y="138"/>
                    </a:cubicBezTo>
                    <a:close/>
                    <a:moveTo>
                      <a:pt x="19" y="239"/>
                    </a:moveTo>
                    <a:cubicBezTo>
                      <a:pt x="1" y="233"/>
                      <a:pt x="15" y="216"/>
                      <a:pt x="17" y="205"/>
                    </a:cubicBezTo>
                    <a:cubicBezTo>
                      <a:pt x="21" y="202"/>
                      <a:pt x="21" y="202"/>
                      <a:pt x="21" y="202"/>
                    </a:cubicBezTo>
                    <a:cubicBezTo>
                      <a:pt x="26" y="201"/>
                      <a:pt x="28" y="210"/>
                      <a:pt x="32" y="213"/>
                    </a:cubicBezTo>
                    <a:cubicBezTo>
                      <a:pt x="39" y="219"/>
                      <a:pt x="42" y="219"/>
                      <a:pt x="50" y="217"/>
                    </a:cubicBezTo>
                    <a:cubicBezTo>
                      <a:pt x="53" y="230"/>
                      <a:pt x="29" y="242"/>
                      <a:pt x="19" y="239"/>
                    </a:cubicBezTo>
                    <a:close/>
                    <a:moveTo>
                      <a:pt x="41" y="207"/>
                    </a:moveTo>
                    <a:cubicBezTo>
                      <a:pt x="30" y="207"/>
                      <a:pt x="33" y="197"/>
                      <a:pt x="30" y="190"/>
                    </a:cubicBezTo>
                    <a:cubicBezTo>
                      <a:pt x="29" y="187"/>
                      <a:pt x="25" y="185"/>
                      <a:pt x="26" y="181"/>
                    </a:cubicBezTo>
                    <a:cubicBezTo>
                      <a:pt x="27" y="179"/>
                      <a:pt x="33" y="177"/>
                      <a:pt x="35" y="176"/>
                    </a:cubicBezTo>
                    <a:cubicBezTo>
                      <a:pt x="39" y="176"/>
                      <a:pt x="39" y="176"/>
                      <a:pt x="39" y="176"/>
                    </a:cubicBezTo>
                    <a:cubicBezTo>
                      <a:pt x="44" y="178"/>
                      <a:pt x="41" y="180"/>
                      <a:pt x="42" y="184"/>
                    </a:cubicBezTo>
                    <a:cubicBezTo>
                      <a:pt x="44" y="187"/>
                      <a:pt x="48" y="189"/>
                      <a:pt x="50" y="193"/>
                    </a:cubicBezTo>
                    <a:cubicBezTo>
                      <a:pt x="54" y="200"/>
                      <a:pt x="50" y="207"/>
                      <a:pt x="41" y="207"/>
                    </a:cubicBezTo>
                    <a:close/>
                    <a:moveTo>
                      <a:pt x="47" y="176"/>
                    </a:moveTo>
                    <a:cubicBezTo>
                      <a:pt x="44" y="172"/>
                      <a:pt x="44" y="169"/>
                      <a:pt x="49" y="165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60" y="165"/>
                      <a:pt x="69" y="182"/>
                      <a:pt x="58" y="184"/>
                    </a:cubicBezTo>
                    <a:cubicBezTo>
                      <a:pt x="55" y="184"/>
                      <a:pt x="49" y="179"/>
                      <a:pt x="47" y="176"/>
                    </a:cubicBezTo>
                    <a:close/>
                    <a:moveTo>
                      <a:pt x="88" y="199"/>
                    </a:moveTo>
                    <a:cubicBezTo>
                      <a:pt x="82" y="203"/>
                      <a:pt x="79" y="204"/>
                      <a:pt x="74" y="210"/>
                    </a:cubicBezTo>
                    <a:cubicBezTo>
                      <a:pt x="72" y="214"/>
                      <a:pt x="63" y="225"/>
                      <a:pt x="61" y="215"/>
                    </a:cubicBezTo>
                    <a:cubicBezTo>
                      <a:pt x="61" y="213"/>
                      <a:pt x="62" y="209"/>
                      <a:pt x="62" y="207"/>
                    </a:cubicBezTo>
                    <a:cubicBezTo>
                      <a:pt x="62" y="205"/>
                      <a:pt x="61" y="202"/>
                      <a:pt x="61" y="200"/>
                    </a:cubicBezTo>
                    <a:cubicBezTo>
                      <a:pt x="62" y="190"/>
                      <a:pt x="75" y="175"/>
                      <a:pt x="65" y="165"/>
                    </a:cubicBezTo>
                    <a:cubicBezTo>
                      <a:pt x="69" y="165"/>
                      <a:pt x="69" y="165"/>
                      <a:pt x="69" y="165"/>
                    </a:cubicBezTo>
                    <a:cubicBezTo>
                      <a:pt x="74" y="161"/>
                      <a:pt x="75" y="171"/>
                      <a:pt x="76" y="174"/>
                    </a:cubicBezTo>
                    <a:cubicBezTo>
                      <a:pt x="80" y="185"/>
                      <a:pt x="84" y="178"/>
                      <a:pt x="92" y="184"/>
                    </a:cubicBezTo>
                    <a:cubicBezTo>
                      <a:pt x="99" y="189"/>
                      <a:pt x="93" y="195"/>
                      <a:pt x="88" y="199"/>
                    </a:cubicBezTo>
                    <a:close/>
                    <a:moveTo>
                      <a:pt x="106" y="177"/>
                    </a:moveTo>
                    <a:cubicBezTo>
                      <a:pt x="101" y="184"/>
                      <a:pt x="96" y="177"/>
                      <a:pt x="93" y="173"/>
                    </a:cubicBezTo>
                    <a:cubicBezTo>
                      <a:pt x="96" y="170"/>
                      <a:pt x="96" y="170"/>
                      <a:pt x="96" y="170"/>
                    </a:cubicBezTo>
                    <a:cubicBezTo>
                      <a:pt x="99" y="168"/>
                      <a:pt x="104" y="164"/>
                      <a:pt x="107" y="168"/>
                    </a:cubicBezTo>
                    <a:cubicBezTo>
                      <a:pt x="108" y="169"/>
                      <a:pt x="107" y="176"/>
                      <a:pt x="106" y="177"/>
                    </a:cubicBezTo>
                    <a:close/>
                    <a:moveTo>
                      <a:pt x="99" y="136"/>
                    </a:moveTo>
                    <a:cubicBezTo>
                      <a:pt x="85" y="134"/>
                      <a:pt x="98" y="119"/>
                      <a:pt x="107" y="118"/>
                    </a:cubicBezTo>
                    <a:cubicBezTo>
                      <a:pt x="108" y="117"/>
                      <a:pt x="108" y="117"/>
                      <a:pt x="108" y="117"/>
                    </a:cubicBezTo>
                    <a:cubicBezTo>
                      <a:pt x="116" y="125"/>
                      <a:pt x="111" y="138"/>
                      <a:pt x="99" y="136"/>
                    </a:cubicBezTo>
                    <a:close/>
                    <a:moveTo>
                      <a:pt x="129" y="132"/>
                    </a:moveTo>
                    <a:cubicBezTo>
                      <a:pt x="127" y="139"/>
                      <a:pt x="121" y="162"/>
                      <a:pt x="113" y="150"/>
                    </a:cubicBezTo>
                    <a:cubicBezTo>
                      <a:pt x="107" y="139"/>
                      <a:pt x="121" y="136"/>
                      <a:pt x="121" y="125"/>
                    </a:cubicBezTo>
                    <a:cubicBezTo>
                      <a:pt x="120" y="121"/>
                      <a:pt x="115" y="113"/>
                      <a:pt x="118" y="110"/>
                    </a:cubicBezTo>
                    <a:cubicBezTo>
                      <a:pt x="120" y="107"/>
                      <a:pt x="126" y="108"/>
                      <a:pt x="130" y="107"/>
                    </a:cubicBezTo>
                    <a:cubicBezTo>
                      <a:pt x="130" y="107"/>
                      <a:pt x="130" y="107"/>
                      <a:pt x="130" y="107"/>
                    </a:cubicBezTo>
                    <a:cubicBezTo>
                      <a:pt x="130" y="108"/>
                      <a:pt x="130" y="108"/>
                      <a:pt x="130" y="108"/>
                    </a:cubicBezTo>
                    <a:cubicBezTo>
                      <a:pt x="132" y="110"/>
                      <a:pt x="133" y="111"/>
                      <a:pt x="134" y="113"/>
                    </a:cubicBezTo>
                    <a:cubicBezTo>
                      <a:pt x="134" y="119"/>
                      <a:pt x="130" y="129"/>
                      <a:pt x="129" y="132"/>
                    </a:cubicBez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Freeform 536"/>
              <p:cNvSpPr>
                <a:spLocks noEditPoints="1"/>
              </p:cNvSpPr>
              <p:nvPr/>
            </p:nvSpPr>
            <p:spPr bwMode="auto">
              <a:xfrm>
                <a:off x="3866" y="2437"/>
                <a:ext cx="247" cy="208"/>
              </a:xfrm>
              <a:custGeom>
                <a:avLst/>
                <a:gdLst>
                  <a:gd name="T0" fmla="*/ 108 w 161"/>
                  <a:gd name="T1" fmla="*/ 39 h 136"/>
                  <a:gd name="T2" fmla="*/ 85 w 161"/>
                  <a:gd name="T3" fmla="*/ 11 h 136"/>
                  <a:gd name="T4" fmla="*/ 49 w 161"/>
                  <a:gd name="T5" fmla="*/ 35 h 136"/>
                  <a:gd name="T6" fmla="*/ 49 w 161"/>
                  <a:gd name="T7" fmla="*/ 39 h 136"/>
                  <a:gd name="T8" fmla="*/ 21 w 161"/>
                  <a:gd name="T9" fmla="*/ 76 h 136"/>
                  <a:gd name="T10" fmla="*/ 4 w 161"/>
                  <a:gd name="T11" fmla="*/ 90 h 136"/>
                  <a:gd name="T12" fmla="*/ 35 w 161"/>
                  <a:gd name="T13" fmla="*/ 83 h 136"/>
                  <a:gd name="T14" fmla="*/ 42 w 161"/>
                  <a:gd name="T15" fmla="*/ 83 h 136"/>
                  <a:gd name="T16" fmla="*/ 71 w 161"/>
                  <a:gd name="T17" fmla="*/ 113 h 136"/>
                  <a:gd name="T18" fmla="*/ 81 w 161"/>
                  <a:gd name="T19" fmla="*/ 136 h 136"/>
                  <a:gd name="T20" fmla="*/ 85 w 161"/>
                  <a:gd name="T21" fmla="*/ 125 h 136"/>
                  <a:gd name="T22" fmla="*/ 100 w 161"/>
                  <a:gd name="T23" fmla="*/ 132 h 136"/>
                  <a:gd name="T24" fmla="*/ 104 w 161"/>
                  <a:gd name="T25" fmla="*/ 126 h 136"/>
                  <a:gd name="T26" fmla="*/ 109 w 161"/>
                  <a:gd name="T27" fmla="*/ 105 h 136"/>
                  <a:gd name="T28" fmla="*/ 105 w 161"/>
                  <a:gd name="T29" fmla="*/ 99 h 136"/>
                  <a:gd name="T30" fmla="*/ 100 w 161"/>
                  <a:gd name="T31" fmla="*/ 99 h 136"/>
                  <a:gd name="T32" fmla="*/ 91 w 161"/>
                  <a:gd name="T33" fmla="*/ 86 h 136"/>
                  <a:gd name="T34" fmla="*/ 108 w 161"/>
                  <a:gd name="T35" fmla="*/ 80 h 136"/>
                  <a:gd name="T36" fmla="*/ 116 w 161"/>
                  <a:gd name="T37" fmla="*/ 78 h 136"/>
                  <a:gd name="T38" fmla="*/ 118 w 161"/>
                  <a:gd name="T39" fmla="*/ 73 h 136"/>
                  <a:gd name="T40" fmla="*/ 125 w 161"/>
                  <a:gd name="T41" fmla="*/ 81 h 136"/>
                  <a:gd name="T42" fmla="*/ 143 w 161"/>
                  <a:gd name="T43" fmla="*/ 84 h 136"/>
                  <a:gd name="T44" fmla="*/ 130 w 161"/>
                  <a:gd name="T45" fmla="*/ 53 h 136"/>
                  <a:gd name="T46" fmla="*/ 71 w 161"/>
                  <a:gd name="T47" fmla="*/ 10 h 136"/>
                  <a:gd name="T48" fmla="*/ 82 w 161"/>
                  <a:gd name="T49" fmla="*/ 32 h 136"/>
                  <a:gd name="T50" fmla="*/ 67 w 161"/>
                  <a:gd name="T51" fmla="*/ 46 h 136"/>
                  <a:gd name="T52" fmla="*/ 76 w 161"/>
                  <a:gd name="T53" fmla="*/ 102 h 136"/>
                  <a:gd name="T54" fmla="*/ 58 w 161"/>
                  <a:gd name="T55" fmla="*/ 84 h 136"/>
                  <a:gd name="T56" fmla="*/ 59 w 161"/>
                  <a:gd name="T57" fmla="*/ 54 h 136"/>
                  <a:gd name="T58" fmla="*/ 77 w 161"/>
                  <a:gd name="T59" fmla="*/ 86 h 136"/>
                  <a:gd name="T60" fmla="*/ 91 w 161"/>
                  <a:gd name="T61" fmla="*/ 103 h 136"/>
                  <a:gd name="T62" fmla="*/ 89 w 161"/>
                  <a:gd name="T63" fmla="*/ 113 h 136"/>
                  <a:gd name="T64" fmla="*/ 80 w 161"/>
                  <a:gd name="T65" fmla="*/ 79 h 136"/>
                  <a:gd name="T66" fmla="*/ 76 w 161"/>
                  <a:gd name="T67" fmla="*/ 49 h 136"/>
                  <a:gd name="T68" fmla="*/ 93 w 161"/>
                  <a:gd name="T69" fmla="*/ 62 h 136"/>
                  <a:gd name="T70" fmla="*/ 91 w 161"/>
                  <a:gd name="T71" fmla="*/ 50 h 136"/>
                  <a:gd name="T72" fmla="*/ 93 w 161"/>
                  <a:gd name="T73" fmla="*/ 36 h 136"/>
                  <a:gd name="T74" fmla="*/ 130 w 161"/>
                  <a:gd name="T75" fmla="*/ 74 h 136"/>
                  <a:gd name="T76" fmla="*/ 112 w 161"/>
                  <a:gd name="T77" fmla="*/ 63 h 136"/>
                  <a:gd name="T78" fmla="*/ 109 w 161"/>
                  <a:gd name="T79" fmla="*/ 52 h 136"/>
                  <a:gd name="T80" fmla="*/ 118 w 161"/>
                  <a:gd name="T81" fmla="*/ 57 h 136"/>
                  <a:gd name="T82" fmla="*/ 130 w 161"/>
                  <a:gd name="T83" fmla="*/ 74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1" h="136">
                    <a:moveTo>
                      <a:pt x="130" y="53"/>
                    </a:moveTo>
                    <a:cubicBezTo>
                      <a:pt x="123" y="47"/>
                      <a:pt x="116" y="44"/>
                      <a:pt x="108" y="39"/>
                    </a:cubicBezTo>
                    <a:cubicBezTo>
                      <a:pt x="102" y="34"/>
                      <a:pt x="98" y="29"/>
                      <a:pt x="94" y="23"/>
                    </a:cubicBezTo>
                    <a:cubicBezTo>
                      <a:pt x="92" y="19"/>
                      <a:pt x="89" y="15"/>
                      <a:pt x="85" y="11"/>
                    </a:cubicBezTo>
                    <a:cubicBezTo>
                      <a:pt x="74" y="0"/>
                      <a:pt x="66" y="1"/>
                      <a:pt x="61" y="3"/>
                    </a:cubicBezTo>
                    <a:cubicBezTo>
                      <a:pt x="52" y="7"/>
                      <a:pt x="48" y="22"/>
                      <a:pt x="49" y="35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8"/>
                      <a:pt x="49" y="38"/>
                      <a:pt x="49" y="39"/>
                    </a:cubicBezTo>
                    <a:cubicBezTo>
                      <a:pt x="46" y="49"/>
                      <a:pt x="42" y="60"/>
                      <a:pt x="35" y="68"/>
                    </a:cubicBezTo>
                    <a:cubicBezTo>
                      <a:pt x="30" y="73"/>
                      <a:pt x="27" y="74"/>
                      <a:pt x="21" y="76"/>
                    </a:cubicBezTo>
                    <a:cubicBezTo>
                      <a:pt x="14" y="78"/>
                      <a:pt x="6" y="82"/>
                      <a:pt x="0" y="84"/>
                    </a:cubicBezTo>
                    <a:cubicBezTo>
                      <a:pt x="4" y="90"/>
                      <a:pt x="4" y="90"/>
                      <a:pt x="4" y="90"/>
                    </a:cubicBezTo>
                    <a:cubicBezTo>
                      <a:pt x="14" y="84"/>
                      <a:pt x="25" y="85"/>
                      <a:pt x="34" y="82"/>
                    </a:cubicBezTo>
                    <a:cubicBezTo>
                      <a:pt x="34" y="82"/>
                      <a:pt x="35" y="83"/>
                      <a:pt x="35" y="83"/>
                    </a:cubicBezTo>
                    <a:cubicBezTo>
                      <a:pt x="36" y="85"/>
                      <a:pt x="39" y="85"/>
                      <a:pt x="40" y="84"/>
                    </a:cubicBezTo>
                    <a:cubicBezTo>
                      <a:pt x="41" y="83"/>
                      <a:pt x="41" y="83"/>
                      <a:pt x="42" y="83"/>
                    </a:cubicBezTo>
                    <a:cubicBezTo>
                      <a:pt x="50" y="85"/>
                      <a:pt x="59" y="91"/>
                      <a:pt x="65" y="97"/>
                    </a:cubicBezTo>
                    <a:cubicBezTo>
                      <a:pt x="70" y="101"/>
                      <a:pt x="68" y="107"/>
                      <a:pt x="71" y="113"/>
                    </a:cubicBezTo>
                    <a:cubicBezTo>
                      <a:pt x="71" y="119"/>
                      <a:pt x="76" y="127"/>
                      <a:pt x="77" y="133"/>
                    </a:cubicBezTo>
                    <a:cubicBezTo>
                      <a:pt x="78" y="135"/>
                      <a:pt x="79" y="136"/>
                      <a:pt x="81" y="136"/>
                    </a:cubicBezTo>
                    <a:cubicBezTo>
                      <a:pt x="81" y="132"/>
                      <a:pt x="83" y="127"/>
                      <a:pt x="85" y="125"/>
                    </a:cubicBezTo>
                    <a:cubicBezTo>
                      <a:pt x="85" y="125"/>
                      <a:pt x="85" y="125"/>
                      <a:pt x="85" y="125"/>
                    </a:cubicBezTo>
                    <a:cubicBezTo>
                      <a:pt x="90" y="125"/>
                      <a:pt x="94" y="129"/>
                      <a:pt x="96" y="134"/>
                    </a:cubicBezTo>
                    <a:cubicBezTo>
                      <a:pt x="97" y="133"/>
                      <a:pt x="99" y="133"/>
                      <a:pt x="100" y="132"/>
                    </a:cubicBezTo>
                    <a:cubicBezTo>
                      <a:pt x="102" y="130"/>
                      <a:pt x="102" y="129"/>
                      <a:pt x="104" y="127"/>
                    </a:cubicBezTo>
                    <a:cubicBezTo>
                      <a:pt x="104" y="127"/>
                      <a:pt x="104" y="127"/>
                      <a:pt x="104" y="126"/>
                    </a:cubicBezTo>
                    <a:cubicBezTo>
                      <a:pt x="101" y="118"/>
                      <a:pt x="98" y="109"/>
                      <a:pt x="109" y="104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09" y="105"/>
                      <a:pt x="110" y="104"/>
                      <a:pt x="110" y="104"/>
                    </a:cubicBezTo>
                    <a:cubicBezTo>
                      <a:pt x="108" y="103"/>
                      <a:pt x="106" y="102"/>
                      <a:pt x="105" y="99"/>
                    </a:cubicBezTo>
                    <a:cubicBezTo>
                      <a:pt x="105" y="99"/>
                      <a:pt x="105" y="98"/>
                      <a:pt x="105" y="98"/>
                    </a:cubicBezTo>
                    <a:cubicBezTo>
                      <a:pt x="104" y="99"/>
                      <a:pt x="102" y="100"/>
                      <a:pt x="100" y="99"/>
                    </a:cubicBezTo>
                    <a:cubicBezTo>
                      <a:pt x="96" y="98"/>
                      <a:pt x="98" y="95"/>
                      <a:pt x="97" y="92"/>
                    </a:cubicBezTo>
                    <a:cubicBezTo>
                      <a:pt x="95" y="89"/>
                      <a:pt x="92" y="89"/>
                      <a:pt x="91" y="86"/>
                    </a:cubicBezTo>
                    <a:cubicBezTo>
                      <a:pt x="89" y="79"/>
                      <a:pt x="94" y="74"/>
                      <a:pt x="100" y="73"/>
                    </a:cubicBezTo>
                    <a:cubicBezTo>
                      <a:pt x="104" y="74"/>
                      <a:pt x="107" y="76"/>
                      <a:pt x="108" y="80"/>
                    </a:cubicBezTo>
                    <a:cubicBezTo>
                      <a:pt x="109" y="80"/>
                      <a:pt x="110" y="80"/>
                      <a:pt x="111" y="80"/>
                    </a:cubicBezTo>
                    <a:cubicBezTo>
                      <a:pt x="115" y="81"/>
                      <a:pt x="115" y="80"/>
                      <a:pt x="116" y="78"/>
                    </a:cubicBezTo>
                    <a:cubicBezTo>
                      <a:pt x="114" y="77"/>
                      <a:pt x="113" y="76"/>
                      <a:pt x="111" y="75"/>
                    </a:cubicBezTo>
                    <a:cubicBezTo>
                      <a:pt x="104" y="68"/>
                      <a:pt x="114" y="71"/>
                      <a:pt x="118" y="73"/>
                    </a:cubicBezTo>
                    <a:cubicBezTo>
                      <a:pt x="120" y="74"/>
                      <a:pt x="120" y="74"/>
                      <a:pt x="120" y="74"/>
                    </a:cubicBezTo>
                    <a:cubicBezTo>
                      <a:pt x="121" y="76"/>
                      <a:pt x="123" y="78"/>
                      <a:pt x="125" y="81"/>
                    </a:cubicBezTo>
                    <a:cubicBezTo>
                      <a:pt x="128" y="81"/>
                      <a:pt x="131" y="79"/>
                      <a:pt x="134" y="80"/>
                    </a:cubicBezTo>
                    <a:cubicBezTo>
                      <a:pt x="137" y="80"/>
                      <a:pt x="140" y="83"/>
                      <a:pt x="143" y="84"/>
                    </a:cubicBezTo>
                    <a:cubicBezTo>
                      <a:pt x="148" y="87"/>
                      <a:pt x="155" y="91"/>
                      <a:pt x="161" y="91"/>
                    </a:cubicBezTo>
                    <a:cubicBezTo>
                      <a:pt x="148" y="81"/>
                      <a:pt x="141" y="65"/>
                      <a:pt x="130" y="53"/>
                    </a:cubicBezTo>
                    <a:close/>
                    <a:moveTo>
                      <a:pt x="61" y="25"/>
                    </a:moveTo>
                    <a:cubicBezTo>
                      <a:pt x="60" y="19"/>
                      <a:pt x="62" y="8"/>
                      <a:pt x="71" y="10"/>
                    </a:cubicBezTo>
                    <a:cubicBezTo>
                      <a:pt x="72" y="10"/>
                      <a:pt x="72" y="10"/>
                      <a:pt x="72" y="10"/>
                    </a:cubicBezTo>
                    <a:cubicBezTo>
                      <a:pt x="77" y="13"/>
                      <a:pt x="85" y="27"/>
                      <a:pt x="82" y="32"/>
                    </a:cubicBezTo>
                    <a:cubicBezTo>
                      <a:pt x="80" y="36"/>
                      <a:pt x="75" y="36"/>
                      <a:pt x="73" y="39"/>
                    </a:cubicBezTo>
                    <a:cubicBezTo>
                      <a:pt x="70" y="42"/>
                      <a:pt x="74" y="46"/>
                      <a:pt x="67" y="46"/>
                    </a:cubicBezTo>
                    <a:cubicBezTo>
                      <a:pt x="56" y="47"/>
                      <a:pt x="61" y="31"/>
                      <a:pt x="61" y="25"/>
                    </a:cubicBezTo>
                    <a:close/>
                    <a:moveTo>
                      <a:pt x="76" y="102"/>
                    </a:moveTo>
                    <a:cubicBezTo>
                      <a:pt x="71" y="107"/>
                      <a:pt x="64" y="95"/>
                      <a:pt x="60" y="87"/>
                    </a:cubicBezTo>
                    <a:cubicBezTo>
                      <a:pt x="59" y="86"/>
                      <a:pt x="59" y="85"/>
                      <a:pt x="58" y="84"/>
                    </a:cubicBezTo>
                    <a:cubicBezTo>
                      <a:pt x="49" y="79"/>
                      <a:pt x="49" y="81"/>
                      <a:pt x="54" y="72"/>
                    </a:cubicBezTo>
                    <a:cubicBezTo>
                      <a:pt x="57" y="66"/>
                      <a:pt x="57" y="60"/>
                      <a:pt x="59" y="54"/>
                    </a:cubicBezTo>
                    <a:cubicBezTo>
                      <a:pt x="65" y="58"/>
                      <a:pt x="67" y="69"/>
                      <a:pt x="68" y="77"/>
                    </a:cubicBezTo>
                    <a:cubicBezTo>
                      <a:pt x="71" y="80"/>
                      <a:pt x="75" y="83"/>
                      <a:pt x="77" y="86"/>
                    </a:cubicBezTo>
                    <a:cubicBezTo>
                      <a:pt x="79" y="89"/>
                      <a:pt x="79" y="99"/>
                      <a:pt x="76" y="102"/>
                    </a:cubicBezTo>
                    <a:close/>
                    <a:moveTo>
                      <a:pt x="91" y="103"/>
                    </a:moveTo>
                    <a:cubicBezTo>
                      <a:pt x="92" y="104"/>
                      <a:pt x="92" y="104"/>
                      <a:pt x="92" y="104"/>
                    </a:cubicBezTo>
                    <a:cubicBezTo>
                      <a:pt x="95" y="108"/>
                      <a:pt x="95" y="115"/>
                      <a:pt x="89" y="113"/>
                    </a:cubicBezTo>
                    <a:cubicBezTo>
                      <a:pt x="82" y="112"/>
                      <a:pt x="86" y="105"/>
                      <a:pt x="91" y="103"/>
                    </a:cubicBezTo>
                    <a:close/>
                    <a:moveTo>
                      <a:pt x="80" y="79"/>
                    </a:moveTo>
                    <a:cubicBezTo>
                      <a:pt x="77" y="76"/>
                      <a:pt x="73" y="65"/>
                      <a:pt x="72" y="61"/>
                    </a:cubicBezTo>
                    <a:cubicBezTo>
                      <a:pt x="71" y="55"/>
                      <a:pt x="74" y="54"/>
                      <a:pt x="76" y="49"/>
                    </a:cubicBezTo>
                    <a:cubicBezTo>
                      <a:pt x="77" y="49"/>
                      <a:pt x="77" y="49"/>
                      <a:pt x="77" y="49"/>
                    </a:cubicBezTo>
                    <a:cubicBezTo>
                      <a:pt x="82" y="52"/>
                      <a:pt x="91" y="56"/>
                      <a:pt x="93" y="62"/>
                    </a:cubicBezTo>
                    <a:cubicBezTo>
                      <a:pt x="94" y="65"/>
                      <a:pt x="83" y="78"/>
                      <a:pt x="80" y="79"/>
                    </a:cubicBezTo>
                    <a:close/>
                    <a:moveTo>
                      <a:pt x="91" y="50"/>
                    </a:moveTo>
                    <a:cubicBezTo>
                      <a:pt x="80" y="47"/>
                      <a:pt x="86" y="42"/>
                      <a:pt x="90" y="34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98" y="41"/>
                      <a:pt x="106" y="54"/>
                      <a:pt x="91" y="50"/>
                    </a:cubicBezTo>
                    <a:close/>
                    <a:moveTo>
                      <a:pt x="130" y="74"/>
                    </a:moveTo>
                    <a:cubicBezTo>
                      <a:pt x="127" y="73"/>
                      <a:pt x="127" y="68"/>
                      <a:pt x="124" y="66"/>
                    </a:cubicBezTo>
                    <a:cubicBezTo>
                      <a:pt x="122" y="64"/>
                      <a:pt x="114" y="62"/>
                      <a:pt x="112" y="63"/>
                    </a:cubicBezTo>
                    <a:cubicBezTo>
                      <a:pt x="109" y="64"/>
                      <a:pt x="109" y="69"/>
                      <a:pt x="105" y="70"/>
                    </a:cubicBezTo>
                    <a:cubicBezTo>
                      <a:pt x="92" y="71"/>
                      <a:pt x="108" y="54"/>
                      <a:pt x="109" y="52"/>
                    </a:cubicBezTo>
                    <a:cubicBezTo>
                      <a:pt x="109" y="50"/>
                      <a:pt x="109" y="50"/>
                      <a:pt x="109" y="50"/>
                    </a:cubicBezTo>
                    <a:cubicBezTo>
                      <a:pt x="115" y="48"/>
                      <a:pt x="115" y="54"/>
                      <a:pt x="118" y="57"/>
                    </a:cubicBezTo>
                    <a:cubicBezTo>
                      <a:pt x="124" y="61"/>
                      <a:pt x="128" y="58"/>
                      <a:pt x="133" y="65"/>
                    </a:cubicBezTo>
                    <a:cubicBezTo>
                      <a:pt x="135" y="69"/>
                      <a:pt x="138" y="76"/>
                      <a:pt x="130" y="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Freeform 537"/>
              <p:cNvSpPr>
                <a:spLocks/>
              </p:cNvSpPr>
              <p:nvPr/>
            </p:nvSpPr>
            <p:spPr bwMode="auto">
              <a:xfrm>
                <a:off x="3965" y="2555"/>
                <a:ext cx="11" cy="36"/>
              </a:xfrm>
              <a:custGeom>
                <a:avLst/>
                <a:gdLst>
                  <a:gd name="T0" fmla="*/ 3 w 7"/>
                  <a:gd name="T1" fmla="*/ 0 h 24"/>
                  <a:gd name="T2" fmla="*/ 0 w 7"/>
                  <a:gd name="T3" fmla="*/ 19 h 24"/>
                  <a:gd name="T4" fmla="*/ 4 w 7"/>
                  <a:gd name="T5" fmla="*/ 24 h 24"/>
                  <a:gd name="T6" fmla="*/ 7 w 7"/>
                  <a:gd name="T7" fmla="*/ 6 h 24"/>
                  <a:gd name="T8" fmla="*/ 7 w 7"/>
                  <a:gd name="T9" fmla="*/ 3 h 24"/>
                  <a:gd name="T10" fmla="*/ 3 w 7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4">
                    <a:moveTo>
                      <a:pt x="3" y="0"/>
                    </a:moveTo>
                    <a:cubicBezTo>
                      <a:pt x="4" y="7"/>
                      <a:pt x="5" y="14"/>
                      <a:pt x="0" y="19"/>
                    </a:cubicBezTo>
                    <a:cubicBezTo>
                      <a:pt x="1" y="21"/>
                      <a:pt x="3" y="23"/>
                      <a:pt x="4" y="24"/>
                    </a:cubicBezTo>
                    <a:cubicBezTo>
                      <a:pt x="7" y="21"/>
                      <a:pt x="7" y="10"/>
                      <a:pt x="7" y="6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5" y="2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rgbClr val="FB6B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Freeform 538"/>
              <p:cNvSpPr>
                <a:spLocks noEditPoints="1"/>
              </p:cNvSpPr>
              <p:nvPr/>
            </p:nvSpPr>
            <p:spPr bwMode="auto">
              <a:xfrm>
                <a:off x="3760" y="1991"/>
                <a:ext cx="343" cy="292"/>
              </a:xfrm>
              <a:custGeom>
                <a:avLst/>
                <a:gdLst>
                  <a:gd name="T0" fmla="*/ 158 w 224"/>
                  <a:gd name="T1" fmla="*/ 5 h 191"/>
                  <a:gd name="T2" fmla="*/ 2 w 224"/>
                  <a:gd name="T3" fmla="*/ 30 h 191"/>
                  <a:gd name="T4" fmla="*/ 11 w 224"/>
                  <a:gd name="T5" fmla="*/ 102 h 191"/>
                  <a:gd name="T6" fmla="*/ 80 w 224"/>
                  <a:gd name="T7" fmla="*/ 149 h 191"/>
                  <a:gd name="T8" fmla="*/ 220 w 224"/>
                  <a:gd name="T9" fmla="*/ 17 h 191"/>
                  <a:gd name="T10" fmla="*/ 164 w 224"/>
                  <a:gd name="T11" fmla="*/ 50 h 191"/>
                  <a:gd name="T12" fmla="*/ 144 w 224"/>
                  <a:gd name="T13" fmla="*/ 67 h 191"/>
                  <a:gd name="T14" fmla="*/ 134 w 224"/>
                  <a:gd name="T15" fmla="*/ 43 h 191"/>
                  <a:gd name="T16" fmla="*/ 155 w 224"/>
                  <a:gd name="T17" fmla="*/ 67 h 191"/>
                  <a:gd name="T18" fmla="*/ 116 w 224"/>
                  <a:gd name="T19" fmla="*/ 26 h 191"/>
                  <a:gd name="T20" fmla="*/ 114 w 224"/>
                  <a:gd name="T21" fmla="*/ 37 h 191"/>
                  <a:gd name="T22" fmla="*/ 79 w 224"/>
                  <a:gd name="T23" fmla="*/ 40 h 191"/>
                  <a:gd name="T24" fmla="*/ 75 w 224"/>
                  <a:gd name="T25" fmla="*/ 66 h 191"/>
                  <a:gd name="T26" fmla="*/ 107 w 224"/>
                  <a:gd name="T27" fmla="*/ 68 h 191"/>
                  <a:gd name="T28" fmla="*/ 77 w 224"/>
                  <a:gd name="T29" fmla="*/ 72 h 191"/>
                  <a:gd name="T30" fmla="*/ 75 w 224"/>
                  <a:gd name="T31" fmla="*/ 94 h 191"/>
                  <a:gd name="T32" fmla="*/ 57 w 224"/>
                  <a:gd name="T33" fmla="*/ 80 h 191"/>
                  <a:gd name="T34" fmla="*/ 53 w 224"/>
                  <a:gd name="T35" fmla="*/ 155 h 191"/>
                  <a:gd name="T36" fmla="*/ 39 w 224"/>
                  <a:gd name="T37" fmla="*/ 79 h 191"/>
                  <a:gd name="T38" fmla="*/ 35 w 224"/>
                  <a:gd name="T39" fmla="*/ 72 h 191"/>
                  <a:gd name="T40" fmla="*/ 50 w 224"/>
                  <a:gd name="T41" fmla="*/ 49 h 191"/>
                  <a:gd name="T42" fmla="*/ 70 w 224"/>
                  <a:gd name="T43" fmla="*/ 59 h 191"/>
                  <a:gd name="T44" fmla="*/ 62 w 224"/>
                  <a:gd name="T45" fmla="*/ 52 h 191"/>
                  <a:gd name="T46" fmla="*/ 55 w 224"/>
                  <a:gd name="T47" fmla="*/ 35 h 191"/>
                  <a:gd name="T48" fmla="*/ 27 w 224"/>
                  <a:gd name="T49" fmla="*/ 45 h 191"/>
                  <a:gd name="T50" fmla="*/ 25 w 224"/>
                  <a:gd name="T51" fmla="*/ 39 h 191"/>
                  <a:gd name="T52" fmla="*/ 15 w 224"/>
                  <a:gd name="T53" fmla="*/ 44 h 191"/>
                  <a:gd name="T54" fmla="*/ 9 w 224"/>
                  <a:gd name="T55" fmla="*/ 63 h 191"/>
                  <a:gd name="T56" fmla="*/ 37 w 224"/>
                  <a:gd name="T57" fmla="*/ 94 h 191"/>
                  <a:gd name="T58" fmla="*/ 28 w 224"/>
                  <a:gd name="T59" fmla="*/ 129 h 191"/>
                  <a:gd name="T60" fmla="*/ 43 w 224"/>
                  <a:gd name="T61" fmla="*/ 140 h 191"/>
                  <a:gd name="T62" fmla="*/ 43 w 224"/>
                  <a:gd name="T63" fmla="*/ 178 h 191"/>
                  <a:gd name="T64" fmla="*/ 34 w 224"/>
                  <a:gd name="T65" fmla="*/ 159 h 191"/>
                  <a:gd name="T66" fmla="*/ 74 w 224"/>
                  <a:gd name="T67" fmla="*/ 144 h 191"/>
                  <a:gd name="T68" fmla="*/ 59 w 224"/>
                  <a:gd name="T69" fmla="*/ 137 h 191"/>
                  <a:gd name="T70" fmla="*/ 56 w 224"/>
                  <a:gd name="T71" fmla="*/ 107 h 191"/>
                  <a:gd name="T72" fmla="*/ 94 w 224"/>
                  <a:gd name="T73" fmla="*/ 104 h 191"/>
                  <a:gd name="T74" fmla="*/ 83 w 224"/>
                  <a:gd name="T75" fmla="*/ 131 h 191"/>
                  <a:gd name="T76" fmla="*/ 91 w 224"/>
                  <a:gd name="T77" fmla="*/ 118 h 191"/>
                  <a:gd name="T78" fmla="*/ 102 w 224"/>
                  <a:gd name="T79" fmla="*/ 100 h 191"/>
                  <a:gd name="T80" fmla="*/ 114 w 224"/>
                  <a:gd name="T81" fmla="*/ 104 h 191"/>
                  <a:gd name="T82" fmla="*/ 117 w 224"/>
                  <a:gd name="T83" fmla="*/ 117 h 191"/>
                  <a:gd name="T84" fmla="*/ 124 w 224"/>
                  <a:gd name="T85" fmla="*/ 74 h 191"/>
                  <a:gd name="T86" fmla="*/ 128 w 224"/>
                  <a:gd name="T87" fmla="*/ 119 h 191"/>
                  <a:gd name="T88" fmla="*/ 150 w 224"/>
                  <a:gd name="T89" fmla="*/ 99 h 191"/>
                  <a:gd name="T90" fmla="*/ 154 w 224"/>
                  <a:gd name="T91" fmla="*/ 91 h 191"/>
                  <a:gd name="T92" fmla="*/ 162 w 224"/>
                  <a:gd name="T93" fmla="*/ 75 h 191"/>
                  <a:gd name="T94" fmla="*/ 172 w 224"/>
                  <a:gd name="T95" fmla="*/ 56 h 191"/>
                  <a:gd name="T96" fmla="*/ 190 w 224"/>
                  <a:gd name="T97" fmla="*/ 47 h 191"/>
                  <a:gd name="T98" fmla="*/ 170 w 224"/>
                  <a:gd name="T99" fmla="*/ 9 h 191"/>
                  <a:gd name="T100" fmla="*/ 198 w 224"/>
                  <a:gd name="T101" fmla="*/ 2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4" h="191">
                    <a:moveTo>
                      <a:pt x="220" y="17"/>
                    </a:moveTo>
                    <a:cubicBezTo>
                      <a:pt x="219" y="17"/>
                      <a:pt x="218" y="18"/>
                      <a:pt x="217" y="19"/>
                    </a:cubicBezTo>
                    <a:cubicBezTo>
                      <a:pt x="218" y="16"/>
                      <a:pt x="210" y="13"/>
                      <a:pt x="204" y="12"/>
                    </a:cubicBezTo>
                    <a:cubicBezTo>
                      <a:pt x="189" y="10"/>
                      <a:pt x="170" y="0"/>
                      <a:pt x="158" y="5"/>
                    </a:cubicBezTo>
                    <a:cubicBezTo>
                      <a:pt x="133" y="18"/>
                      <a:pt x="118" y="15"/>
                      <a:pt x="90" y="24"/>
                    </a:cubicBezTo>
                    <a:cubicBezTo>
                      <a:pt x="64" y="32"/>
                      <a:pt x="60" y="32"/>
                      <a:pt x="34" y="23"/>
                    </a:cubicBezTo>
                    <a:cubicBezTo>
                      <a:pt x="23" y="19"/>
                      <a:pt x="11" y="23"/>
                      <a:pt x="7" y="23"/>
                    </a:cubicBezTo>
                    <a:cubicBezTo>
                      <a:pt x="7" y="23"/>
                      <a:pt x="0" y="24"/>
                      <a:pt x="2" y="30"/>
                    </a:cubicBezTo>
                    <a:cubicBezTo>
                      <a:pt x="5" y="37"/>
                      <a:pt x="5" y="45"/>
                      <a:pt x="3" y="52"/>
                    </a:cubicBezTo>
                    <a:cubicBezTo>
                      <a:pt x="2" y="60"/>
                      <a:pt x="4" y="66"/>
                      <a:pt x="8" y="72"/>
                    </a:cubicBezTo>
                    <a:cubicBezTo>
                      <a:pt x="11" y="79"/>
                      <a:pt x="8" y="83"/>
                      <a:pt x="8" y="91"/>
                    </a:cubicBezTo>
                    <a:cubicBezTo>
                      <a:pt x="8" y="94"/>
                      <a:pt x="9" y="98"/>
                      <a:pt x="11" y="102"/>
                    </a:cubicBezTo>
                    <a:cubicBezTo>
                      <a:pt x="11" y="104"/>
                      <a:pt x="11" y="106"/>
                      <a:pt x="12" y="107"/>
                    </a:cubicBezTo>
                    <a:cubicBezTo>
                      <a:pt x="16" y="131"/>
                      <a:pt x="23" y="138"/>
                      <a:pt x="24" y="161"/>
                    </a:cubicBezTo>
                    <a:cubicBezTo>
                      <a:pt x="24" y="180"/>
                      <a:pt x="19" y="191"/>
                      <a:pt x="42" y="184"/>
                    </a:cubicBezTo>
                    <a:cubicBezTo>
                      <a:pt x="62" y="178"/>
                      <a:pt x="68" y="164"/>
                      <a:pt x="80" y="149"/>
                    </a:cubicBezTo>
                    <a:cubicBezTo>
                      <a:pt x="102" y="120"/>
                      <a:pt x="140" y="141"/>
                      <a:pt x="160" y="112"/>
                    </a:cubicBezTo>
                    <a:cubicBezTo>
                      <a:pt x="172" y="93"/>
                      <a:pt x="195" y="71"/>
                      <a:pt x="209" y="41"/>
                    </a:cubicBezTo>
                    <a:cubicBezTo>
                      <a:pt x="212" y="40"/>
                      <a:pt x="214" y="39"/>
                      <a:pt x="216" y="37"/>
                    </a:cubicBezTo>
                    <a:cubicBezTo>
                      <a:pt x="224" y="29"/>
                      <a:pt x="220" y="17"/>
                      <a:pt x="220" y="17"/>
                    </a:cubicBezTo>
                    <a:close/>
                    <a:moveTo>
                      <a:pt x="147" y="41"/>
                    </a:moveTo>
                    <a:cubicBezTo>
                      <a:pt x="148" y="38"/>
                      <a:pt x="153" y="36"/>
                      <a:pt x="155" y="34"/>
                    </a:cubicBezTo>
                    <a:cubicBezTo>
                      <a:pt x="155" y="34"/>
                      <a:pt x="155" y="34"/>
                      <a:pt x="155" y="34"/>
                    </a:cubicBezTo>
                    <a:cubicBezTo>
                      <a:pt x="161" y="29"/>
                      <a:pt x="163" y="47"/>
                      <a:pt x="164" y="50"/>
                    </a:cubicBezTo>
                    <a:cubicBezTo>
                      <a:pt x="158" y="54"/>
                      <a:pt x="154" y="50"/>
                      <a:pt x="150" y="46"/>
                    </a:cubicBezTo>
                    <a:cubicBezTo>
                      <a:pt x="148" y="44"/>
                      <a:pt x="146" y="45"/>
                      <a:pt x="147" y="41"/>
                    </a:cubicBezTo>
                    <a:close/>
                    <a:moveTo>
                      <a:pt x="155" y="67"/>
                    </a:moveTo>
                    <a:cubicBezTo>
                      <a:pt x="152" y="68"/>
                      <a:pt x="147" y="67"/>
                      <a:pt x="144" y="67"/>
                    </a:cubicBezTo>
                    <a:cubicBezTo>
                      <a:pt x="141" y="68"/>
                      <a:pt x="136" y="69"/>
                      <a:pt x="133" y="68"/>
                    </a:cubicBezTo>
                    <a:cubicBezTo>
                      <a:pt x="129" y="66"/>
                      <a:pt x="129" y="62"/>
                      <a:pt x="128" y="58"/>
                    </a:cubicBezTo>
                    <a:cubicBezTo>
                      <a:pt x="126" y="54"/>
                      <a:pt x="122" y="49"/>
                      <a:pt x="125" y="45"/>
                    </a:cubicBezTo>
                    <a:cubicBezTo>
                      <a:pt x="127" y="42"/>
                      <a:pt x="131" y="42"/>
                      <a:pt x="134" y="43"/>
                    </a:cubicBezTo>
                    <a:cubicBezTo>
                      <a:pt x="135" y="43"/>
                      <a:pt x="135" y="43"/>
                      <a:pt x="135" y="43"/>
                    </a:cubicBezTo>
                    <a:cubicBezTo>
                      <a:pt x="139" y="44"/>
                      <a:pt x="139" y="47"/>
                      <a:pt x="141" y="50"/>
                    </a:cubicBezTo>
                    <a:cubicBezTo>
                      <a:pt x="145" y="56"/>
                      <a:pt x="147" y="53"/>
                      <a:pt x="152" y="55"/>
                    </a:cubicBezTo>
                    <a:cubicBezTo>
                      <a:pt x="156" y="57"/>
                      <a:pt x="159" y="64"/>
                      <a:pt x="155" y="67"/>
                    </a:cubicBezTo>
                    <a:close/>
                    <a:moveTo>
                      <a:pt x="133" y="20"/>
                    </a:moveTo>
                    <a:cubicBezTo>
                      <a:pt x="133" y="20"/>
                      <a:pt x="133" y="20"/>
                      <a:pt x="133" y="20"/>
                    </a:cubicBezTo>
                    <a:cubicBezTo>
                      <a:pt x="140" y="21"/>
                      <a:pt x="154" y="30"/>
                      <a:pt x="142" y="35"/>
                    </a:cubicBezTo>
                    <a:cubicBezTo>
                      <a:pt x="137" y="38"/>
                      <a:pt x="117" y="33"/>
                      <a:pt x="116" y="26"/>
                    </a:cubicBezTo>
                    <a:cubicBezTo>
                      <a:pt x="121" y="23"/>
                      <a:pt x="128" y="21"/>
                      <a:pt x="133" y="20"/>
                    </a:cubicBezTo>
                    <a:close/>
                    <a:moveTo>
                      <a:pt x="96" y="36"/>
                    </a:moveTo>
                    <a:cubicBezTo>
                      <a:pt x="99" y="34"/>
                      <a:pt x="109" y="35"/>
                      <a:pt x="111" y="37"/>
                    </a:cubicBezTo>
                    <a:cubicBezTo>
                      <a:pt x="114" y="37"/>
                      <a:pt x="114" y="37"/>
                      <a:pt x="114" y="37"/>
                    </a:cubicBezTo>
                    <a:cubicBezTo>
                      <a:pt x="115" y="39"/>
                      <a:pt x="117" y="50"/>
                      <a:pt x="114" y="52"/>
                    </a:cubicBezTo>
                    <a:cubicBezTo>
                      <a:pt x="111" y="54"/>
                      <a:pt x="103" y="49"/>
                      <a:pt x="100" y="48"/>
                    </a:cubicBezTo>
                    <a:cubicBezTo>
                      <a:pt x="96" y="45"/>
                      <a:pt x="87" y="40"/>
                      <a:pt x="96" y="36"/>
                    </a:cubicBezTo>
                    <a:close/>
                    <a:moveTo>
                      <a:pt x="79" y="40"/>
                    </a:moveTo>
                    <a:cubicBezTo>
                      <a:pt x="82" y="39"/>
                      <a:pt x="82" y="39"/>
                      <a:pt x="82" y="39"/>
                    </a:cubicBezTo>
                    <a:cubicBezTo>
                      <a:pt x="85" y="41"/>
                      <a:pt x="87" y="47"/>
                      <a:pt x="82" y="48"/>
                    </a:cubicBezTo>
                    <a:cubicBezTo>
                      <a:pt x="77" y="50"/>
                      <a:pt x="76" y="43"/>
                      <a:pt x="79" y="40"/>
                    </a:cubicBezTo>
                    <a:close/>
                    <a:moveTo>
                      <a:pt x="75" y="66"/>
                    </a:moveTo>
                    <a:cubicBezTo>
                      <a:pt x="77" y="63"/>
                      <a:pt x="77" y="63"/>
                      <a:pt x="77" y="63"/>
                    </a:cubicBezTo>
                    <a:cubicBezTo>
                      <a:pt x="78" y="57"/>
                      <a:pt x="83" y="57"/>
                      <a:pt x="88" y="56"/>
                    </a:cubicBezTo>
                    <a:cubicBezTo>
                      <a:pt x="93" y="56"/>
                      <a:pt x="98" y="54"/>
                      <a:pt x="102" y="56"/>
                    </a:cubicBezTo>
                    <a:cubicBezTo>
                      <a:pt x="105" y="58"/>
                      <a:pt x="108" y="65"/>
                      <a:pt x="107" y="68"/>
                    </a:cubicBezTo>
                    <a:cubicBezTo>
                      <a:pt x="106" y="71"/>
                      <a:pt x="101" y="73"/>
                      <a:pt x="98" y="74"/>
                    </a:cubicBezTo>
                    <a:cubicBezTo>
                      <a:pt x="93" y="76"/>
                      <a:pt x="92" y="76"/>
                      <a:pt x="88" y="74"/>
                    </a:cubicBezTo>
                    <a:cubicBezTo>
                      <a:pt x="86" y="74"/>
                      <a:pt x="85" y="72"/>
                      <a:pt x="83" y="72"/>
                    </a:cubicBezTo>
                    <a:cubicBezTo>
                      <a:pt x="81" y="71"/>
                      <a:pt x="78" y="72"/>
                      <a:pt x="77" y="72"/>
                    </a:cubicBezTo>
                    <a:cubicBezTo>
                      <a:pt x="75" y="71"/>
                      <a:pt x="74" y="70"/>
                      <a:pt x="75" y="66"/>
                    </a:cubicBezTo>
                    <a:close/>
                    <a:moveTo>
                      <a:pt x="74" y="77"/>
                    </a:moveTo>
                    <a:cubicBezTo>
                      <a:pt x="78" y="78"/>
                      <a:pt x="87" y="83"/>
                      <a:pt x="85" y="89"/>
                    </a:cubicBezTo>
                    <a:cubicBezTo>
                      <a:pt x="84" y="93"/>
                      <a:pt x="79" y="93"/>
                      <a:pt x="75" y="94"/>
                    </a:cubicBezTo>
                    <a:cubicBezTo>
                      <a:pt x="70" y="96"/>
                      <a:pt x="65" y="95"/>
                      <a:pt x="60" y="96"/>
                    </a:cubicBezTo>
                    <a:cubicBezTo>
                      <a:pt x="57" y="97"/>
                      <a:pt x="51" y="101"/>
                      <a:pt x="49" y="101"/>
                    </a:cubicBezTo>
                    <a:cubicBezTo>
                      <a:pt x="40" y="97"/>
                      <a:pt x="56" y="85"/>
                      <a:pt x="56" y="81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59" y="78"/>
                      <a:pt x="59" y="75"/>
                      <a:pt x="63" y="75"/>
                    </a:cubicBezTo>
                    <a:cubicBezTo>
                      <a:pt x="65" y="75"/>
                      <a:pt x="66" y="77"/>
                      <a:pt x="68" y="77"/>
                    </a:cubicBezTo>
                    <a:cubicBezTo>
                      <a:pt x="70" y="77"/>
                      <a:pt x="72" y="77"/>
                      <a:pt x="74" y="77"/>
                    </a:cubicBezTo>
                    <a:close/>
                    <a:moveTo>
                      <a:pt x="53" y="155"/>
                    </a:moveTo>
                    <a:cubicBezTo>
                      <a:pt x="47" y="158"/>
                      <a:pt x="41" y="150"/>
                      <a:pt x="45" y="145"/>
                    </a:cubicBezTo>
                    <a:cubicBezTo>
                      <a:pt x="48" y="145"/>
                      <a:pt x="48" y="145"/>
                      <a:pt x="48" y="145"/>
                    </a:cubicBezTo>
                    <a:cubicBezTo>
                      <a:pt x="52" y="145"/>
                      <a:pt x="58" y="153"/>
                      <a:pt x="53" y="155"/>
                    </a:cubicBezTo>
                    <a:close/>
                    <a:moveTo>
                      <a:pt x="39" y="79"/>
                    </a:moveTo>
                    <a:cubicBezTo>
                      <a:pt x="39" y="76"/>
                      <a:pt x="39" y="76"/>
                      <a:pt x="39" y="76"/>
                    </a:cubicBezTo>
                    <a:cubicBezTo>
                      <a:pt x="44" y="72"/>
                      <a:pt x="55" y="75"/>
                      <a:pt x="49" y="82"/>
                    </a:cubicBezTo>
                    <a:cubicBezTo>
                      <a:pt x="46" y="85"/>
                      <a:pt x="36" y="85"/>
                      <a:pt x="39" y="79"/>
                    </a:cubicBezTo>
                    <a:close/>
                    <a:moveTo>
                      <a:pt x="35" y="72"/>
                    </a:moveTo>
                    <a:cubicBezTo>
                      <a:pt x="27" y="77"/>
                      <a:pt x="24" y="59"/>
                      <a:pt x="28" y="55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5" y="53"/>
                      <a:pt x="40" y="52"/>
                      <a:pt x="44" y="50"/>
                    </a:cubicBezTo>
                    <a:cubicBezTo>
                      <a:pt x="47" y="48"/>
                      <a:pt x="47" y="45"/>
                      <a:pt x="50" y="49"/>
                    </a:cubicBezTo>
                    <a:cubicBezTo>
                      <a:pt x="52" y="52"/>
                      <a:pt x="50" y="56"/>
                      <a:pt x="49" y="58"/>
                    </a:cubicBezTo>
                    <a:cubicBezTo>
                      <a:pt x="47" y="60"/>
                      <a:pt x="44" y="62"/>
                      <a:pt x="42" y="64"/>
                    </a:cubicBezTo>
                    <a:cubicBezTo>
                      <a:pt x="40" y="66"/>
                      <a:pt x="38" y="70"/>
                      <a:pt x="35" y="72"/>
                    </a:cubicBezTo>
                    <a:close/>
                    <a:moveTo>
                      <a:pt x="70" y="59"/>
                    </a:moveTo>
                    <a:cubicBezTo>
                      <a:pt x="69" y="63"/>
                      <a:pt x="63" y="65"/>
                      <a:pt x="60" y="67"/>
                    </a:cubicBezTo>
                    <a:cubicBezTo>
                      <a:pt x="56" y="70"/>
                      <a:pt x="53" y="72"/>
                      <a:pt x="51" y="65"/>
                    </a:cubicBezTo>
                    <a:cubicBezTo>
                      <a:pt x="53" y="60"/>
                      <a:pt x="53" y="60"/>
                      <a:pt x="53" y="60"/>
                    </a:cubicBezTo>
                    <a:cubicBezTo>
                      <a:pt x="57" y="59"/>
                      <a:pt x="58" y="54"/>
                      <a:pt x="62" y="52"/>
                    </a:cubicBezTo>
                    <a:cubicBezTo>
                      <a:pt x="66" y="50"/>
                      <a:pt x="72" y="53"/>
                      <a:pt x="70" y="59"/>
                    </a:cubicBezTo>
                    <a:close/>
                    <a:moveTo>
                      <a:pt x="36" y="39"/>
                    </a:moveTo>
                    <a:cubicBezTo>
                      <a:pt x="38" y="36"/>
                      <a:pt x="38" y="32"/>
                      <a:pt x="43" y="32"/>
                    </a:cubicBezTo>
                    <a:cubicBezTo>
                      <a:pt x="47" y="32"/>
                      <a:pt x="51" y="35"/>
                      <a:pt x="55" y="35"/>
                    </a:cubicBezTo>
                    <a:cubicBezTo>
                      <a:pt x="59" y="36"/>
                      <a:pt x="64" y="36"/>
                      <a:pt x="68" y="36"/>
                    </a:cubicBezTo>
                    <a:cubicBezTo>
                      <a:pt x="64" y="44"/>
                      <a:pt x="55" y="42"/>
                      <a:pt x="48" y="42"/>
                    </a:cubicBezTo>
                    <a:cubicBezTo>
                      <a:pt x="43" y="42"/>
                      <a:pt x="33" y="54"/>
                      <a:pt x="28" y="47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30" y="43"/>
                      <a:pt x="33" y="42"/>
                      <a:pt x="36" y="39"/>
                    </a:cubicBezTo>
                    <a:close/>
                    <a:moveTo>
                      <a:pt x="25" y="28"/>
                    </a:moveTo>
                    <a:cubicBezTo>
                      <a:pt x="26" y="28"/>
                      <a:pt x="26" y="28"/>
                      <a:pt x="26" y="28"/>
                    </a:cubicBezTo>
                    <a:cubicBezTo>
                      <a:pt x="37" y="31"/>
                      <a:pt x="33" y="37"/>
                      <a:pt x="25" y="39"/>
                    </a:cubicBezTo>
                    <a:cubicBezTo>
                      <a:pt x="18" y="41"/>
                      <a:pt x="20" y="27"/>
                      <a:pt x="25" y="28"/>
                    </a:cubicBezTo>
                    <a:close/>
                    <a:moveTo>
                      <a:pt x="9" y="63"/>
                    </a:moveTo>
                    <a:cubicBezTo>
                      <a:pt x="8" y="57"/>
                      <a:pt x="11" y="52"/>
                      <a:pt x="12" y="46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6" y="44"/>
                      <a:pt x="16" y="44"/>
                      <a:pt x="17" y="44"/>
                    </a:cubicBezTo>
                    <a:cubicBezTo>
                      <a:pt x="20" y="47"/>
                      <a:pt x="18" y="53"/>
                      <a:pt x="19" y="58"/>
                    </a:cubicBezTo>
                    <a:cubicBezTo>
                      <a:pt x="21" y="64"/>
                      <a:pt x="27" y="73"/>
                      <a:pt x="22" y="79"/>
                    </a:cubicBezTo>
                    <a:cubicBezTo>
                      <a:pt x="17" y="75"/>
                      <a:pt x="11" y="70"/>
                      <a:pt x="9" y="63"/>
                    </a:cubicBezTo>
                    <a:close/>
                    <a:moveTo>
                      <a:pt x="20" y="104"/>
                    </a:moveTo>
                    <a:cubicBezTo>
                      <a:pt x="19" y="99"/>
                      <a:pt x="13" y="90"/>
                      <a:pt x="22" y="88"/>
                    </a:cubicBezTo>
                    <a:cubicBezTo>
                      <a:pt x="24" y="87"/>
                      <a:pt x="24" y="87"/>
                      <a:pt x="24" y="87"/>
                    </a:cubicBezTo>
                    <a:cubicBezTo>
                      <a:pt x="30" y="83"/>
                      <a:pt x="37" y="88"/>
                      <a:pt x="37" y="94"/>
                    </a:cubicBezTo>
                    <a:cubicBezTo>
                      <a:pt x="37" y="98"/>
                      <a:pt x="35" y="102"/>
                      <a:pt x="35" y="105"/>
                    </a:cubicBezTo>
                    <a:cubicBezTo>
                      <a:pt x="35" y="111"/>
                      <a:pt x="38" y="112"/>
                      <a:pt x="33" y="117"/>
                    </a:cubicBezTo>
                    <a:cubicBezTo>
                      <a:pt x="21" y="127"/>
                      <a:pt x="22" y="111"/>
                      <a:pt x="20" y="104"/>
                    </a:cubicBezTo>
                    <a:close/>
                    <a:moveTo>
                      <a:pt x="28" y="129"/>
                    </a:moveTo>
                    <a:cubicBezTo>
                      <a:pt x="31" y="126"/>
                      <a:pt x="31" y="126"/>
                      <a:pt x="31" y="126"/>
                    </a:cubicBezTo>
                    <a:cubicBezTo>
                      <a:pt x="40" y="127"/>
                      <a:pt x="40" y="111"/>
                      <a:pt x="47" y="112"/>
                    </a:cubicBezTo>
                    <a:cubicBezTo>
                      <a:pt x="54" y="113"/>
                      <a:pt x="51" y="128"/>
                      <a:pt x="50" y="132"/>
                    </a:cubicBezTo>
                    <a:cubicBezTo>
                      <a:pt x="48" y="136"/>
                      <a:pt x="47" y="137"/>
                      <a:pt x="43" y="140"/>
                    </a:cubicBezTo>
                    <a:cubicBezTo>
                      <a:pt x="41" y="142"/>
                      <a:pt x="35" y="149"/>
                      <a:pt x="33" y="148"/>
                    </a:cubicBezTo>
                    <a:cubicBezTo>
                      <a:pt x="28" y="146"/>
                      <a:pt x="28" y="133"/>
                      <a:pt x="28" y="129"/>
                    </a:cubicBezTo>
                    <a:close/>
                    <a:moveTo>
                      <a:pt x="52" y="172"/>
                    </a:moveTo>
                    <a:cubicBezTo>
                      <a:pt x="48" y="176"/>
                      <a:pt x="48" y="177"/>
                      <a:pt x="43" y="178"/>
                    </a:cubicBezTo>
                    <a:cubicBezTo>
                      <a:pt x="42" y="178"/>
                      <a:pt x="37" y="178"/>
                      <a:pt x="36" y="177"/>
                    </a:cubicBezTo>
                    <a:cubicBezTo>
                      <a:pt x="29" y="175"/>
                      <a:pt x="32" y="167"/>
                      <a:pt x="31" y="161"/>
                    </a:cubicBezTo>
                    <a:cubicBezTo>
                      <a:pt x="34" y="157"/>
                      <a:pt x="34" y="157"/>
                      <a:pt x="34" y="157"/>
                    </a:cubicBezTo>
                    <a:cubicBezTo>
                      <a:pt x="34" y="158"/>
                      <a:pt x="34" y="158"/>
                      <a:pt x="34" y="159"/>
                    </a:cubicBezTo>
                    <a:cubicBezTo>
                      <a:pt x="40" y="161"/>
                      <a:pt x="43" y="160"/>
                      <a:pt x="49" y="160"/>
                    </a:cubicBezTo>
                    <a:cubicBezTo>
                      <a:pt x="52" y="160"/>
                      <a:pt x="57" y="161"/>
                      <a:pt x="57" y="166"/>
                    </a:cubicBezTo>
                    <a:cubicBezTo>
                      <a:pt x="57" y="168"/>
                      <a:pt x="53" y="170"/>
                      <a:pt x="52" y="172"/>
                    </a:cubicBezTo>
                    <a:close/>
                    <a:moveTo>
                      <a:pt x="74" y="144"/>
                    </a:moveTo>
                    <a:cubicBezTo>
                      <a:pt x="73" y="147"/>
                      <a:pt x="69" y="155"/>
                      <a:pt x="67" y="156"/>
                    </a:cubicBezTo>
                    <a:cubicBezTo>
                      <a:pt x="66" y="156"/>
                      <a:pt x="66" y="155"/>
                      <a:pt x="65" y="154"/>
                    </a:cubicBezTo>
                    <a:cubicBezTo>
                      <a:pt x="62" y="151"/>
                      <a:pt x="62" y="151"/>
                      <a:pt x="62" y="151"/>
                    </a:cubicBezTo>
                    <a:cubicBezTo>
                      <a:pt x="61" y="148"/>
                      <a:pt x="57" y="140"/>
                      <a:pt x="59" y="137"/>
                    </a:cubicBezTo>
                    <a:cubicBezTo>
                      <a:pt x="61" y="136"/>
                      <a:pt x="68" y="134"/>
                      <a:pt x="70" y="134"/>
                    </a:cubicBezTo>
                    <a:cubicBezTo>
                      <a:pt x="77" y="133"/>
                      <a:pt x="77" y="139"/>
                      <a:pt x="74" y="144"/>
                    </a:cubicBezTo>
                    <a:close/>
                    <a:moveTo>
                      <a:pt x="70" y="125"/>
                    </a:moveTo>
                    <a:cubicBezTo>
                      <a:pt x="55" y="132"/>
                      <a:pt x="58" y="116"/>
                      <a:pt x="56" y="107"/>
                    </a:cubicBezTo>
                    <a:cubicBezTo>
                      <a:pt x="57" y="105"/>
                      <a:pt x="57" y="105"/>
                      <a:pt x="57" y="105"/>
                    </a:cubicBezTo>
                    <a:cubicBezTo>
                      <a:pt x="59" y="103"/>
                      <a:pt x="62" y="103"/>
                      <a:pt x="64" y="103"/>
                    </a:cubicBezTo>
                    <a:cubicBezTo>
                      <a:pt x="70" y="103"/>
                      <a:pt x="74" y="103"/>
                      <a:pt x="79" y="101"/>
                    </a:cubicBezTo>
                    <a:cubicBezTo>
                      <a:pt x="84" y="100"/>
                      <a:pt x="93" y="97"/>
                      <a:pt x="94" y="104"/>
                    </a:cubicBezTo>
                    <a:cubicBezTo>
                      <a:pt x="96" y="109"/>
                      <a:pt x="92" y="109"/>
                      <a:pt x="88" y="110"/>
                    </a:cubicBezTo>
                    <a:cubicBezTo>
                      <a:pt x="79" y="113"/>
                      <a:pt x="78" y="122"/>
                      <a:pt x="70" y="125"/>
                    </a:cubicBezTo>
                    <a:close/>
                    <a:moveTo>
                      <a:pt x="98" y="130"/>
                    </a:moveTo>
                    <a:cubicBezTo>
                      <a:pt x="94" y="134"/>
                      <a:pt x="87" y="126"/>
                      <a:pt x="83" y="131"/>
                    </a:cubicBezTo>
                    <a:cubicBezTo>
                      <a:pt x="84" y="132"/>
                      <a:pt x="84" y="132"/>
                      <a:pt x="84" y="132"/>
                    </a:cubicBezTo>
                    <a:cubicBezTo>
                      <a:pt x="84" y="132"/>
                      <a:pt x="83" y="132"/>
                      <a:pt x="83" y="132"/>
                    </a:cubicBezTo>
                    <a:cubicBezTo>
                      <a:pt x="83" y="128"/>
                      <a:pt x="81" y="120"/>
                      <a:pt x="84" y="118"/>
                    </a:cubicBezTo>
                    <a:cubicBezTo>
                      <a:pt x="85" y="118"/>
                      <a:pt x="90" y="118"/>
                      <a:pt x="91" y="118"/>
                    </a:cubicBezTo>
                    <a:cubicBezTo>
                      <a:pt x="95" y="117"/>
                      <a:pt x="94" y="116"/>
                      <a:pt x="97" y="118"/>
                    </a:cubicBezTo>
                    <a:cubicBezTo>
                      <a:pt x="101" y="120"/>
                      <a:pt x="102" y="127"/>
                      <a:pt x="98" y="130"/>
                    </a:cubicBezTo>
                    <a:close/>
                    <a:moveTo>
                      <a:pt x="101" y="106"/>
                    </a:moveTo>
                    <a:cubicBezTo>
                      <a:pt x="100" y="104"/>
                      <a:pt x="101" y="102"/>
                      <a:pt x="102" y="100"/>
                    </a:cubicBezTo>
                    <a:cubicBezTo>
                      <a:pt x="102" y="100"/>
                      <a:pt x="102" y="100"/>
                      <a:pt x="102" y="100"/>
                    </a:cubicBezTo>
                    <a:cubicBezTo>
                      <a:pt x="102" y="99"/>
                      <a:pt x="102" y="99"/>
                      <a:pt x="102" y="99"/>
                    </a:cubicBezTo>
                    <a:cubicBezTo>
                      <a:pt x="102" y="100"/>
                      <a:pt x="102" y="100"/>
                      <a:pt x="102" y="100"/>
                    </a:cubicBezTo>
                    <a:cubicBezTo>
                      <a:pt x="106" y="99"/>
                      <a:pt x="113" y="98"/>
                      <a:pt x="114" y="104"/>
                    </a:cubicBezTo>
                    <a:cubicBezTo>
                      <a:pt x="110" y="106"/>
                      <a:pt x="106" y="106"/>
                      <a:pt x="101" y="106"/>
                    </a:cubicBezTo>
                    <a:close/>
                    <a:moveTo>
                      <a:pt x="110" y="124"/>
                    </a:moveTo>
                    <a:cubicBezTo>
                      <a:pt x="101" y="123"/>
                      <a:pt x="106" y="116"/>
                      <a:pt x="112" y="116"/>
                    </a:cubicBezTo>
                    <a:cubicBezTo>
                      <a:pt x="117" y="117"/>
                      <a:pt x="117" y="117"/>
                      <a:pt x="117" y="117"/>
                    </a:cubicBezTo>
                    <a:cubicBezTo>
                      <a:pt x="123" y="121"/>
                      <a:pt x="113" y="125"/>
                      <a:pt x="110" y="124"/>
                    </a:cubicBezTo>
                    <a:close/>
                    <a:moveTo>
                      <a:pt x="107" y="84"/>
                    </a:moveTo>
                    <a:cubicBezTo>
                      <a:pt x="109" y="80"/>
                      <a:pt x="118" y="71"/>
                      <a:pt x="122" y="73"/>
                    </a:cubicBezTo>
                    <a:cubicBezTo>
                      <a:pt x="124" y="74"/>
                      <a:pt x="124" y="74"/>
                      <a:pt x="124" y="74"/>
                    </a:cubicBezTo>
                    <a:cubicBezTo>
                      <a:pt x="125" y="79"/>
                      <a:pt x="128" y="82"/>
                      <a:pt x="130" y="88"/>
                    </a:cubicBezTo>
                    <a:cubicBezTo>
                      <a:pt x="132" y="95"/>
                      <a:pt x="128" y="95"/>
                      <a:pt x="122" y="94"/>
                    </a:cubicBezTo>
                    <a:cubicBezTo>
                      <a:pt x="115" y="94"/>
                      <a:pt x="103" y="93"/>
                      <a:pt x="107" y="84"/>
                    </a:cubicBezTo>
                    <a:close/>
                    <a:moveTo>
                      <a:pt x="128" y="119"/>
                    </a:moveTo>
                    <a:cubicBezTo>
                      <a:pt x="124" y="116"/>
                      <a:pt x="124" y="116"/>
                      <a:pt x="124" y="116"/>
                    </a:cubicBezTo>
                    <a:cubicBezTo>
                      <a:pt x="123" y="114"/>
                      <a:pt x="121" y="108"/>
                      <a:pt x="124" y="106"/>
                    </a:cubicBezTo>
                    <a:cubicBezTo>
                      <a:pt x="126" y="104"/>
                      <a:pt x="130" y="106"/>
                      <a:pt x="132" y="105"/>
                    </a:cubicBezTo>
                    <a:cubicBezTo>
                      <a:pt x="138" y="104"/>
                      <a:pt x="143" y="96"/>
                      <a:pt x="150" y="99"/>
                    </a:cubicBezTo>
                    <a:cubicBezTo>
                      <a:pt x="149" y="110"/>
                      <a:pt x="140" y="123"/>
                      <a:pt x="128" y="119"/>
                    </a:cubicBezTo>
                    <a:close/>
                    <a:moveTo>
                      <a:pt x="159" y="95"/>
                    </a:moveTo>
                    <a:cubicBezTo>
                      <a:pt x="159" y="95"/>
                      <a:pt x="159" y="95"/>
                      <a:pt x="159" y="95"/>
                    </a:cubicBezTo>
                    <a:cubicBezTo>
                      <a:pt x="155" y="97"/>
                      <a:pt x="157" y="92"/>
                      <a:pt x="154" y="91"/>
                    </a:cubicBezTo>
                    <a:cubicBezTo>
                      <a:pt x="148" y="88"/>
                      <a:pt x="150" y="90"/>
                      <a:pt x="144" y="90"/>
                    </a:cubicBezTo>
                    <a:cubicBezTo>
                      <a:pt x="137" y="89"/>
                      <a:pt x="131" y="81"/>
                      <a:pt x="140" y="77"/>
                    </a:cubicBezTo>
                    <a:cubicBezTo>
                      <a:pt x="143" y="75"/>
                      <a:pt x="148" y="74"/>
                      <a:pt x="151" y="74"/>
                    </a:cubicBezTo>
                    <a:cubicBezTo>
                      <a:pt x="154" y="74"/>
                      <a:pt x="159" y="76"/>
                      <a:pt x="162" y="75"/>
                    </a:cubicBezTo>
                    <a:cubicBezTo>
                      <a:pt x="168" y="73"/>
                      <a:pt x="174" y="64"/>
                      <a:pt x="181" y="67"/>
                    </a:cubicBezTo>
                    <a:cubicBezTo>
                      <a:pt x="182" y="74"/>
                      <a:pt x="163" y="98"/>
                      <a:pt x="159" y="95"/>
                    </a:cubicBezTo>
                    <a:close/>
                    <a:moveTo>
                      <a:pt x="190" y="47"/>
                    </a:moveTo>
                    <a:cubicBezTo>
                      <a:pt x="186" y="57"/>
                      <a:pt x="182" y="59"/>
                      <a:pt x="172" y="56"/>
                    </a:cubicBezTo>
                    <a:cubicBezTo>
                      <a:pt x="171" y="49"/>
                      <a:pt x="171" y="43"/>
                      <a:pt x="170" y="37"/>
                    </a:cubicBezTo>
                    <a:cubicBezTo>
                      <a:pt x="169" y="34"/>
                      <a:pt x="166" y="31"/>
                      <a:pt x="172" y="31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89" y="33"/>
                      <a:pt x="196" y="33"/>
                      <a:pt x="190" y="47"/>
                    </a:cubicBezTo>
                    <a:close/>
                    <a:moveTo>
                      <a:pt x="181" y="27"/>
                    </a:moveTo>
                    <a:cubicBezTo>
                      <a:pt x="171" y="26"/>
                      <a:pt x="158" y="18"/>
                      <a:pt x="148" y="18"/>
                    </a:cubicBezTo>
                    <a:cubicBezTo>
                      <a:pt x="148" y="18"/>
                      <a:pt x="148" y="18"/>
                      <a:pt x="148" y="18"/>
                    </a:cubicBezTo>
                    <a:cubicBezTo>
                      <a:pt x="155" y="16"/>
                      <a:pt x="162" y="9"/>
                      <a:pt x="170" y="9"/>
                    </a:cubicBezTo>
                    <a:cubicBezTo>
                      <a:pt x="174" y="9"/>
                      <a:pt x="186" y="14"/>
                      <a:pt x="190" y="17"/>
                    </a:cubicBezTo>
                    <a:cubicBezTo>
                      <a:pt x="198" y="26"/>
                      <a:pt x="189" y="28"/>
                      <a:pt x="181" y="27"/>
                    </a:cubicBezTo>
                    <a:close/>
                    <a:moveTo>
                      <a:pt x="206" y="31"/>
                    </a:moveTo>
                    <a:cubicBezTo>
                      <a:pt x="201" y="34"/>
                      <a:pt x="197" y="25"/>
                      <a:pt x="198" y="21"/>
                    </a:cubicBezTo>
                    <a:cubicBezTo>
                      <a:pt x="200" y="19"/>
                      <a:pt x="200" y="19"/>
                      <a:pt x="200" y="19"/>
                    </a:cubicBezTo>
                    <a:cubicBezTo>
                      <a:pt x="203" y="21"/>
                      <a:pt x="211" y="27"/>
                      <a:pt x="206" y="31"/>
                    </a:cubicBez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Freeform 539"/>
              <p:cNvSpPr>
                <a:spLocks noEditPoints="1"/>
              </p:cNvSpPr>
              <p:nvPr/>
            </p:nvSpPr>
            <p:spPr bwMode="auto">
              <a:xfrm>
                <a:off x="3634" y="2225"/>
                <a:ext cx="353" cy="727"/>
              </a:xfrm>
              <a:custGeom>
                <a:avLst/>
                <a:gdLst>
                  <a:gd name="T0" fmla="*/ 213 w 230"/>
                  <a:gd name="T1" fmla="*/ 117 h 474"/>
                  <a:gd name="T2" fmla="*/ 177 w 230"/>
                  <a:gd name="T3" fmla="*/ 103 h 474"/>
                  <a:gd name="T4" fmla="*/ 30 w 230"/>
                  <a:gd name="T5" fmla="*/ 380 h 474"/>
                  <a:gd name="T6" fmla="*/ 178 w 230"/>
                  <a:gd name="T7" fmla="*/ 188 h 474"/>
                  <a:gd name="T8" fmla="*/ 146 w 230"/>
                  <a:gd name="T9" fmla="*/ 386 h 474"/>
                  <a:gd name="T10" fmla="*/ 156 w 230"/>
                  <a:gd name="T11" fmla="*/ 322 h 474"/>
                  <a:gd name="T12" fmla="*/ 162 w 230"/>
                  <a:gd name="T13" fmla="*/ 291 h 474"/>
                  <a:gd name="T14" fmla="*/ 160 w 230"/>
                  <a:gd name="T15" fmla="*/ 281 h 474"/>
                  <a:gd name="T16" fmla="*/ 188 w 230"/>
                  <a:gd name="T17" fmla="*/ 375 h 474"/>
                  <a:gd name="T18" fmla="*/ 176 w 230"/>
                  <a:gd name="T19" fmla="*/ 302 h 474"/>
                  <a:gd name="T20" fmla="*/ 162 w 230"/>
                  <a:gd name="T21" fmla="*/ 239 h 474"/>
                  <a:gd name="T22" fmla="*/ 211 w 230"/>
                  <a:gd name="T23" fmla="*/ 91 h 474"/>
                  <a:gd name="T24" fmla="*/ 208 w 230"/>
                  <a:gd name="T25" fmla="*/ 66 h 474"/>
                  <a:gd name="T26" fmla="*/ 203 w 230"/>
                  <a:gd name="T27" fmla="*/ 82 h 474"/>
                  <a:gd name="T28" fmla="*/ 193 w 230"/>
                  <a:gd name="T29" fmla="*/ 125 h 474"/>
                  <a:gd name="T30" fmla="*/ 183 w 230"/>
                  <a:gd name="T31" fmla="*/ 152 h 474"/>
                  <a:gd name="T32" fmla="*/ 163 w 230"/>
                  <a:gd name="T33" fmla="*/ 144 h 474"/>
                  <a:gd name="T34" fmla="*/ 155 w 230"/>
                  <a:gd name="T35" fmla="*/ 182 h 474"/>
                  <a:gd name="T36" fmla="*/ 168 w 230"/>
                  <a:gd name="T37" fmla="*/ 209 h 474"/>
                  <a:gd name="T38" fmla="*/ 143 w 230"/>
                  <a:gd name="T39" fmla="*/ 204 h 474"/>
                  <a:gd name="T40" fmla="*/ 134 w 230"/>
                  <a:gd name="T41" fmla="*/ 349 h 474"/>
                  <a:gd name="T42" fmla="*/ 134 w 230"/>
                  <a:gd name="T43" fmla="*/ 349 h 474"/>
                  <a:gd name="T44" fmla="*/ 96 w 230"/>
                  <a:gd name="T45" fmla="*/ 381 h 474"/>
                  <a:gd name="T46" fmla="*/ 105 w 230"/>
                  <a:gd name="T47" fmla="*/ 392 h 474"/>
                  <a:gd name="T48" fmla="*/ 102 w 230"/>
                  <a:gd name="T49" fmla="*/ 283 h 474"/>
                  <a:gd name="T50" fmla="*/ 100 w 230"/>
                  <a:gd name="T51" fmla="*/ 310 h 474"/>
                  <a:gd name="T52" fmla="*/ 94 w 230"/>
                  <a:gd name="T53" fmla="*/ 326 h 474"/>
                  <a:gd name="T54" fmla="*/ 120 w 230"/>
                  <a:gd name="T55" fmla="*/ 212 h 474"/>
                  <a:gd name="T56" fmla="*/ 120 w 230"/>
                  <a:gd name="T57" fmla="*/ 212 h 474"/>
                  <a:gd name="T58" fmla="*/ 97 w 230"/>
                  <a:gd name="T59" fmla="*/ 296 h 474"/>
                  <a:gd name="T60" fmla="*/ 85 w 230"/>
                  <a:gd name="T61" fmla="*/ 231 h 474"/>
                  <a:gd name="T62" fmla="*/ 85 w 230"/>
                  <a:gd name="T63" fmla="*/ 261 h 474"/>
                  <a:gd name="T64" fmla="*/ 57 w 230"/>
                  <a:gd name="T65" fmla="*/ 312 h 474"/>
                  <a:gd name="T66" fmla="*/ 61 w 230"/>
                  <a:gd name="T67" fmla="*/ 315 h 474"/>
                  <a:gd name="T68" fmla="*/ 59 w 230"/>
                  <a:gd name="T69" fmla="*/ 326 h 474"/>
                  <a:gd name="T70" fmla="*/ 49 w 230"/>
                  <a:gd name="T71" fmla="*/ 258 h 474"/>
                  <a:gd name="T72" fmla="*/ 43 w 230"/>
                  <a:gd name="T73" fmla="*/ 224 h 474"/>
                  <a:gd name="T74" fmla="*/ 38 w 230"/>
                  <a:gd name="T75" fmla="*/ 274 h 474"/>
                  <a:gd name="T76" fmla="*/ 13 w 230"/>
                  <a:gd name="T77" fmla="*/ 289 h 474"/>
                  <a:gd name="T78" fmla="*/ 35 w 230"/>
                  <a:gd name="T79" fmla="*/ 315 h 474"/>
                  <a:gd name="T80" fmla="*/ 42 w 230"/>
                  <a:gd name="T81" fmla="*/ 344 h 474"/>
                  <a:gd name="T82" fmla="*/ 56 w 230"/>
                  <a:gd name="T83" fmla="*/ 375 h 474"/>
                  <a:gd name="T84" fmla="*/ 62 w 230"/>
                  <a:gd name="T85" fmla="*/ 410 h 474"/>
                  <a:gd name="T86" fmla="*/ 70 w 230"/>
                  <a:gd name="T87" fmla="*/ 344 h 474"/>
                  <a:gd name="T88" fmla="*/ 73 w 230"/>
                  <a:gd name="T89" fmla="*/ 376 h 474"/>
                  <a:gd name="T90" fmla="*/ 91 w 230"/>
                  <a:gd name="T91" fmla="*/ 431 h 474"/>
                  <a:gd name="T92" fmla="*/ 96 w 230"/>
                  <a:gd name="T93" fmla="*/ 396 h 474"/>
                  <a:gd name="T94" fmla="*/ 104 w 230"/>
                  <a:gd name="T95" fmla="*/ 436 h 474"/>
                  <a:gd name="T96" fmla="*/ 120 w 230"/>
                  <a:gd name="T97" fmla="*/ 398 h 474"/>
                  <a:gd name="T98" fmla="*/ 146 w 230"/>
                  <a:gd name="T99" fmla="*/ 441 h 474"/>
                  <a:gd name="T100" fmla="*/ 164 w 230"/>
                  <a:gd name="T101" fmla="*/ 421 h 474"/>
                  <a:gd name="T102" fmla="*/ 176 w 230"/>
                  <a:gd name="T103" fmla="*/ 354 h 474"/>
                  <a:gd name="T104" fmla="*/ 193 w 230"/>
                  <a:gd name="T105" fmla="*/ 393 h 474"/>
                  <a:gd name="T106" fmla="*/ 199 w 230"/>
                  <a:gd name="T107" fmla="*/ 379 h 474"/>
                  <a:gd name="T108" fmla="*/ 192 w 230"/>
                  <a:gd name="T109" fmla="*/ 336 h 474"/>
                  <a:gd name="T110" fmla="*/ 182 w 230"/>
                  <a:gd name="T111" fmla="*/ 293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30" h="474">
                    <a:moveTo>
                      <a:pt x="178" y="188"/>
                    </a:moveTo>
                    <a:cubicBezTo>
                      <a:pt x="178" y="188"/>
                      <a:pt x="178" y="188"/>
                      <a:pt x="178" y="188"/>
                    </a:cubicBezTo>
                    <a:cubicBezTo>
                      <a:pt x="181" y="187"/>
                      <a:pt x="185" y="183"/>
                      <a:pt x="187" y="180"/>
                    </a:cubicBezTo>
                    <a:cubicBezTo>
                      <a:pt x="194" y="171"/>
                      <a:pt x="189" y="158"/>
                      <a:pt x="188" y="147"/>
                    </a:cubicBezTo>
                    <a:cubicBezTo>
                      <a:pt x="191" y="142"/>
                      <a:pt x="194" y="136"/>
                      <a:pt x="198" y="131"/>
                    </a:cubicBezTo>
                    <a:cubicBezTo>
                      <a:pt x="203" y="127"/>
                      <a:pt x="210" y="124"/>
                      <a:pt x="213" y="117"/>
                    </a:cubicBezTo>
                    <a:cubicBezTo>
                      <a:pt x="214" y="114"/>
                      <a:pt x="214" y="110"/>
                      <a:pt x="213" y="107"/>
                    </a:cubicBezTo>
                    <a:cubicBezTo>
                      <a:pt x="230" y="73"/>
                      <a:pt x="225" y="37"/>
                      <a:pt x="221" y="0"/>
                    </a:cubicBezTo>
                    <a:cubicBezTo>
                      <a:pt x="219" y="25"/>
                      <a:pt x="212" y="49"/>
                      <a:pt x="199" y="70"/>
                    </a:cubicBezTo>
                    <a:cubicBezTo>
                      <a:pt x="199" y="70"/>
                      <a:pt x="199" y="70"/>
                      <a:pt x="199" y="70"/>
                    </a:cubicBezTo>
                    <a:cubicBezTo>
                      <a:pt x="194" y="75"/>
                      <a:pt x="190" y="80"/>
                      <a:pt x="186" y="85"/>
                    </a:cubicBezTo>
                    <a:cubicBezTo>
                      <a:pt x="183" y="89"/>
                      <a:pt x="178" y="96"/>
                      <a:pt x="177" y="103"/>
                    </a:cubicBezTo>
                    <a:cubicBezTo>
                      <a:pt x="167" y="118"/>
                      <a:pt x="158" y="133"/>
                      <a:pt x="156" y="150"/>
                    </a:cubicBezTo>
                    <a:cubicBezTo>
                      <a:pt x="154" y="167"/>
                      <a:pt x="156" y="170"/>
                      <a:pt x="144" y="182"/>
                    </a:cubicBezTo>
                    <a:cubicBezTo>
                      <a:pt x="134" y="193"/>
                      <a:pt x="121" y="205"/>
                      <a:pt x="109" y="214"/>
                    </a:cubicBezTo>
                    <a:cubicBezTo>
                      <a:pt x="91" y="229"/>
                      <a:pt x="47" y="233"/>
                      <a:pt x="46" y="200"/>
                    </a:cubicBezTo>
                    <a:cubicBezTo>
                      <a:pt x="32" y="222"/>
                      <a:pt x="3" y="277"/>
                      <a:pt x="2" y="303"/>
                    </a:cubicBezTo>
                    <a:cubicBezTo>
                      <a:pt x="0" y="328"/>
                      <a:pt x="21" y="357"/>
                      <a:pt x="30" y="380"/>
                    </a:cubicBezTo>
                    <a:cubicBezTo>
                      <a:pt x="42" y="410"/>
                      <a:pt x="37" y="452"/>
                      <a:pt x="74" y="465"/>
                    </a:cubicBezTo>
                    <a:cubicBezTo>
                      <a:pt x="101" y="474"/>
                      <a:pt x="136" y="456"/>
                      <a:pt x="162" y="448"/>
                    </a:cubicBezTo>
                    <a:cubicBezTo>
                      <a:pt x="176" y="444"/>
                      <a:pt x="196" y="438"/>
                      <a:pt x="205" y="425"/>
                    </a:cubicBezTo>
                    <a:cubicBezTo>
                      <a:pt x="216" y="410"/>
                      <a:pt x="211" y="384"/>
                      <a:pt x="213" y="367"/>
                    </a:cubicBezTo>
                    <a:cubicBezTo>
                      <a:pt x="218" y="333"/>
                      <a:pt x="224" y="299"/>
                      <a:pt x="212" y="266"/>
                    </a:cubicBezTo>
                    <a:cubicBezTo>
                      <a:pt x="202" y="238"/>
                      <a:pt x="179" y="219"/>
                      <a:pt x="178" y="188"/>
                    </a:cubicBezTo>
                    <a:close/>
                    <a:moveTo>
                      <a:pt x="184" y="274"/>
                    </a:moveTo>
                    <a:cubicBezTo>
                      <a:pt x="170" y="271"/>
                      <a:pt x="183" y="257"/>
                      <a:pt x="192" y="256"/>
                    </a:cubicBezTo>
                    <a:cubicBezTo>
                      <a:pt x="193" y="255"/>
                      <a:pt x="193" y="255"/>
                      <a:pt x="193" y="255"/>
                    </a:cubicBezTo>
                    <a:cubicBezTo>
                      <a:pt x="201" y="263"/>
                      <a:pt x="196" y="276"/>
                      <a:pt x="184" y="274"/>
                    </a:cubicBezTo>
                    <a:close/>
                    <a:moveTo>
                      <a:pt x="160" y="368"/>
                    </a:moveTo>
                    <a:cubicBezTo>
                      <a:pt x="166" y="378"/>
                      <a:pt x="155" y="384"/>
                      <a:pt x="146" y="386"/>
                    </a:cubicBezTo>
                    <a:cubicBezTo>
                      <a:pt x="145" y="384"/>
                      <a:pt x="145" y="381"/>
                      <a:pt x="144" y="379"/>
                    </a:cubicBezTo>
                    <a:cubicBezTo>
                      <a:pt x="145" y="372"/>
                      <a:pt x="145" y="372"/>
                      <a:pt x="145" y="372"/>
                    </a:cubicBezTo>
                    <a:cubicBezTo>
                      <a:pt x="143" y="364"/>
                      <a:pt x="156" y="361"/>
                      <a:pt x="160" y="368"/>
                    </a:cubicBezTo>
                    <a:close/>
                    <a:moveTo>
                      <a:pt x="146" y="309"/>
                    </a:moveTo>
                    <a:cubicBezTo>
                      <a:pt x="154" y="309"/>
                      <a:pt x="154" y="309"/>
                      <a:pt x="154" y="309"/>
                    </a:cubicBezTo>
                    <a:cubicBezTo>
                      <a:pt x="159" y="314"/>
                      <a:pt x="165" y="317"/>
                      <a:pt x="156" y="322"/>
                    </a:cubicBezTo>
                    <a:cubicBezTo>
                      <a:pt x="147" y="326"/>
                      <a:pt x="141" y="316"/>
                      <a:pt x="146" y="309"/>
                    </a:cubicBezTo>
                    <a:close/>
                    <a:moveTo>
                      <a:pt x="156" y="303"/>
                    </a:moveTo>
                    <a:cubicBezTo>
                      <a:pt x="156" y="303"/>
                      <a:pt x="144" y="302"/>
                      <a:pt x="144" y="302"/>
                    </a:cubicBezTo>
                    <a:cubicBezTo>
                      <a:pt x="140" y="300"/>
                      <a:pt x="142" y="291"/>
                      <a:pt x="145" y="289"/>
                    </a:cubicBezTo>
                    <a:cubicBezTo>
                      <a:pt x="149" y="286"/>
                      <a:pt x="154" y="288"/>
                      <a:pt x="158" y="288"/>
                    </a:cubicBezTo>
                    <a:cubicBezTo>
                      <a:pt x="162" y="291"/>
                      <a:pt x="162" y="291"/>
                      <a:pt x="162" y="291"/>
                    </a:cubicBezTo>
                    <a:cubicBezTo>
                      <a:pt x="157" y="294"/>
                      <a:pt x="161" y="301"/>
                      <a:pt x="156" y="303"/>
                    </a:cubicBezTo>
                    <a:close/>
                    <a:moveTo>
                      <a:pt x="160" y="281"/>
                    </a:moveTo>
                    <a:cubicBezTo>
                      <a:pt x="154" y="278"/>
                      <a:pt x="144" y="270"/>
                      <a:pt x="148" y="263"/>
                    </a:cubicBezTo>
                    <a:cubicBezTo>
                      <a:pt x="151" y="257"/>
                      <a:pt x="158" y="258"/>
                      <a:pt x="163" y="258"/>
                    </a:cubicBezTo>
                    <a:cubicBezTo>
                      <a:pt x="170" y="258"/>
                      <a:pt x="170" y="258"/>
                      <a:pt x="170" y="258"/>
                    </a:cubicBezTo>
                    <a:cubicBezTo>
                      <a:pt x="173" y="267"/>
                      <a:pt x="174" y="285"/>
                      <a:pt x="160" y="281"/>
                    </a:cubicBezTo>
                    <a:close/>
                    <a:moveTo>
                      <a:pt x="170" y="317"/>
                    </a:moveTo>
                    <a:cubicBezTo>
                      <a:pt x="170" y="318"/>
                      <a:pt x="170" y="318"/>
                      <a:pt x="170" y="318"/>
                    </a:cubicBezTo>
                    <a:cubicBezTo>
                      <a:pt x="178" y="318"/>
                      <a:pt x="186" y="334"/>
                      <a:pt x="178" y="337"/>
                    </a:cubicBezTo>
                    <a:cubicBezTo>
                      <a:pt x="175" y="338"/>
                      <a:pt x="167" y="335"/>
                      <a:pt x="166" y="332"/>
                    </a:cubicBezTo>
                    <a:cubicBezTo>
                      <a:pt x="164" y="328"/>
                      <a:pt x="169" y="321"/>
                      <a:pt x="170" y="317"/>
                    </a:cubicBezTo>
                    <a:close/>
                    <a:moveTo>
                      <a:pt x="188" y="375"/>
                    </a:moveTo>
                    <a:cubicBezTo>
                      <a:pt x="190" y="379"/>
                      <a:pt x="190" y="389"/>
                      <a:pt x="184" y="384"/>
                    </a:cubicBezTo>
                    <a:cubicBezTo>
                      <a:pt x="178" y="375"/>
                      <a:pt x="178" y="375"/>
                      <a:pt x="178" y="375"/>
                    </a:cubicBezTo>
                    <a:cubicBezTo>
                      <a:pt x="183" y="371"/>
                      <a:pt x="185" y="371"/>
                      <a:pt x="188" y="375"/>
                    </a:cubicBezTo>
                    <a:close/>
                    <a:moveTo>
                      <a:pt x="181" y="312"/>
                    </a:moveTo>
                    <a:cubicBezTo>
                      <a:pt x="178" y="311"/>
                      <a:pt x="173" y="311"/>
                      <a:pt x="172" y="307"/>
                    </a:cubicBezTo>
                    <a:cubicBezTo>
                      <a:pt x="170" y="304"/>
                      <a:pt x="173" y="302"/>
                      <a:pt x="176" y="302"/>
                    </a:cubicBezTo>
                    <a:cubicBezTo>
                      <a:pt x="179" y="302"/>
                      <a:pt x="179" y="302"/>
                      <a:pt x="179" y="302"/>
                    </a:cubicBezTo>
                    <a:cubicBezTo>
                      <a:pt x="180" y="305"/>
                      <a:pt x="182" y="308"/>
                      <a:pt x="181" y="312"/>
                    </a:cubicBezTo>
                    <a:close/>
                    <a:moveTo>
                      <a:pt x="182" y="231"/>
                    </a:moveTo>
                    <a:cubicBezTo>
                      <a:pt x="185" y="233"/>
                      <a:pt x="194" y="243"/>
                      <a:pt x="192" y="247"/>
                    </a:cubicBezTo>
                    <a:cubicBezTo>
                      <a:pt x="190" y="252"/>
                      <a:pt x="170" y="251"/>
                      <a:pt x="165" y="251"/>
                    </a:cubicBezTo>
                    <a:cubicBezTo>
                      <a:pt x="159" y="249"/>
                      <a:pt x="153" y="242"/>
                      <a:pt x="162" y="239"/>
                    </a:cubicBezTo>
                    <a:cubicBezTo>
                      <a:pt x="164" y="235"/>
                      <a:pt x="164" y="235"/>
                      <a:pt x="164" y="235"/>
                    </a:cubicBezTo>
                    <a:cubicBezTo>
                      <a:pt x="169" y="231"/>
                      <a:pt x="176" y="227"/>
                      <a:pt x="182" y="231"/>
                    </a:cubicBezTo>
                    <a:close/>
                    <a:moveTo>
                      <a:pt x="211" y="91"/>
                    </a:moveTo>
                    <a:cubicBezTo>
                      <a:pt x="209" y="89"/>
                      <a:pt x="209" y="82"/>
                      <a:pt x="212" y="80"/>
                    </a:cubicBezTo>
                    <a:cubicBezTo>
                      <a:pt x="214" y="81"/>
                      <a:pt x="214" y="81"/>
                      <a:pt x="214" y="81"/>
                    </a:cubicBezTo>
                    <a:cubicBezTo>
                      <a:pt x="215" y="85"/>
                      <a:pt x="214" y="89"/>
                      <a:pt x="211" y="91"/>
                    </a:cubicBezTo>
                    <a:close/>
                    <a:moveTo>
                      <a:pt x="208" y="66"/>
                    </a:moveTo>
                    <a:cubicBezTo>
                      <a:pt x="210" y="58"/>
                      <a:pt x="218" y="52"/>
                      <a:pt x="217" y="43"/>
                    </a:cubicBezTo>
                    <a:cubicBezTo>
                      <a:pt x="218" y="44"/>
                      <a:pt x="218" y="44"/>
                      <a:pt x="218" y="44"/>
                    </a:cubicBezTo>
                    <a:cubicBezTo>
                      <a:pt x="220" y="50"/>
                      <a:pt x="223" y="71"/>
                      <a:pt x="216" y="73"/>
                    </a:cubicBezTo>
                    <a:cubicBezTo>
                      <a:pt x="214" y="73"/>
                      <a:pt x="209" y="72"/>
                      <a:pt x="208" y="71"/>
                    </a:cubicBezTo>
                    <a:cubicBezTo>
                      <a:pt x="206" y="68"/>
                      <a:pt x="207" y="68"/>
                      <a:pt x="208" y="66"/>
                    </a:cubicBezTo>
                    <a:close/>
                    <a:moveTo>
                      <a:pt x="197" y="117"/>
                    </a:moveTo>
                    <a:cubicBezTo>
                      <a:pt x="193" y="113"/>
                      <a:pt x="200" y="110"/>
                      <a:pt x="202" y="108"/>
                    </a:cubicBezTo>
                    <a:cubicBezTo>
                      <a:pt x="204" y="106"/>
                      <a:pt x="204" y="106"/>
                      <a:pt x="204" y="106"/>
                    </a:cubicBezTo>
                    <a:cubicBezTo>
                      <a:pt x="207" y="111"/>
                      <a:pt x="201" y="121"/>
                      <a:pt x="197" y="117"/>
                    </a:cubicBezTo>
                    <a:close/>
                    <a:moveTo>
                      <a:pt x="203" y="79"/>
                    </a:moveTo>
                    <a:cubicBezTo>
                      <a:pt x="203" y="82"/>
                      <a:pt x="203" y="82"/>
                      <a:pt x="203" y="82"/>
                    </a:cubicBezTo>
                    <a:cubicBezTo>
                      <a:pt x="198" y="87"/>
                      <a:pt x="206" y="94"/>
                      <a:pt x="202" y="100"/>
                    </a:cubicBezTo>
                    <a:cubicBezTo>
                      <a:pt x="199" y="104"/>
                      <a:pt x="189" y="106"/>
                      <a:pt x="187" y="100"/>
                    </a:cubicBezTo>
                    <a:cubicBezTo>
                      <a:pt x="185" y="94"/>
                      <a:pt x="198" y="81"/>
                      <a:pt x="203" y="79"/>
                    </a:cubicBezTo>
                    <a:close/>
                    <a:moveTo>
                      <a:pt x="178" y="128"/>
                    </a:moveTo>
                    <a:cubicBezTo>
                      <a:pt x="179" y="125"/>
                      <a:pt x="183" y="119"/>
                      <a:pt x="187" y="118"/>
                    </a:cubicBezTo>
                    <a:cubicBezTo>
                      <a:pt x="190" y="117"/>
                      <a:pt x="195" y="121"/>
                      <a:pt x="193" y="125"/>
                    </a:cubicBezTo>
                    <a:cubicBezTo>
                      <a:pt x="193" y="127"/>
                      <a:pt x="188" y="131"/>
                      <a:pt x="187" y="133"/>
                    </a:cubicBezTo>
                    <a:cubicBezTo>
                      <a:pt x="185" y="135"/>
                      <a:pt x="183" y="138"/>
                      <a:pt x="179" y="138"/>
                    </a:cubicBezTo>
                    <a:cubicBezTo>
                      <a:pt x="178" y="137"/>
                      <a:pt x="177" y="135"/>
                      <a:pt x="177" y="132"/>
                    </a:cubicBezTo>
                    <a:lnTo>
                      <a:pt x="178" y="128"/>
                    </a:lnTo>
                    <a:close/>
                    <a:moveTo>
                      <a:pt x="182" y="153"/>
                    </a:moveTo>
                    <a:cubicBezTo>
                      <a:pt x="183" y="152"/>
                      <a:pt x="183" y="152"/>
                      <a:pt x="183" y="152"/>
                    </a:cubicBezTo>
                    <a:cubicBezTo>
                      <a:pt x="188" y="156"/>
                      <a:pt x="188" y="172"/>
                      <a:pt x="181" y="174"/>
                    </a:cubicBezTo>
                    <a:cubicBezTo>
                      <a:pt x="171" y="178"/>
                      <a:pt x="173" y="155"/>
                      <a:pt x="182" y="153"/>
                    </a:cubicBezTo>
                    <a:close/>
                    <a:moveTo>
                      <a:pt x="164" y="135"/>
                    </a:moveTo>
                    <a:cubicBezTo>
                      <a:pt x="169" y="136"/>
                      <a:pt x="174" y="141"/>
                      <a:pt x="173" y="146"/>
                    </a:cubicBezTo>
                    <a:cubicBezTo>
                      <a:pt x="172" y="151"/>
                      <a:pt x="166" y="154"/>
                      <a:pt x="163" y="148"/>
                    </a:cubicBezTo>
                    <a:cubicBezTo>
                      <a:pt x="163" y="144"/>
                      <a:pt x="163" y="144"/>
                      <a:pt x="163" y="144"/>
                    </a:cubicBezTo>
                    <a:cubicBezTo>
                      <a:pt x="162" y="143"/>
                      <a:pt x="164" y="138"/>
                      <a:pt x="164" y="135"/>
                    </a:cubicBezTo>
                    <a:close/>
                    <a:moveTo>
                      <a:pt x="160" y="170"/>
                    </a:moveTo>
                    <a:cubicBezTo>
                      <a:pt x="160" y="167"/>
                      <a:pt x="156" y="161"/>
                      <a:pt x="161" y="160"/>
                    </a:cubicBezTo>
                    <a:cubicBezTo>
                      <a:pt x="167" y="158"/>
                      <a:pt x="166" y="173"/>
                      <a:pt x="165" y="175"/>
                    </a:cubicBezTo>
                    <a:cubicBezTo>
                      <a:pt x="163" y="178"/>
                      <a:pt x="159" y="181"/>
                      <a:pt x="156" y="183"/>
                    </a:cubicBezTo>
                    <a:cubicBezTo>
                      <a:pt x="155" y="182"/>
                      <a:pt x="155" y="182"/>
                      <a:pt x="155" y="182"/>
                    </a:cubicBezTo>
                    <a:cubicBezTo>
                      <a:pt x="157" y="178"/>
                      <a:pt x="160" y="176"/>
                      <a:pt x="160" y="170"/>
                    </a:cubicBezTo>
                    <a:close/>
                    <a:moveTo>
                      <a:pt x="153" y="207"/>
                    </a:moveTo>
                    <a:cubicBezTo>
                      <a:pt x="157" y="205"/>
                      <a:pt x="159" y="204"/>
                      <a:pt x="159" y="199"/>
                    </a:cubicBezTo>
                    <a:cubicBezTo>
                      <a:pt x="159" y="195"/>
                      <a:pt x="156" y="192"/>
                      <a:pt x="161" y="188"/>
                    </a:cubicBezTo>
                    <a:cubicBezTo>
                      <a:pt x="165" y="185"/>
                      <a:pt x="166" y="189"/>
                      <a:pt x="169" y="193"/>
                    </a:cubicBezTo>
                    <a:cubicBezTo>
                      <a:pt x="173" y="199"/>
                      <a:pt x="176" y="205"/>
                      <a:pt x="168" y="209"/>
                    </a:cubicBezTo>
                    <a:cubicBezTo>
                      <a:pt x="161" y="212"/>
                      <a:pt x="155" y="212"/>
                      <a:pt x="149" y="218"/>
                    </a:cubicBezTo>
                    <a:cubicBezTo>
                      <a:pt x="147" y="217"/>
                      <a:pt x="147" y="217"/>
                      <a:pt x="147" y="217"/>
                    </a:cubicBezTo>
                    <a:cubicBezTo>
                      <a:pt x="143" y="215"/>
                      <a:pt x="151" y="208"/>
                      <a:pt x="153" y="207"/>
                    </a:cubicBezTo>
                    <a:close/>
                    <a:moveTo>
                      <a:pt x="141" y="193"/>
                    </a:moveTo>
                    <a:cubicBezTo>
                      <a:pt x="143" y="191"/>
                      <a:pt x="143" y="191"/>
                      <a:pt x="143" y="191"/>
                    </a:cubicBezTo>
                    <a:cubicBezTo>
                      <a:pt x="144" y="194"/>
                      <a:pt x="151" y="205"/>
                      <a:pt x="143" y="204"/>
                    </a:cubicBezTo>
                    <a:cubicBezTo>
                      <a:pt x="138" y="203"/>
                      <a:pt x="137" y="195"/>
                      <a:pt x="141" y="193"/>
                    </a:cubicBezTo>
                    <a:close/>
                    <a:moveTo>
                      <a:pt x="138" y="240"/>
                    </a:moveTo>
                    <a:cubicBezTo>
                      <a:pt x="140" y="238"/>
                      <a:pt x="140" y="238"/>
                      <a:pt x="140" y="238"/>
                    </a:cubicBezTo>
                    <a:cubicBezTo>
                      <a:pt x="148" y="235"/>
                      <a:pt x="152" y="246"/>
                      <a:pt x="147" y="251"/>
                    </a:cubicBezTo>
                    <a:cubicBezTo>
                      <a:pt x="140" y="260"/>
                      <a:pt x="136" y="246"/>
                      <a:pt x="138" y="240"/>
                    </a:cubicBezTo>
                    <a:close/>
                    <a:moveTo>
                      <a:pt x="134" y="349"/>
                    </a:moveTo>
                    <a:cubicBezTo>
                      <a:pt x="132" y="349"/>
                      <a:pt x="130" y="343"/>
                      <a:pt x="128" y="341"/>
                    </a:cubicBezTo>
                    <a:cubicBezTo>
                      <a:pt x="123" y="337"/>
                      <a:pt x="113" y="338"/>
                      <a:pt x="115" y="329"/>
                    </a:cubicBezTo>
                    <a:cubicBezTo>
                      <a:pt x="118" y="322"/>
                      <a:pt x="118" y="322"/>
                      <a:pt x="118" y="322"/>
                    </a:cubicBezTo>
                    <a:cubicBezTo>
                      <a:pt x="123" y="318"/>
                      <a:pt x="127" y="308"/>
                      <a:pt x="134" y="313"/>
                    </a:cubicBezTo>
                    <a:cubicBezTo>
                      <a:pt x="140" y="318"/>
                      <a:pt x="140" y="330"/>
                      <a:pt x="140" y="337"/>
                    </a:cubicBezTo>
                    <a:cubicBezTo>
                      <a:pt x="139" y="340"/>
                      <a:pt x="139" y="350"/>
                      <a:pt x="134" y="349"/>
                    </a:cubicBezTo>
                    <a:close/>
                    <a:moveTo>
                      <a:pt x="130" y="384"/>
                    </a:moveTo>
                    <a:cubicBezTo>
                      <a:pt x="128" y="381"/>
                      <a:pt x="129" y="378"/>
                      <a:pt x="132" y="376"/>
                    </a:cubicBezTo>
                    <a:cubicBezTo>
                      <a:pt x="134" y="375"/>
                      <a:pt x="134" y="375"/>
                      <a:pt x="134" y="375"/>
                    </a:cubicBezTo>
                    <a:cubicBezTo>
                      <a:pt x="138" y="379"/>
                      <a:pt x="135" y="383"/>
                      <a:pt x="130" y="384"/>
                    </a:cubicBezTo>
                    <a:close/>
                    <a:moveTo>
                      <a:pt x="105" y="392"/>
                    </a:moveTo>
                    <a:cubicBezTo>
                      <a:pt x="101" y="390"/>
                      <a:pt x="100" y="383"/>
                      <a:pt x="96" y="381"/>
                    </a:cubicBezTo>
                    <a:cubicBezTo>
                      <a:pt x="92" y="378"/>
                      <a:pt x="91" y="381"/>
                      <a:pt x="89" y="376"/>
                    </a:cubicBezTo>
                    <a:cubicBezTo>
                      <a:pt x="88" y="372"/>
                      <a:pt x="91" y="366"/>
                      <a:pt x="92" y="362"/>
                    </a:cubicBezTo>
                    <a:cubicBezTo>
                      <a:pt x="100" y="356"/>
                      <a:pt x="100" y="356"/>
                      <a:pt x="100" y="356"/>
                    </a:cubicBezTo>
                    <a:cubicBezTo>
                      <a:pt x="107" y="354"/>
                      <a:pt x="114" y="343"/>
                      <a:pt x="121" y="346"/>
                    </a:cubicBezTo>
                    <a:cubicBezTo>
                      <a:pt x="129" y="350"/>
                      <a:pt x="122" y="376"/>
                      <a:pt x="119" y="382"/>
                    </a:cubicBezTo>
                    <a:cubicBezTo>
                      <a:pt x="117" y="386"/>
                      <a:pt x="110" y="393"/>
                      <a:pt x="105" y="392"/>
                    </a:cubicBezTo>
                    <a:close/>
                    <a:moveTo>
                      <a:pt x="122" y="435"/>
                    </a:moveTo>
                    <a:cubicBezTo>
                      <a:pt x="119" y="435"/>
                      <a:pt x="113" y="430"/>
                      <a:pt x="111" y="427"/>
                    </a:cubicBezTo>
                    <a:cubicBezTo>
                      <a:pt x="108" y="423"/>
                      <a:pt x="108" y="420"/>
                      <a:pt x="113" y="416"/>
                    </a:cubicBezTo>
                    <a:cubicBezTo>
                      <a:pt x="116" y="416"/>
                      <a:pt x="116" y="416"/>
                      <a:pt x="116" y="416"/>
                    </a:cubicBezTo>
                    <a:cubicBezTo>
                      <a:pt x="124" y="416"/>
                      <a:pt x="133" y="433"/>
                      <a:pt x="122" y="435"/>
                    </a:cubicBezTo>
                    <a:close/>
                    <a:moveTo>
                      <a:pt x="102" y="283"/>
                    </a:moveTo>
                    <a:cubicBezTo>
                      <a:pt x="102" y="282"/>
                      <a:pt x="102" y="282"/>
                      <a:pt x="102" y="282"/>
                    </a:cubicBezTo>
                    <a:cubicBezTo>
                      <a:pt x="109" y="277"/>
                      <a:pt x="121" y="274"/>
                      <a:pt x="125" y="284"/>
                    </a:cubicBezTo>
                    <a:cubicBezTo>
                      <a:pt x="126" y="289"/>
                      <a:pt x="128" y="298"/>
                      <a:pt x="126" y="302"/>
                    </a:cubicBezTo>
                    <a:cubicBezTo>
                      <a:pt x="125" y="307"/>
                      <a:pt x="120" y="311"/>
                      <a:pt x="117" y="315"/>
                    </a:cubicBezTo>
                    <a:cubicBezTo>
                      <a:pt x="113" y="321"/>
                      <a:pt x="114" y="321"/>
                      <a:pt x="107" y="319"/>
                    </a:cubicBezTo>
                    <a:cubicBezTo>
                      <a:pt x="103" y="317"/>
                      <a:pt x="99" y="315"/>
                      <a:pt x="100" y="310"/>
                    </a:cubicBezTo>
                    <a:cubicBezTo>
                      <a:pt x="100" y="305"/>
                      <a:pt x="105" y="303"/>
                      <a:pt x="105" y="297"/>
                    </a:cubicBezTo>
                    <a:cubicBezTo>
                      <a:pt x="105" y="292"/>
                      <a:pt x="98" y="288"/>
                      <a:pt x="102" y="283"/>
                    </a:cubicBezTo>
                    <a:close/>
                    <a:moveTo>
                      <a:pt x="105" y="339"/>
                    </a:moveTo>
                    <a:cubicBezTo>
                      <a:pt x="105" y="341"/>
                      <a:pt x="98" y="347"/>
                      <a:pt x="96" y="348"/>
                    </a:cubicBezTo>
                    <a:cubicBezTo>
                      <a:pt x="83" y="356"/>
                      <a:pt x="79" y="338"/>
                      <a:pt x="88" y="330"/>
                    </a:cubicBezTo>
                    <a:cubicBezTo>
                      <a:pt x="94" y="326"/>
                      <a:pt x="94" y="326"/>
                      <a:pt x="94" y="326"/>
                    </a:cubicBezTo>
                    <a:cubicBezTo>
                      <a:pt x="98" y="325"/>
                      <a:pt x="106" y="335"/>
                      <a:pt x="105" y="339"/>
                    </a:cubicBezTo>
                    <a:close/>
                    <a:moveTo>
                      <a:pt x="136" y="281"/>
                    </a:moveTo>
                    <a:cubicBezTo>
                      <a:pt x="132" y="278"/>
                      <a:pt x="127" y="273"/>
                      <a:pt x="133" y="269"/>
                    </a:cubicBezTo>
                    <a:cubicBezTo>
                      <a:pt x="141" y="275"/>
                      <a:pt x="141" y="275"/>
                      <a:pt x="141" y="275"/>
                    </a:cubicBezTo>
                    <a:cubicBezTo>
                      <a:pt x="139" y="277"/>
                      <a:pt x="138" y="279"/>
                      <a:pt x="136" y="281"/>
                    </a:cubicBezTo>
                    <a:close/>
                    <a:moveTo>
                      <a:pt x="120" y="212"/>
                    </a:moveTo>
                    <a:cubicBezTo>
                      <a:pt x="127" y="207"/>
                      <a:pt x="127" y="207"/>
                      <a:pt x="127" y="207"/>
                    </a:cubicBezTo>
                    <a:cubicBezTo>
                      <a:pt x="131" y="204"/>
                      <a:pt x="133" y="205"/>
                      <a:pt x="135" y="209"/>
                    </a:cubicBezTo>
                    <a:cubicBezTo>
                      <a:pt x="135" y="210"/>
                      <a:pt x="135" y="218"/>
                      <a:pt x="134" y="219"/>
                    </a:cubicBezTo>
                    <a:cubicBezTo>
                      <a:pt x="134" y="222"/>
                      <a:pt x="134" y="222"/>
                      <a:pt x="131" y="224"/>
                    </a:cubicBezTo>
                    <a:cubicBezTo>
                      <a:pt x="128" y="225"/>
                      <a:pt x="119" y="225"/>
                      <a:pt x="116" y="223"/>
                    </a:cubicBezTo>
                    <a:cubicBezTo>
                      <a:pt x="112" y="220"/>
                      <a:pt x="117" y="215"/>
                      <a:pt x="120" y="212"/>
                    </a:cubicBezTo>
                    <a:close/>
                    <a:moveTo>
                      <a:pt x="104" y="246"/>
                    </a:moveTo>
                    <a:cubicBezTo>
                      <a:pt x="108" y="244"/>
                      <a:pt x="108" y="244"/>
                      <a:pt x="108" y="244"/>
                    </a:cubicBezTo>
                    <a:cubicBezTo>
                      <a:pt x="114" y="242"/>
                      <a:pt x="124" y="242"/>
                      <a:pt x="126" y="256"/>
                    </a:cubicBezTo>
                    <a:cubicBezTo>
                      <a:pt x="128" y="267"/>
                      <a:pt x="116" y="272"/>
                      <a:pt x="106" y="274"/>
                    </a:cubicBezTo>
                    <a:cubicBezTo>
                      <a:pt x="97" y="264"/>
                      <a:pt x="96" y="257"/>
                      <a:pt x="104" y="246"/>
                    </a:cubicBezTo>
                    <a:close/>
                    <a:moveTo>
                      <a:pt x="97" y="296"/>
                    </a:moveTo>
                    <a:cubicBezTo>
                      <a:pt x="96" y="300"/>
                      <a:pt x="91" y="303"/>
                      <a:pt x="88" y="304"/>
                    </a:cubicBezTo>
                    <a:cubicBezTo>
                      <a:pt x="84" y="300"/>
                      <a:pt x="84" y="294"/>
                      <a:pt x="85" y="288"/>
                    </a:cubicBezTo>
                    <a:cubicBezTo>
                      <a:pt x="88" y="288"/>
                      <a:pt x="88" y="288"/>
                      <a:pt x="88" y="288"/>
                    </a:cubicBezTo>
                    <a:cubicBezTo>
                      <a:pt x="88" y="293"/>
                      <a:pt x="95" y="292"/>
                      <a:pt x="97" y="296"/>
                    </a:cubicBezTo>
                    <a:close/>
                    <a:moveTo>
                      <a:pt x="75" y="234"/>
                    </a:moveTo>
                    <a:cubicBezTo>
                      <a:pt x="78" y="234"/>
                      <a:pt x="82" y="230"/>
                      <a:pt x="85" y="231"/>
                    </a:cubicBezTo>
                    <a:cubicBezTo>
                      <a:pt x="88" y="232"/>
                      <a:pt x="89" y="237"/>
                      <a:pt x="88" y="240"/>
                    </a:cubicBezTo>
                    <a:cubicBezTo>
                      <a:pt x="83" y="253"/>
                      <a:pt x="75" y="241"/>
                      <a:pt x="71" y="236"/>
                    </a:cubicBezTo>
                    <a:lnTo>
                      <a:pt x="75" y="234"/>
                    </a:lnTo>
                    <a:close/>
                    <a:moveTo>
                      <a:pt x="69" y="263"/>
                    </a:moveTo>
                    <a:cubicBezTo>
                      <a:pt x="71" y="261"/>
                      <a:pt x="71" y="261"/>
                      <a:pt x="71" y="261"/>
                    </a:cubicBezTo>
                    <a:cubicBezTo>
                      <a:pt x="72" y="252"/>
                      <a:pt x="82" y="255"/>
                      <a:pt x="85" y="261"/>
                    </a:cubicBezTo>
                    <a:cubicBezTo>
                      <a:pt x="89" y="271"/>
                      <a:pt x="94" y="281"/>
                      <a:pt x="80" y="280"/>
                    </a:cubicBezTo>
                    <a:cubicBezTo>
                      <a:pt x="76" y="280"/>
                      <a:pt x="72" y="279"/>
                      <a:pt x="68" y="280"/>
                    </a:cubicBezTo>
                    <a:cubicBezTo>
                      <a:pt x="65" y="282"/>
                      <a:pt x="62" y="287"/>
                      <a:pt x="58" y="283"/>
                    </a:cubicBezTo>
                    <a:cubicBezTo>
                      <a:pt x="55" y="281"/>
                      <a:pt x="57" y="273"/>
                      <a:pt x="60" y="271"/>
                    </a:cubicBezTo>
                    <a:cubicBezTo>
                      <a:pt x="63" y="268"/>
                      <a:pt x="68" y="269"/>
                      <a:pt x="69" y="263"/>
                    </a:cubicBezTo>
                    <a:close/>
                    <a:moveTo>
                      <a:pt x="57" y="312"/>
                    </a:moveTo>
                    <a:cubicBezTo>
                      <a:pt x="58" y="310"/>
                      <a:pt x="58" y="310"/>
                      <a:pt x="58" y="310"/>
                    </a:cubicBezTo>
                    <a:cubicBezTo>
                      <a:pt x="58" y="305"/>
                      <a:pt x="62" y="299"/>
                      <a:pt x="66" y="295"/>
                    </a:cubicBezTo>
                    <a:cubicBezTo>
                      <a:pt x="74" y="287"/>
                      <a:pt x="78" y="297"/>
                      <a:pt x="79" y="306"/>
                    </a:cubicBezTo>
                    <a:cubicBezTo>
                      <a:pt x="80" y="313"/>
                      <a:pt x="80" y="328"/>
                      <a:pt x="69" y="320"/>
                    </a:cubicBezTo>
                    <a:cubicBezTo>
                      <a:pt x="67" y="319"/>
                      <a:pt x="68" y="317"/>
                      <a:pt x="65" y="316"/>
                    </a:cubicBezTo>
                    <a:cubicBezTo>
                      <a:pt x="64" y="315"/>
                      <a:pt x="63" y="316"/>
                      <a:pt x="61" y="315"/>
                    </a:cubicBezTo>
                    <a:cubicBezTo>
                      <a:pt x="59" y="314"/>
                      <a:pt x="58" y="314"/>
                      <a:pt x="57" y="312"/>
                    </a:cubicBezTo>
                    <a:close/>
                    <a:moveTo>
                      <a:pt x="59" y="330"/>
                    </a:moveTo>
                    <a:cubicBezTo>
                      <a:pt x="58" y="332"/>
                      <a:pt x="53" y="338"/>
                      <a:pt x="52" y="339"/>
                    </a:cubicBezTo>
                    <a:cubicBezTo>
                      <a:pt x="50" y="336"/>
                      <a:pt x="51" y="332"/>
                      <a:pt x="51" y="329"/>
                    </a:cubicBezTo>
                    <a:cubicBezTo>
                      <a:pt x="54" y="326"/>
                      <a:pt x="54" y="326"/>
                      <a:pt x="54" y="326"/>
                    </a:cubicBezTo>
                    <a:cubicBezTo>
                      <a:pt x="55" y="325"/>
                      <a:pt x="57" y="325"/>
                      <a:pt x="59" y="326"/>
                    </a:cubicBezTo>
                    <a:cubicBezTo>
                      <a:pt x="62" y="328"/>
                      <a:pt x="59" y="328"/>
                      <a:pt x="59" y="330"/>
                    </a:cubicBezTo>
                    <a:close/>
                    <a:moveTo>
                      <a:pt x="52" y="241"/>
                    </a:moveTo>
                    <a:cubicBezTo>
                      <a:pt x="56" y="239"/>
                      <a:pt x="56" y="239"/>
                      <a:pt x="56" y="239"/>
                    </a:cubicBezTo>
                    <a:cubicBezTo>
                      <a:pt x="65" y="233"/>
                      <a:pt x="65" y="240"/>
                      <a:pt x="64" y="247"/>
                    </a:cubicBezTo>
                    <a:cubicBezTo>
                      <a:pt x="63" y="253"/>
                      <a:pt x="66" y="265"/>
                      <a:pt x="55" y="263"/>
                    </a:cubicBezTo>
                    <a:cubicBezTo>
                      <a:pt x="51" y="263"/>
                      <a:pt x="51" y="260"/>
                      <a:pt x="49" y="258"/>
                    </a:cubicBezTo>
                    <a:cubicBezTo>
                      <a:pt x="48" y="255"/>
                      <a:pt x="45" y="254"/>
                      <a:pt x="43" y="251"/>
                    </a:cubicBezTo>
                    <a:cubicBezTo>
                      <a:pt x="39" y="244"/>
                      <a:pt x="47" y="243"/>
                      <a:pt x="52" y="241"/>
                    </a:cubicBezTo>
                    <a:close/>
                    <a:moveTo>
                      <a:pt x="43" y="224"/>
                    </a:moveTo>
                    <a:cubicBezTo>
                      <a:pt x="45" y="224"/>
                      <a:pt x="45" y="224"/>
                      <a:pt x="45" y="224"/>
                    </a:cubicBezTo>
                    <a:cubicBezTo>
                      <a:pt x="53" y="227"/>
                      <a:pt x="47" y="234"/>
                      <a:pt x="40" y="233"/>
                    </a:cubicBezTo>
                    <a:cubicBezTo>
                      <a:pt x="40" y="230"/>
                      <a:pt x="41" y="226"/>
                      <a:pt x="43" y="224"/>
                    </a:cubicBezTo>
                    <a:close/>
                    <a:moveTo>
                      <a:pt x="28" y="245"/>
                    </a:moveTo>
                    <a:cubicBezTo>
                      <a:pt x="31" y="247"/>
                      <a:pt x="31" y="247"/>
                      <a:pt x="31" y="247"/>
                    </a:cubicBezTo>
                    <a:cubicBezTo>
                      <a:pt x="33" y="249"/>
                      <a:pt x="34" y="252"/>
                      <a:pt x="34" y="256"/>
                    </a:cubicBezTo>
                    <a:cubicBezTo>
                      <a:pt x="35" y="260"/>
                      <a:pt x="35" y="261"/>
                      <a:pt x="39" y="263"/>
                    </a:cubicBezTo>
                    <a:cubicBezTo>
                      <a:pt x="42" y="265"/>
                      <a:pt x="44" y="265"/>
                      <a:pt x="43" y="270"/>
                    </a:cubicBezTo>
                    <a:cubicBezTo>
                      <a:pt x="43" y="276"/>
                      <a:pt x="42" y="275"/>
                      <a:pt x="38" y="274"/>
                    </a:cubicBezTo>
                    <a:cubicBezTo>
                      <a:pt x="36" y="274"/>
                      <a:pt x="34" y="273"/>
                      <a:pt x="32" y="273"/>
                    </a:cubicBezTo>
                    <a:cubicBezTo>
                      <a:pt x="31" y="273"/>
                      <a:pt x="28" y="274"/>
                      <a:pt x="27" y="274"/>
                    </a:cubicBezTo>
                    <a:cubicBezTo>
                      <a:pt x="23" y="272"/>
                      <a:pt x="22" y="269"/>
                      <a:pt x="22" y="265"/>
                    </a:cubicBezTo>
                    <a:cubicBezTo>
                      <a:pt x="22" y="259"/>
                      <a:pt x="25" y="250"/>
                      <a:pt x="28" y="245"/>
                    </a:cubicBezTo>
                    <a:close/>
                    <a:moveTo>
                      <a:pt x="13" y="316"/>
                    </a:moveTo>
                    <a:cubicBezTo>
                      <a:pt x="7" y="306"/>
                      <a:pt x="10" y="299"/>
                      <a:pt x="13" y="289"/>
                    </a:cubicBezTo>
                    <a:cubicBezTo>
                      <a:pt x="14" y="284"/>
                      <a:pt x="14" y="284"/>
                      <a:pt x="14" y="284"/>
                    </a:cubicBezTo>
                    <a:cubicBezTo>
                      <a:pt x="17" y="278"/>
                      <a:pt x="28" y="278"/>
                      <a:pt x="32" y="283"/>
                    </a:cubicBezTo>
                    <a:cubicBezTo>
                      <a:pt x="35" y="286"/>
                      <a:pt x="34" y="289"/>
                      <a:pt x="39" y="291"/>
                    </a:cubicBezTo>
                    <a:cubicBezTo>
                      <a:pt x="42" y="292"/>
                      <a:pt x="46" y="291"/>
                      <a:pt x="49" y="292"/>
                    </a:cubicBezTo>
                    <a:cubicBezTo>
                      <a:pt x="57" y="296"/>
                      <a:pt x="55" y="303"/>
                      <a:pt x="50" y="308"/>
                    </a:cubicBezTo>
                    <a:cubicBezTo>
                      <a:pt x="45" y="312"/>
                      <a:pt x="40" y="312"/>
                      <a:pt x="35" y="315"/>
                    </a:cubicBezTo>
                    <a:cubicBezTo>
                      <a:pt x="26" y="323"/>
                      <a:pt x="22" y="330"/>
                      <a:pt x="13" y="316"/>
                    </a:cubicBezTo>
                    <a:close/>
                    <a:moveTo>
                      <a:pt x="24" y="344"/>
                    </a:moveTo>
                    <a:cubicBezTo>
                      <a:pt x="22" y="335"/>
                      <a:pt x="27" y="333"/>
                      <a:pt x="32" y="326"/>
                    </a:cubicBezTo>
                    <a:cubicBezTo>
                      <a:pt x="36" y="322"/>
                      <a:pt x="36" y="322"/>
                      <a:pt x="36" y="322"/>
                    </a:cubicBezTo>
                    <a:cubicBezTo>
                      <a:pt x="43" y="314"/>
                      <a:pt x="48" y="322"/>
                      <a:pt x="47" y="330"/>
                    </a:cubicBezTo>
                    <a:cubicBezTo>
                      <a:pt x="46" y="335"/>
                      <a:pt x="43" y="339"/>
                      <a:pt x="42" y="344"/>
                    </a:cubicBezTo>
                    <a:cubicBezTo>
                      <a:pt x="42" y="349"/>
                      <a:pt x="44" y="349"/>
                      <a:pt x="41" y="352"/>
                    </a:cubicBezTo>
                    <a:cubicBezTo>
                      <a:pt x="33" y="361"/>
                      <a:pt x="26" y="353"/>
                      <a:pt x="24" y="344"/>
                    </a:cubicBezTo>
                    <a:close/>
                    <a:moveTo>
                      <a:pt x="48" y="406"/>
                    </a:moveTo>
                    <a:cubicBezTo>
                      <a:pt x="42" y="404"/>
                      <a:pt x="42" y="390"/>
                      <a:pt x="40" y="386"/>
                    </a:cubicBezTo>
                    <a:cubicBezTo>
                      <a:pt x="37" y="378"/>
                      <a:pt x="37" y="378"/>
                      <a:pt x="37" y="378"/>
                    </a:cubicBezTo>
                    <a:cubicBezTo>
                      <a:pt x="44" y="379"/>
                      <a:pt x="50" y="374"/>
                      <a:pt x="56" y="375"/>
                    </a:cubicBezTo>
                    <a:cubicBezTo>
                      <a:pt x="64" y="377"/>
                      <a:pt x="70" y="389"/>
                      <a:pt x="65" y="397"/>
                    </a:cubicBezTo>
                    <a:cubicBezTo>
                      <a:pt x="63" y="399"/>
                      <a:pt x="51" y="407"/>
                      <a:pt x="48" y="406"/>
                    </a:cubicBezTo>
                    <a:close/>
                    <a:moveTo>
                      <a:pt x="62" y="436"/>
                    </a:moveTo>
                    <a:cubicBezTo>
                      <a:pt x="58" y="436"/>
                      <a:pt x="55" y="426"/>
                      <a:pt x="55" y="423"/>
                    </a:cubicBezTo>
                    <a:cubicBezTo>
                      <a:pt x="54" y="417"/>
                      <a:pt x="56" y="415"/>
                      <a:pt x="60" y="410"/>
                    </a:cubicBezTo>
                    <a:cubicBezTo>
                      <a:pt x="62" y="410"/>
                      <a:pt x="62" y="410"/>
                      <a:pt x="62" y="410"/>
                    </a:cubicBezTo>
                    <a:cubicBezTo>
                      <a:pt x="66" y="414"/>
                      <a:pt x="72" y="435"/>
                      <a:pt x="62" y="436"/>
                    </a:cubicBezTo>
                    <a:close/>
                    <a:moveTo>
                      <a:pt x="60" y="366"/>
                    </a:moveTo>
                    <a:cubicBezTo>
                      <a:pt x="56" y="365"/>
                      <a:pt x="54" y="367"/>
                      <a:pt x="50" y="366"/>
                    </a:cubicBezTo>
                    <a:cubicBezTo>
                      <a:pt x="41" y="365"/>
                      <a:pt x="48" y="356"/>
                      <a:pt x="51" y="351"/>
                    </a:cubicBezTo>
                    <a:cubicBezTo>
                      <a:pt x="56" y="344"/>
                      <a:pt x="56" y="344"/>
                      <a:pt x="56" y="344"/>
                    </a:cubicBezTo>
                    <a:cubicBezTo>
                      <a:pt x="61" y="337"/>
                      <a:pt x="66" y="334"/>
                      <a:pt x="70" y="344"/>
                    </a:cubicBezTo>
                    <a:cubicBezTo>
                      <a:pt x="72" y="350"/>
                      <a:pt x="83" y="372"/>
                      <a:pt x="71" y="372"/>
                    </a:cubicBezTo>
                    <a:cubicBezTo>
                      <a:pt x="68" y="372"/>
                      <a:pt x="64" y="368"/>
                      <a:pt x="60" y="366"/>
                    </a:cubicBezTo>
                    <a:close/>
                    <a:moveTo>
                      <a:pt x="73" y="376"/>
                    </a:moveTo>
                    <a:cubicBezTo>
                      <a:pt x="78" y="370"/>
                      <a:pt x="81" y="377"/>
                      <a:pt x="79" y="382"/>
                    </a:cubicBezTo>
                    <a:cubicBezTo>
                      <a:pt x="75" y="390"/>
                      <a:pt x="72" y="384"/>
                      <a:pt x="72" y="378"/>
                    </a:cubicBezTo>
                    <a:lnTo>
                      <a:pt x="73" y="376"/>
                    </a:lnTo>
                    <a:close/>
                    <a:moveTo>
                      <a:pt x="94" y="457"/>
                    </a:moveTo>
                    <a:cubicBezTo>
                      <a:pt x="91" y="464"/>
                      <a:pt x="86" y="459"/>
                      <a:pt x="82" y="457"/>
                    </a:cubicBezTo>
                    <a:cubicBezTo>
                      <a:pt x="77" y="455"/>
                      <a:pt x="73" y="457"/>
                      <a:pt x="74" y="449"/>
                    </a:cubicBezTo>
                    <a:cubicBezTo>
                      <a:pt x="74" y="444"/>
                      <a:pt x="74" y="444"/>
                      <a:pt x="74" y="444"/>
                    </a:cubicBezTo>
                    <a:cubicBezTo>
                      <a:pt x="79" y="430"/>
                      <a:pt x="97" y="451"/>
                      <a:pt x="94" y="457"/>
                    </a:cubicBezTo>
                    <a:close/>
                    <a:moveTo>
                      <a:pt x="91" y="431"/>
                    </a:moveTo>
                    <a:cubicBezTo>
                      <a:pt x="94" y="430"/>
                      <a:pt x="94" y="430"/>
                      <a:pt x="94" y="430"/>
                    </a:cubicBezTo>
                    <a:cubicBezTo>
                      <a:pt x="104" y="435"/>
                      <a:pt x="84" y="441"/>
                      <a:pt x="91" y="431"/>
                    </a:cubicBezTo>
                    <a:close/>
                    <a:moveTo>
                      <a:pt x="79" y="422"/>
                    </a:moveTo>
                    <a:cubicBezTo>
                      <a:pt x="72" y="414"/>
                      <a:pt x="69" y="404"/>
                      <a:pt x="76" y="395"/>
                    </a:cubicBezTo>
                    <a:cubicBezTo>
                      <a:pt x="82" y="393"/>
                      <a:pt x="82" y="393"/>
                      <a:pt x="82" y="393"/>
                    </a:cubicBezTo>
                    <a:cubicBezTo>
                      <a:pt x="90" y="389"/>
                      <a:pt x="91" y="388"/>
                      <a:pt x="96" y="396"/>
                    </a:cubicBezTo>
                    <a:cubicBezTo>
                      <a:pt x="100" y="404"/>
                      <a:pt x="108" y="410"/>
                      <a:pt x="100" y="419"/>
                    </a:cubicBezTo>
                    <a:cubicBezTo>
                      <a:pt x="94" y="424"/>
                      <a:pt x="86" y="430"/>
                      <a:pt x="79" y="422"/>
                    </a:cubicBezTo>
                    <a:close/>
                    <a:moveTo>
                      <a:pt x="132" y="450"/>
                    </a:moveTo>
                    <a:cubicBezTo>
                      <a:pt x="127" y="454"/>
                      <a:pt x="117" y="453"/>
                      <a:pt x="111" y="457"/>
                    </a:cubicBezTo>
                    <a:cubicBezTo>
                      <a:pt x="107" y="458"/>
                      <a:pt x="107" y="458"/>
                      <a:pt x="107" y="458"/>
                    </a:cubicBezTo>
                    <a:cubicBezTo>
                      <a:pt x="105" y="454"/>
                      <a:pt x="98" y="441"/>
                      <a:pt x="104" y="436"/>
                    </a:cubicBezTo>
                    <a:cubicBezTo>
                      <a:pt x="109" y="433"/>
                      <a:pt x="109" y="441"/>
                      <a:pt x="113" y="443"/>
                    </a:cubicBezTo>
                    <a:cubicBezTo>
                      <a:pt x="115" y="444"/>
                      <a:pt x="120" y="444"/>
                      <a:pt x="123" y="444"/>
                    </a:cubicBezTo>
                    <a:cubicBezTo>
                      <a:pt x="126" y="443"/>
                      <a:pt x="131" y="439"/>
                      <a:pt x="134" y="441"/>
                    </a:cubicBezTo>
                    <a:cubicBezTo>
                      <a:pt x="137" y="444"/>
                      <a:pt x="135" y="448"/>
                      <a:pt x="132" y="450"/>
                    </a:cubicBezTo>
                    <a:close/>
                    <a:moveTo>
                      <a:pt x="132" y="418"/>
                    </a:moveTo>
                    <a:cubicBezTo>
                      <a:pt x="126" y="412"/>
                      <a:pt x="123" y="405"/>
                      <a:pt x="120" y="398"/>
                    </a:cubicBezTo>
                    <a:cubicBezTo>
                      <a:pt x="123" y="394"/>
                      <a:pt x="123" y="394"/>
                      <a:pt x="123" y="394"/>
                    </a:cubicBezTo>
                    <a:cubicBezTo>
                      <a:pt x="131" y="400"/>
                      <a:pt x="149" y="401"/>
                      <a:pt x="143" y="414"/>
                    </a:cubicBezTo>
                    <a:cubicBezTo>
                      <a:pt x="140" y="422"/>
                      <a:pt x="137" y="424"/>
                      <a:pt x="132" y="418"/>
                    </a:cubicBezTo>
                    <a:close/>
                    <a:moveTo>
                      <a:pt x="171" y="433"/>
                    </a:moveTo>
                    <a:cubicBezTo>
                      <a:pt x="169" y="437"/>
                      <a:pt x="164" y="437"/>
                      <a:pt x="160" y="438"/>
                    </a:cubicBezTo>
                    <a:cubicBezTo>
                      <a:pt x="156" y="439"/>
                      <a:pt x="150" y="443"/>
                      <a:pt x="146" y="441"/>
                    </a:cubicBezTo>
                    <a:cubicBezTo>
                      <a:pt x="142" y="439"/>
                      <a:pt x="142" y="434"/>
                      <a:pt x="137" y="432"/>
                    </a:cubicBezTo>
                    <a:cubicBezTo>
                      <a:pt x="142" y="428"/>
                      <a:pt x="142" y="428"/>
                      <a:pt x="142" y="428"/>
                    </a:cubicBezTo>
                    <a:cubicBezTo>
                      <a:pt x="147" y="424"/>
                      <a:pt x="150" y="427"/>
                      <a:pt x="152" y="420"/>
                    </a:cubicBezTo>
                    <a:cubicBezTo>
                      <a:pt x="153" y="414"/>
                      <a:pt x="149" y="408"/>
                      <a:pt x="153" y="403"/>
                    </a:cubicBezTo>
                    <a:cubicBezTo>
                      <a:pt x="158" y="398"/>
                      <a:pt x="162" y="400"/>
                      <a:pt x="162" y="405"/>
                    </a:cubicBezTo>
                    <a:cubicBezTo>
                      <a:pt x="163" y="412"/>
                      <a:pt x="159" y="415"/>
                      <a:pt x="164" y="421"/>
                    </a:cubicBezTo>
                    <a:cubicBezTo>
                      <a:pt x="167" y="425"/>
                      <a:pt x="174" y="427"/>
                      <a:pt x="171" y="433"/>
                    </a:cubicBezTo>
                    <a:close/>
                    <a:moveTo>
                      <a:pt x="155" y="354"/>
                    </a:moveTo>
                    <a:cubicBezTo>
                      <a:pt x="147" y="352"/>
                      <a:pt x="145" y="351"/>
                      <a:pt x="148" y="341"/>
                    </a:cubicBezTo>
                    <a:cubicBezTo>
                      <a:pt x="154" y="338"/>
                      <a:pt x="154" y="338"/>
                      <a:pt x="154" y="338"/>
                    </a:cubicBezTo>
                    <a:cubicBezTo>
                      <a:pt x="158" y="336"/>
                      <a:pt x="171" y="342"/>
                      <a:pt x="174" y="345"/>
                    </a:cubicBezTo>
                    <a:cubicBezTo>
                      <a:pt x="179" y="348"/>
                      <a:pt x="178" y="349"/>
                      <a:pt x="176" y="354"/>
                    </a:cubicBezTo>
                    <a:cubicBezTo>
                      <a:pt x="176" y="355"/>
                      <a:pt x="173" y="362"/>
                      <a:pt x="172" y="362"/>
                    </a:cubicBezTo>
                    <a:cubicBezTo>
                      <a:pt x="167" y="367"/>
                      <a:pt x="161" y="356"/>
                      <a:pt x="155" y="354"/>
                    </a:cubicBezTo>
                    <a:close/>
                    <a:moveTo>
                      <a:pt x="197" y="414"/>
                    </a:moveTo>
                    <a:cubicBezTo>
                      <a:pt x="190" y="420"/>
                      <a:pt x="181" y="429"/>
                      <a:pt x="175" y="418"/>
                    </a:cubicBezTo>
                    <a:cubicBezTo>
                      <a:pt x="172" y="411"/>
                      <a:pt x="171" y="395"/>
                      <a:pt x="181" y="393"/>
                    </a:cubicBezTo>
                    <a:cubicBezTo>
                      <a:pt x="184" y="392"/>
                      <a:pt x="189" y="394"/>
                      <a:pt x="193" y="393"/>
                    </a:cubicBezTo>
                    <a:cubicBezTo>
                      <a:pt x="196" y="392"/>
                      <a:pt x="200" y="390"/>
                      <a:pt x="202" y="391"/>
                    </a:cubicBezTo>
                    <a:cubicBezTo>
                      <a:pt x="202" y="391"/>
                      <a:pt x="202" y="391"/>
                      <a:pt x="202" y="390"/>
                    </a:cubicBezTo>
                    <a:cubicBezTo>
                      <a:pt x="203" y="391"/>
                      <a:pt x="203" y="391"/>
                      <a:pt x="203" y="391"/>
                    </a:cubicBezTo>
                    <a:cubicBezTo>
                      <a:pt x="203" y="391"/>
                      <a:pt x="203" y="391"/>
                      <a:pt x="202" y="391"/>
                    </a:cubicBezTo>
                    <a:cubicBezTo>
                      <a:pt x="203" y="398"/>
                      <a:pt x="203" y="409"/>
                      <a:pt x="197" y="414"/>
                    </a:cubicBezTo>
                    <a:close/>
                    <a:moveTo>
                      <a:pt x="199" y="379"/>
                    </a:moveTo>
                    <a:cubicBezTo>
                      <a:pt x="195" y="379"/>
                      <a:pt x="191" y="370"/>
                      <a:pt x="190" y="367"/>
                    </a:cubicBezTo>
                    <a:cubicBezTo>
                      <a:pt x="190" y="361"/>
                      <a:pt x="193" y="357"/>
                      <a:pt x="198" y="355"/>
                    </a:cubicBezTo>
                    <a:cubicBezTo>
                      <a:pt x="200" y="354"/>
                      <a:pt x="200" y="354"/>
                      <a:pt x="200" y="354"/>
                    </a:cubicBezTo>
                    <a:cubicBezTo>
                      <a:pt x="205" y="357"/>
                      <a:pt x="204" y="378"/>
                      <a:pt x="199" y="379"/>
                    </a:cubicBezTo>
                    <a:close/>
                    <a:moveTo>
                      <a:pt x="205" y="338"/>
                    </a:moveTo>
                    <a:cubicBezTo>
                      <a:pt x="202" y="345"/>
                      <a:pt x="196" y="342"/>
                      <a:pt x="192" y="336"/>
                    </a:cubicBezTo>
                    <a:cubicBezTo>
                      <a:pt x="188" y="330"/>
                      <a:pt x="187" y="321"/>
                      <a:pt x="186" y="314"/>
                    </a:cubicBezTo>
                    <a:cubicBezTo>
                      <a:pt x="188" y="314"/>
                      <a:pt x="188" y="314"/>
                      <a:pt x="188" y="314"/>
                    </a:cubicBezTo>
                    <a:cubicBezTo>
                      <a:pt x="205" y="302"/>
                      <a:pt x="210" y="327"/>
                      <a:pt x="205" y="338"/>
                    </a:cubicBezTo>
                    <a:close/>
                    <a:moveTo>
                      <a:pt x="206" y="301"/>
                    </a:moveTo>
                    <a:cubicBezTo>
                      <a:pt x="202" y="303"/>
                      <a:pt x="196" y="301"/>
                      <a:pt x="192" y="300"/>
                    </a:cubicBezTo>
                    <a:cubicBezTo>
                      <a:pt x="186" y="300"/>
                      <a:pt x="185" y="300"/>
                      <a:pt x="182" y="293"/>
                    </a:cubicBezTo>
                    <a:cubicBezTo>
                      <a:pt x="189" y="286"/>
                      <a:pt x="191" y="276"/>
                      <a:pt x="203" y="277"/>
                    </a:cubicBezTo>
                    <a:cubicBezTo>
                      <a:pt x="205" y="277"/>
                      <a:pt x="205" y="277"/>
                      <a:pt x="205" y="277"/>
                    </a:cubicBezTo>
                    <a:cubicBezTo>
                      <a:pt x="209" y="282"/>
                      <a:pt x="212" y="297"/>
                      <a:pt x="206" y="301"/>
                    </a:cubicBez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Freeform 540"/>
              <p:cNvSpPr>
                <a:spLocks/>
              </p:cNvSpPr>
              <p:nvPr/>
            </p:nvSpPr>
            <p:spPr bwMode="auto">
              <a:xfrm>
                <a:off x="3941" y="2864"/>
                <a:ext cx="83" cy="251"/>
              </a:xfrm>
              <a:custGeom>
                <a:avLst/>
                <a:gdLst>
                  <a:gd name="T0" fmla="*/ 17 w 54"/>
                  <a:gd name="T1" fmla="*/ 5 h 164"/>
                  <a:gd name="T2" fmla="*/ 42 w 54"/>
                  <a:gd name="T3" fmla="*/ 161 h 164"/>
                  <a:gd name="T4" fmla="*/ 50 w 54"/>
                  <a:gd name="T5" fmla="*/ 162 h 164"/>
                  <a:gd name="T6" fmla="*/ 52 w 54"/>
                  <a:gd name="T7" fmla="*/ 154 h 164"/>
                  <a:gd name="T8" fmla="*/ 29 w 54"/>
                  <a:gd name="T9" fmla="*/ 8 h 164"/>
                  <a:gd name="T10" fmla="*/ 24 w 54"/>
                  <a:gd name="T11" fmla="*/ 1 h 164"/>
                  <a:gd name="T12" fmla="*/ 17 w 54"/>
                  <a:gd name="T13" fmla="*/ 5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64">
                    <a:moveTo>
                      <a:pt x="17" y="5"/>
                    </a:moveTo>
                    <a:cubicBezTo>
                      <a:pt x="0" y="100"/>
                      <a:pt x="40" y="159"/>
                      <a:pt x="42" y="161"/>
                    </a:cubicBezTo>
                    <a:cubicBezTo>
                      <a:pt x="44" y="164"/>
                      <a:pt x="47" y="164"/>
                      <a:pt x="50" y="162"/>
                    </a:cubicBezTo>
                    <a:cubicBezTo>
                      <a:pt x="53" y="160"/>
                      <a:pt x="54" y="157"/>
                      <a:pt x="52" y="154"/>
                    </a:cubicBezTo>
                    <a:cubicBezTo>
                      <a:pt x="51" y="153"/>
                      <a:pt x="12" y="97"/>
                      <a:pt x="29" y="8"/>
                    </a:cubicBezTo>
                    <a:cubicBezTo>
                      <a:pt x="29" y="4"/>
                      <a:pt x="27" y="1"/>
                      <a:pt x="24" y="1"/>
                    </a:cubicBezTo>
                    <a:cubicBezTo>
                      <a:pt x="21" y="0"/>
                      <a:pt x="17" y="2"/>
                      <a:pt x="17" y="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Freeform 541"/>
              <p:cNvSpPr>
                <a:spLocks/>
              </p:cNvSpPr>
              <p:nvPr/>
            </p:nvSpPr>
            <p:spPr bwMode="auto">
              <a:xfrm>
                <a:off x="3591" y="1962"/>
                <a:ext cx="201" cy="64"/>
              </a:xfrm>
              <a:custGeom>
                <a:avLst/>
                <a:gdLst>
                  <a:gd name="T0" fmla="*/ 0 w 131"/>
                  <a:gd name="T1" fmla="*/ 0 h 42"/>
                  <a:gd name="T2" fmla="*/ 91 w 131"/>
                  <a:gd name="T3" fmla="*/ 33 h 42"/>
                  <a:gd name="T4" fmla="*/ 127 w 131"/>
                  <a:gd name="T5" fmla="*/ 39 h 42"/>
                  <a:gd name="T6" fmla="*/ 131 w 131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42">
                    <a:moveTo>
                      <a:pt x="0" y="0"/>
                    </a:moveTo>
                    <a:cubicBezTo>
                      <a:pt x="25" y="16"/>
                      <a:pt x="62" y="30"/>
                      <a:pt x="91" y="33"/>
                    </a:cubicBezTo>
                    <a:cubicBezTo>
                      <a:pt x="104" y="34"/>
                      <a:pt x="116" y="32"/>
                      <a:pt x="127" y="39"/>
                    </a:cubicBezTo>
                    <a:cubicBezTo>
                      <a:pt x="129" y="40"/>
                      <a:pt x="130" y="41"/>
                      <a:pt x="131" y="42"/>
                    </a:cubicBezTo>
                  </a:path>
                </a:pathLst>
              </a:custGeom>
              <a:noFill/>
              <a:ln w="20638" cap="rnd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Freeform 542"/>
              <p:cNvSpPr>
                <a:spLocks/>
              </p:cNvSpPr>
              <p:nvPr/>
            </p:nvSpPr>
            <p:spPr bwMode="auto">
              <a:xfrm>
                <a:off x="3671" y="2007"/>
                <a:ext cx="146" cy="595"/>
              </a:xfrm>
              <a:custGeom>
                <a:avLst/>
                <a:gdLst>
                  <a:gd name="T0" fmla="*/ 23 w 95"/>
                  <a:gd name="T1" fmla="*/ 2 h 388"/>
                  <a:gd name="T2" fmla="*/ 39 w 95"/>
                  <a:gd name="T3" fmla="*/ 42 h 388"/>
                  <a:gd name="T4" fmla="*/ 58 w 95"/>
                  <a:gd name="T5" fmla="*/ 114 h 388"/>
                  <a:gd name="T6" fmla="*/ 62 w 95"/>
                  <a:gd name="T7" fmla="*/ 125 h 388"/>
                  <a:gd name="T8" fmla="*/ 76 w 95"/>
                  <a:gd name="T9" fmla="*/ 225 h 388"/>
                  <a:gd name="T10" fmla="*/ 73 w 95"/>
                  <a:gd name="T11" fmla="*/ 238 h 388"/>
                  <a:gd name="T12" fmla="*/ 54 w 95"/>
                  <a:gd name="T13" fmla="*/ 289 h 388"/>
                  <a:gd name="T14" fmla="*/ 38 w 95"/>
                  <a:gd name="T15" fmla="*/ 312 h 388"/>
                  <a:gd name="T16" fmla="*/ 0 w 95"/>
                  <a:gd name="T17" fmla="*/ 385 h 388"/>
                  <a:gd name="T18" fmla="*/ 17 w 95"/>
                  <a:gd name="T19" fmla="*/ 360 h 388"/>
                  <a:gd name="T20" fmla="*/ 28 w 95"/>
                  <a:gd name="T21" fmla="*/ 359 h 388"/>
                  <a:gd name="T22" fmla="*/ 44 w 95"/>
                  <a:gd name="T23" fmla="*/ 317 h 388"/>
                  <a:gd name="T24" fmla="*/ 61 w 95"/>
                  <a:gd name="T25" fmla="*/ 293 h 388"/>
                  <a:gd name="T26" fmla="*/ 80 w 95"/>
                  <a:gd name="T27" fmla="*/ 241 h 388"/>
                  <a:gd name="T28" fmla="*/ 84 w 95"/>
                  <a:gd name="T29" fmla="*/ 228 h 388"/>
                  <a:gd name="T30" fmla="*/ 70 w 95"/>
                  <a:gd name="T31" fmla="*/ 122 h 388"/>
                  <a:gd name="T32" fmla="*/ 66 w 95"/>
                  <a:gd name="T33" fmla="*/ 112 h 388"/>
                  <a:gd name="T34" fmla="*/ 47 w 95"/>
                  <a:gd name="T35" fmla="*/ 41 h 388"/>
                  <a:gd name="T36" fmla="*/ 50 w 95"/>
                  <a:gd name="T37" fmla="*/ 8 h 388"/>
                  <a:gd name="T38" fmla="*/ 42 w 95"/>
                  <a:gd name="T39" fmla="*/ 4 h 388"/>
                  <a:gd name="T40" fmla="*/ 23 w 95"/>
                  <a:gd name="T41" fmla="*/ 2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" h="388">
                    <a:moveTo>
                      <a:pt x="23" y="2"/>
                    </a:moveTo>
                    <a:cubicBezTo>
                      <a:pt x="32" y="9"/>
                      <a:pt x="38" y="30"/>
                      <a:pt x="39" y="42"/>
                    </a:cubicBezTo>
                    <a:cubicBezTo>
                      <a:pt x="42" y="64"/>
                      <a:pt x="48" y="87"/>
                      <a:pt x="58" y="114"/>
                    </a:cubicBezTo>
                    <a:cubicBezTo>
                      <a:pt x="62" y="125"/>
                      <a:pt x="62" y="125"/>
                      <a:pt x="62" y="125"/>
                    </a:cubicBezTo>
                    <a:cubicBezTo>
                      <a:pt x="75" y="159"/>
                      <a:pt x="87" y="191"/>
                      <a:pt x="76" y="225"/>
                    </a:cubicBezTo>
                    <a:cubicBezTo>
                      <a:pt x="76" y="225"/>
                      <a:pt x="73" y="238"/>
                      <a:pt x="73" y="238"/>
                    </a:cubicBezTo>
                    <a:cubicBezTo>
                      <a:pt x="67" y="256"/>
                      <a:pt x="62" y="274"/>
                      <a:pt x="54" y="289"/>
                    </a:cubicBezTo>
                    <a:cubicBezTo>
                      <a:pt x="51" y="296"/>
                      <a:pt x="45" y="304"/>
                      <a:pt x="38" y="312"/>
                    </a:cubicBezTo>
                    <a:cubicBezTo>
                      <a:pt x="27" y="327"/>
                      <a:pt x="1" y="371"/>
                      <a:pt x="0" y="385"/>
                    </a:cubicBezTo>
                    <a:cubicBezTo>
                      <a:pt x="0" y="388"/>
                      <a:pt x="15" y="360"/>
                      <a:pt x="17" y="360"/>
                    </a:cubicBezTo>
                    <a:cubicBezTo>
                      <a:pt x="20" y="361"/>
                      <a:pt x="28" y="361"/>
                      <a:pt x="28" y="359"/>
                    </a:cubicBezTo>
                    <a:cubicBezTo>
                      <a:pt x="21" y="349"/>
                      <a:pt x="34" y="331"/>
                      <a:pt x="44" y="317"/>
                    </a:cubicBezTo>
                    <a:cubicBezTo>
                      <a:pt x="51" y="308"/>
                      <a:pt x="57" y="300"/>
                      <a:pt x="61" y="293"/>
                    </a:cubicBezTo>
                    <a:cubicBezTo>
                      <a:pt x="69" y="277"/>
                      <a:pt x="75" y="259"/>
                      <a:pt x="80" y="241"/>
                    </a:cubicBezTo>
                    <a:cubicBezTo>
                      <a:pt x="84" y="228"/>
                      <a:pt x="84" y="228"/>
                      <a:pt x="84" y="228"/>
                    </a:cubicBezTo>
                    <a:cubicBezTo>
                      <a:pt x="95" y="191"/>
                      <a:pt x="82" y="156"/>
                      <a:pt x="70" y="122"/>
                    </a:cubicBezTo>
                    <a:cubicBezTo>
                      <a:pt x="66" y="112"/>
                      <a:pt x="66" y="112"/>
                      <a:pt x="66" y="112"/>
                    </a:cubicBezTo>
                    <a:cubicBezTo>
                      <a:pt x="56" y="85"/>
                      <a:pt x="50" y="62"/>
                      <a:pt x="47" y="41"/>
                    </a:cubicBezTo>
                    <a:cubicBezTo>
                      <a:pt x="46" y="30"/>
                      <a:pt x="43" y="8"/>
                      <a:pt x="50" y="8"/>
                    </a:cubicBezTo>
                    <a:cubicBezTo>
                      <a:pt x="50" y="6"/>
                      <a:pt x="44" y="5"/>
                      <a:pt x="42" y="4"/>
                    </a:cubicBezTo>
                    <a:cubicBezTo>
                      <a:pt x="40" y="4"/>
                      <a:pt x="23" y="0"/>
                      <a:pt x="23" y="2"/>
                    </a:cubicBez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Freeform 543"/>
              <p:cNvSpPr>
                <a:spLocks/>
              </p:cNvSpPr>
              <p:nvPr/>
            </p:nvSpPr>
            <p:spPr bwMode="auto">
              <a:xfrm>
                <a:off x="3907" y="2803"/>
                <a:ext cx="72" cy="316"/>
              </a:xfrm>
              <a:custGeom>
                <a:avLst/>
                <a:gdLst>
                  <a:gd name="T0" fmla="*/ 20 w 47"/>
                  <a:gd name="T1" fmla="*/ 20 h 206"/>
                  <a:gd name="T2" fmla="*/ 16 w 47"/>
                  <a:gd name="T3" fmla="*/ 27 h 206"/>
                  <a:gd name="T4" fmla="*/ 1 w 47"/>
                  <a:gd name="T5" fmla="*/ 64 h 206"/>
                  <a:gd name="T6" fmla="*/ 19 w 47"/>
                  <a:gd name="T7" fmla="*/ 76 h 206"/>
                  <a:gd name="T8" fmla="*/ 17 w 47"/>
                  <a:gd name="T9" fmla="*/ 95 h 206"/>
                  <a:gd name="T10" fmla="*/ 34 w 47"/>
                  <a:gd name="T11" fmla="*/ 202 h 206"/>
                  <a:gd name="T12" fmla="*/ 42 w 47"/>
                  <a:gd name="T13" fmla="*/ 205 h 206"/>
                  <a:gd name="T14" fmla="*/ 45 w 47"/>
                  <a:gd name="T15" fmla="*/ 197 h 206"/>
                  <a:gd name="T16" fmla="*/ 29 w 47"/>
                  <a:gd name="T17" fmla="*/ 96 h 206"/>
                  <a:gd name="T18" fmla="*/ 34 w 47"/>
                  <a:gd name="T19" fmla="*/ 3 h 206"/>
                  <a:gd name="T20" fmla="*/ 20 w 47"/>
                  <a:gd name="T21" fmla="*/ 2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206">
                    <a:moveTo>
                      <a:pt x="20" y="20"/>
                    </a:moveTo>
                    <a:cubicBezTo>
                      <a:pt x="17" y="20"/>
                      <a:pt x="15" y="24"/>
                      <a:pt x="16" y="27"/>
                    </a:cubicBezTo>
                    <a:cubicBezTo>
                      <a:pt x="18" y="34"/>
                      <a:pt x="0" y="57"/>
                      <a:pt x="1" y="64"/>
                    </a:cubicBezTo>
                    <a:cubicBezTo>
                      <a:pt x="13" y="60"/>
                      <a:pt x="20" y="66"/>
                      <a:pt x="19" y="76"/>
                    </a:cubicBezTo>
                    <a:cubicBezTo>
                      <a:pt x="19" y="82"/>
                      <a:pt x="18" y="88"/>
                      <a:pt x="17" y="95"/>
                    </a:cubicBezTo>
                    <a:cubicBezTo>
                      <a:pt x="11" y="136"/>
                      <a:pt x="22" y="170"/>
                      <a:pt x="34" y="202"/>
                    </a:cubicBezTo>
                    <a:cubicBezTo>
                      <a:pt x="35" y="205"/>
                      <a:pt x="39" y="206"/>
                      <a:pt x="42" y="205"/>
                    </a:cubicBezTo>
                    <a:cubicBezTo>
                      <a:pt x="45" y="204"/>
                      <a:pt x="47" y="200"/>
                      <a:pt x="45" y="197"/>
                    </a:cubicBezTo>
                    <a:cubicBezTo>
                      <a:pt x="34" y="168"/>
                      <a:pt x="24" y="135"/>
                      <a:pt x="29" y="96"/>
                    </a:cubicBezTo>
                    <a:cubicBezTo>
                      <a:pt x="33" y="68"/>
                      <a:pt x="35" y="27"/>
                      <a:pt x="34" y="3"/>
                    </a:cubicBezTo>
                    <a:cubicBezTo>
                      <a:pt x="34" y="0"/>
                      <a:pt x="24" y="19"/>
                      <a:pt x="20" y="20"/>
                    </a:cubicBez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Freeform 544"/>
              <p:cNvSpPr>
                <a:spLocks/>
              </p:cNvSpPr>
              <p:nvPr/>
            </p:nvSpPr>
            <p:spPr bwMode="auto">
              <a:xfrm>
                <a:off x="3535" y="2879"/>
                <a:ext cx="248" cy="145"/>
              </a:xfrm>
              <a:custGeom>
                <a:avLst/>
                <a:gdLst>
                  <a:gd name="T0" fmla="*/ 151 w 162"/>
                  <a:gd name="T1" fmla="*/ 11 h 94"/>
                  <a:gd name="T2" fmla="*/ 108 w 162"/>
                  <a:gd name="T3" fmla="*/ 2 h 94"/>
                  <a:gd name="T4" fmla="*/ 91 w 162"/>
                  <a:gd name="T5" fmla="*/ 30 h 94"/>
                  <a:gd name="T6" fmla="*/ 1 w 162"/>
                  <a:gd name="T7" fmla="*/ 86 h 94"/>
                  <a:gd name="T8" fmla="*/ 6 w 162"/>
                  <a:gd name="T9" fmla="*/ 93 h 94"/>
                  <a:gd name="T10" fmla="*/ 13 w 162"/>
                  <a:gd name="T11" fmla="*/ 89 h 94"/>
                  <a:gd name="T12" fmla="*/ 93 w 162"/>
                  <a:gd name="T13" fmla="*/ 42 h 94"/>
                  <a:gd name="T14" fmla="*/ 141 w 162"/>
                  <a:gd name="T15" fmla="*/ 38 h 94"/>
                  <a:gd name="T16" fmla="*/ 159 w 162"/>
                  <a:gd name="T17" fmla="*/ 12 h 94"/>
                  <a:gd name="T18" fmla="*/ 151 w 162"/>
                  <a:gd name="T19" fmla="*/ 1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2" h="94">
                    <a:moveTo>
                      <a:pt x="151" y="11"/>
                    </a:moveTo>
                    <a:cubicBezTo>
                      <a:pt x="145" y="16"/>
                      <a:pt x="117" y="0"/>
                      <a:pt x="108" y="2"/>
                    </a:cubicBezTo>
                    <a:cubicBezTo>
                      <a:pt x="112" y="18"/>
                      <a:pt x="104" y="28"/>
                      <a:pt x="91" y="30"/>
                    </a:cubicBezTo>
                    <a:cubicBezTo>
                      <a:pt x="52" y="38"/>
                      <a:pt x="8" y="46"/>
                      <a:pt x="1" y="86"/>
                    </a:cubicBezTo>
                    <a:cubicBezTo>
                      <a:pt x="0" y="90"/>
                      <a:pt x="2" y="93"/>
                      <a:pt x="6" y="93"/>
                    </a:cubicBezTo>
                    <a:cubicBezTo>
                      <a:pt x="9" y="94"/>
                      <a:pt x="12" y="92"/>
                      <a:pt x="13" y="89"/>
                    </a:cubicBezTo>
                    <a:cubicBezTo>
                      <a:pt x="19" y="56"/>
                      <a:pt x="55" y="49"/>
                      <a:pt x="93" y="42"/>
                    </a:cubicBezTo>
                    <a:cubicBezTo>
                      <a:pt x="100" y="41"/>
                      <a:pt x="127" y="34"/>
                      <a:pt x="141" y="38"/>
                    </a:cubicBezTo>
                    <a:cubicBezTo>
                      <a:pt x="143" y="36"/>
                      <a:pt x="162" y="14"/>
                      <a:pt x="159" y="12"/>
                    </a:cubicBezTo>
                    <a:cubicBezTo>
                      <a:pt x="157" y="9"/>
                      <a:pt x="154" y="9"/>
                      <a:pt x="151" y="11"/>
                    </a:cubicBez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Freeform 545"/>
              <p:cNvSpPr>
                <a:spLocks/>
              </p:cNvSpPr>
              <p:nvPr/>
            </p:nvSpPr>
            <p:spPr bwMode="auto">
              <a:xfrm>
                <a:off x="3763" y="2285"/>
                <a:ext cx="118" cy="299"/>
              </a:xfrm>
              <a:custGeom>
                <a:avLst/>
                <a:gdLst>
                  <a:gd name="T0" fmla="*/ 69 w 77"/>
                  <a:gd name="T1" fmla="*/ 4 h 195"/>
                  <a:gd name="T2" fmla="*/ 39 w 77"/>
                  <a:gd name="T3" fmla="*/ 85 h 195"/>
                  <a:gd name="T4" fmla="*/ 32 w 77"/>
                  <a:gd name="T5" fmla="*/ 99 h 195"/>
                  <a:gd name="T6" fmla="*/ 10 w 77"/>
                  <a:gd name="T7" fmla="*/ 142 h 195"/>
                  <a:gd name="T8" fmla="*/ 5 w 77"/>
                  <a:gd name="T9" fmla="*/ 166 h 195"/>
                  <a:gd name="T10" fmla="*/ 0 w 77"/>
                  <a:gd name="T11" fmla="*/ 189 h 195"/>
                  <a:gd name="T12" fmla="*/ 7 w 77"/>
                  <a:gd name="T13" fmla="*/ 193 h 195"/>
                  <a:gd name="T14" fmla="*/ 13 w 77"/>
                  <a:gd name="T15" fmla="*/ 167 h 195"/>
                  <a:gd name="T16" fmla="*/ 18 w 77"/>
                  <a:gd name="T17" fmla="*/ 145 h 195"/>
                  <a:gd name="T18" fmla="*/ 39 w 77"/>
                  <a:gd name="T19" fmla="*/ 102 h 195"/>
                  <a:gd name="T20" fmla="*/ 46 w 77"/>
                  <a:gd name="T21" fmla="*/ 89 h 195"/>
                  <a:gd name="T22" fmla="*/ 77 w 77"/>
                  <a:gd name="T23" fmla="*/ 4 h 195"/>
                  <a:gd name="T24" fmla="*/ 73 w 77"/>
                  <a:gd name="T25" fmla="*/ 0 h 195"/>
                  <a:gd name="T26" fmla="*/ 69 w 77"/>
                  <a:gd name="T27" fmla="*/ 4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195">
                    <a:moveTo>
                      <a:pt x="69" y="4"/>
                    </a:moveTo>
                    <a:cubicBezTo>
                      <a:pt x="67" y="36"/>
                      <a:pt x="54" y="59"/>
                      <a:pt x="39" y="85"/>
                    </a:cubicBezTo>
                    <a:cubicBezTo>
                      <a:pt x="32" y="99"/>
                      <a:pt x="32" y="99"/>
                      <a:pt x="32" y="99"/>
                    </a:cubicBezTo>
                    <a:cubicBezTo>
                      <a:pt x="24" y="112"/>
                      <a:pt x="15" y="128"/>
                      <a:pt x="10" y="142"/>
                    </a:cubicBezTo>
                    <a:cubicBezTo>
                      <a:pt x="8" y="150"/>
                      <a:pt x="6" y="158"/>
                      <a:pt x="5" y="166"/>
                    </a:cubicBezTo>
                    <a:cubicBezTo>
                      <a:pt x="4" y="174"/>
                      <a:pt x="3" y="182"/>
                      <a:pt x="0" y="189"/>
                    </a:cubicBezTo>
                    <a:cubicBezTo>
                      <a:pt x="0" y="191"/>
                      <a:pt x="7" y="195"/>
                      <a:pt x="7" y="193"/>
                    </a:cubicBezTo>
                    <a:cubicBezTo>
                      <a:pt x="11" y="185"/>
                      <a:pt x="12" y="176"/>
                      <a:pt x="13" y="167"/>
                    </a:cubicBezTo>
                    <a:cubicBezTo>
                      <a:pt x="14" y="159"/>
                      <a:pt x="15" y="152"/>
                      <a:pt x="18" y="145"/>
                    </a:cubicBezTo>
                    <a:cubicBezTo>
                      <a:pt x="23" y="131"/>
                      <a:pt x="31" y="116"/>
                      <a:pt x="39" y="102"/>
                    </a:cubicBezTo>
                    <a:cubicBezTo>
                      <a:pt x="46" y="89"/>
                      <a:pt x="46" y="89"/>
                      <a:pt x="46" y="89"/>
                    </a:cubicBezTo>
                    <a:cubicBezTo>
                      <a:pt x="62" y="62"/>
                      <a:pt x="75" y="38"/>
                      <a:pt x="77" y="4"/>
                    </a:cubicBezTo>
                    <a:cubicBezTo>
                      <a:pt x="77" y="2"/>
                      <a:pt x="75" y="0"/>
                      <a:pt x="73" y="0"/>
                    </a:cubicBezTo>
                    <a:cubicBezTo>
                      <a:pt x="71" y="0"/>
                      <a:pt x="69" y="1"/>
                      <a:pt x="69" y="4"/>
                    </a:cubicBez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Freeform 546"/>
              <p:cNvSpPr>
                <a:spLocks/>
              </p:cNvSpPr>
              <p:nvPr/>
            </p:nvSpPr>
            <p:spPr bwMode="auto">
              <a:xfrm>
                <a:off x="3754" y="2191"/>
                <a:ext cx="150" cy="266"/>
              </a:xfrm>
              <a:custGeom>
                <a:avLst/>
                <a:gdLst>
                  <a:gd name="T0" fmla="*/ 89 w 98"/>
                  <a:gd name="T1" fmla="*/ 3 h 173"/>
                  <a:gd name="T2" fmla="*/ 82 w 98"/>
                  <a:gd name="T3" fmla="*/ 33 h 173"/>
                  <a:gd name="T4" fmla="*/ 63 w 98"/>
                  <a:gd name="T5" fmla="*/ 86 h 173"/>
                  <a:gd name="T6" fmla="*/ 40 w 98"/>
                  <a:gd name="T7" fmla="*/ 113 h 173"/>
                  <a:gd name="T8" fmla="*/ 1 w 98"/>
                  <a:gd name="T9" fmla="*/ 167 h 173"/>
                  <a:gd name="T10" fmla="*/ 3 w 98"/>
                  <a:gd name="T11" fmla="*/ 172 h 173"/>
                  <a:gd name="T12" fmla="*/ 8 w 98"/>
                  <a:gd name="T13" fmla="*/ 170 h 173"/>
                  <a:gd name="T14" fmla="*/ 45 w 98"/>
                  <a:gd name="T15" fmla="*/ 119 h 173"/>
                  <a:gd name="T16" fmla="*/ 69 w 98"/>
                  <a:gd name="T17" fmla="*/ 91 h 173"/>
                  <a:gd name="T18" fmla="*/ 90 w 98"/>
                  <a:gd name="T19" fmla="*/ 34 h 173"/>
                  <a:gd name="T20" fmla="*/ 97 w 98"/>
                  <a:gd name="T21" fmla="*/ 5 h 173"/>
                  <a:gd name="T22" fmla="*/ 94 w 98"/>
                  <a:gd name="T23" fmla="*/ 0 h 173"/>
                  <a:gd name="T24" fmla="*/ 89 w 98"/>
                  <a:gd name="T25" fmla="*/ 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" h="173">
                    <a:moveTo>
                      <a:pt x="89" y="3"/>
                    </a:moveTo>
                    <a:cubicBezTo>
                      <a:pt x="86" y="13"/>
                      <a:pt x="84" y="23"/>
                      <a:pt x="82" y="33"/>
                    </a:cubicBezTo>
                    <a:cubicBezTo>
                      <a:pt x="79" y="51"/>
                      <a:pt x="75" y="69"/>
                      <a:pt x="63" y="86"/>
                    </a:cubicBezTo>
                    <a:cubicBezTo>
                      <a:pt x="55" y="96"/>
                      <a:pt x="47" y="105"/>
                      <a:pt x="40" y="113"/>
                    </a:cubicBezTo>
                    <a:cubicBezTo>
                      <a:pt x="25" y="130"/>
                      <a:pt x="10" y="146"/>
                      <a:pt x="1" y="167"/>
                    </a:cubicBezTo>
                    <a:cubicBezTo>
                      <a:pt x="0" y="169"/>
                      <a:pt x="1" y="171"/>
                      <a:pt x="3" y="172"/>
                    </a:cubicBezTo>
                    <a:cubicBezTo>
                      <a:pt x="5" y="173"/>
                      <a:pt x="8" y="172"/>
                      <a:pt x="8" y="170"/>
                    </a:cubicBezTo>
                    <a:cubicBezTo>
                      <a:pt x="17" y="150"/>
                      <a:pt x="31" y="135"/>
                      <a:pt x="45" y="119"/>
                    </a:cubicBezTo>
                    <a:cubicBezTo>
                      <a:pt x="53" y="110"/>
                      <a:pt x="61" y="101"/>
                      <a:pt x="69" y="91"/>
                    </a:cubicBezTo>
                    <a:cubicBezTo>
                      <a:pt x="83" y="72"/>
                      <a:pt x="87" y="53"/>
                      <a:pt x="90" y="34"/>
                    </a:cubicBezTo>
                    <a:cubicBezTo>
                      <a:pt x="92" y="25"/>
                      <a:pt x="94" y="15"/>
                      <a:pt x="97" y="5"/>
                    </a:cubicBezTo>
                    <a:cubicBezTo>
                      <a:pt x="98" y="3"/>
                      <a:pt x="97" y="1"/>
                      <a:pt x="94" y="0"/>
                    </a:cubicBezTo>
                    <a:cubicBezTo>
                      <a:pt x="92" y="0"/>
                      <a:pt x="90" y="1"/>
                      <a:pt x="89" y="3"/>
                    </a:cubicBez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Oval 547"/>
              <p:cNvSpPr>
                <a:spLocks noChangeArrowheads="1"/>
              </p:cNvSpPr>
              <p:nvPr/>
            </p:nvSpPr>
            <p:spPr bwMode="auto">
              <a:xfrm>
                <a:off x="4358" y="2651"/>
                <a:ext cx="14" cy="20"/>
              </a:xfrm>
              <a:prstGeom prst="ellipse">
                <a:avLst/>
              </a:prstGeom>
              <a:solidFill>
                <a:srgbClr val="C5E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Oval 548"/>
              <p:cNvSpPr>
                <a:spLocks noChangeArrowheads="1"/>
              </p:cNvSpPr>
              <p:nvPr/>
            </p:nvSpPr>
            <p:spPr bwMode="auto">
              <a:xfrm>
                <a:off x="4358" y="2651"/>
                <a:ext cx="14" cy="20"/>
              </a:xfrm>
              <a:prstGeom prst="ellipse">
                <a:avLst/>
              </a:prstGeom>
              <a:noFill/>
              <a:ln w="317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Oval 549"/>
              <p:cNvSpPr>
                <a:spLocks noChangeArrowheads="1"/>
              </p:cNvSpPr>
              <p:nvPr/>
            </p:nvSpPr>
            <p:spPr bwMode="auto">
              <a:xfrm>
                <a:off x="4361" y="2657"/>
                <a:ext cx="6" cy="8"/>
              </a:xfrm>
              <a:prstGeom prst="ellipse">
                <a:avLst/>
              </a:prstGeom>
              <a:solidFill>
                <a:srgbClr val="0178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Freeform 550"/>
              <p:cNvSpPr>
                <a:spLocks/>
              </p:cNvSpPr>
              <p:nvPr/>
            </p:nvSpPr>
            <p:spPr bwMode="auto">
              <a:xfrm>
                <a:off x="3419" y="1859"/>
                <a:ext cx="691" cy="1013"/>
              </a:xfrm>
              <a:custGeom>
                <a:avLst/>
                <a:gdLst>
                  <a:gd name="T0" fmla="*/ 449 w 450"/>
                  <a:gd name="T1" fmla="*/ 91 h 661"/>
                  <a:gd name="T2" fmla="*/ 429 w 450"/>
                  <a:gd name="T3" fmla="*/ 64 h 661"/>
                  <a:gd name="T4" fmla="*/ 305 w 450"/>
                  <a:gd name="T5" fmla="*/ 12 h 661"/>
                  <a:gd name="T6" fmla="*/ 144 w 450"/>
                  <a:gd name="T7" fmla="*/ 28 h 661"/>
                  <a:gd name="T8" fmla="*/ 121 w 450"/>
                  <a:gd name="T9" fmla="*/ 34 h 661"/>
                  <a:gd name="T10" fmla="*/ 48 w 450"/>
                  <a:gd name="T11" fmla="*/ 46 h 661"/>
                  <a:gd name="T12" fmla="*/ 30 w 450"/>
                  <a:gd name="T13" fmla="*/ 43 h 661"/>
                  <a:gd name="T14" fmla="*/ 3 w 450"/>
                  <a:gd name="T15" fmla="*/ 41 h 661"/>
                  <a:gd name="T16" fmla="*/ 0 w 450"/>
                  <a:gd name="T17" fmla="*/ 46 h 661"/>
                  <a:gd name="T18" fmla="*/ 3 w 450"/>
                  <a:gd name="T19" fmla="*/ 53 h 661"/>
                  <a:gd name="T20" fmla="*/ 26 w 450"/>
                  <a:gd name="T21" fmla="*/ 54 h 661"/>
                  <a:gd name="T22" fmla="*/ 46 w 450"/>
                  <a:gd name="T23" fmla="*/ 57 h 661"/>
                  <a:gd name="T24" fmla="*/ 46 w 450"/>
                  <a:gd name="T25" fmla="*/ 57 h 661"/>
                  <a:gd name="T26" fmla="*/ 46 w 450"/>
                  <a:gd name="T27" fmla="*/ 57 h 661"/>
                  <a:gd name="T28" fmla="*/ 103 w 450"/>
                  <a:gd name="T29" fmla="*/ 71 h 661"/>
                  <a:gd name="T30" fmla="*/ 150 w 450"/>
                  <a:gd name="T31" fmla="*/ 143 h 661"/>
                  <a:gd name="T32" fmla="*/ 166 w 450"/>
                  <a:gd name="T33" fmla="*/ 262 h 661"/>
                  <a:gd name="T34" fmla="*/ 174 w 450"/>
                  <a:gd name="T35" fmla="*/ 347 h 661"/>
                  <a:gd name="T36" fmla="*/ 258 w 450"/>
                  <a:gd name="T37" fmla="*/ 477 h 661"/>
                  <a:gd name="T38" fmla="*/ 293 w 450"/>
                  <a:gd name="T39" fmla="*/ 469 h 661"/>
                  <a:gd name="T40" fmla="*/ 335 w 450"/>
                  <a:gd name="T41" fmla="*/ 463 h 661"/>
                  <a:gd name="T42" fmla="*/ 370 w 450"/>
                  <a:gd name="T43" fmla="*/ 548 h 661"/>
                  <a:gd name="T44" fmla="*/ 371 w 450"/>
                  <a:gd name="T45" fmla="*/ 556 h 661"/>
                  <a:gd name="T46" fmla="*/ 365 w 450"/>
                  <a:gd name="T47" fmla="*/ 624 h 661"/>
                  <a:gd name="T48" fmla="*/ 360 w 450"/>
                  <a:gd name="T49" fmla="*/ 656 h 661"/>
                  <a:gd name="T50" fmla="*/ 363 w 450"/>
                  <a:gd name="T51" fmla="*/ 660 h 661"/>
                  <a:gd name="T52" fmla="*/ 368 w 450"/>
                  <a:gd name="T53" fmla="*/ 657 h 661"/>
                  <a:gd name="T54" fmla="*/ 373 w 450"/>
                  <a:gd name="T55" fmla="*/ 625 h 661"/>
                  <a:gd name="T56" fmla="*/ 379 w 450"/>
                  <a:gd name="T57" fmla="*/ 555 h 661"/>
                  <a:gd name="T58" fmla="*/ 378 w 450"/>
                  <a:gd name="T59" fmla="*/ 547 h 661"/>
                  <a:gd name="T60" fmla="*/ 338 w 450"/>
                  <a:gd name="T61" fmla="*/ 456 h 661"/>
                  <a:gd name="T62" fmla="*/ 291 w 450"/>
                  <a:gd name="T63" fmla="*/ 462 h 661"/>
                  <a:gd name="T64" fmla="*/ 258 w 450"/>
                  <a:gd name="T65" fmla="*/ 469 h 661"/>
                  <a:gd name="T66" fmla="*/ 182 w 450"/>
                  <a:gd name="T67" fmla="*/ 345 h 661"/>
                  <a:gd name="T68" fmla="*/ 174 w 450"/>
                  <a:gd name="T69" fmla="*/ 262 h 661"/>
                  <a:gd name="T70" fmla="*/ 158 w 450"/>
                  <a:gd name="T71" fmla="*/ 141 h 661"/>
                  <a:gd name="T72" fmla="*/ 109 w 450"/>
                  <a:gd name="T73" fmla="*/ 62 h 661"/>
                  <a:gd name="T74" fmla="*/ 78 w 450"/>
                  <a:gd name="T75" fmla="*/ 51 h 661"/>
                  <a:gd name="T76" fmla="*/ 123 w 450"/>
                  <a:gd name="T77" fmla="*/ 42 h 661"/>
                  <a:gd name="T78" fmla="*/ 146 w 450"/>
                  <a:gd name="T79" fmla="*/ 36 h 661"/>
                  <a:gd name="T80" fmla="*/ 303 w 450"/>
                  <a:gd name="T81" fmla="*/ 19 h 661"/>
                  <a:gd name="T82" fmla="*/ 424 w 450"/>
                  <a:gd name="T83" fmla="*/ 70 h 661"/>
                  <a:gd name="T84" fmla="*/ 441 w 450"/>
                  <a:gd name="T85" fmla="*/ 92 h 661"/>
                  <a:gd name="T86" fmla="*/ 436 w 450"/>
                  <a:gd name="T87" fmla="*/ 104 h 661"/>
                  <a:gd name="T88" fmla="*/ 436 w 450"/>
                  <a:gd name="T89" fmla="*/ 109 h 661"/>
                  <a:gd name="T90" fmla="*/ 441 w 450"/>
                  <a:gd name="T91" fmla="*/ 109 h 661"/>
                  <a:gd name="T92" fmla="*/ 449 w 450"/>
                  <a:gd name="T93" fmla="*/ 91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50" h="661">
                    <a:moveTo>
                      <a:pt x="449" y="91"/>
                    </a:moveTo>
                    <a:cubicBezTo>
                      <a:pt x="449" y="83"/>
                      <a:pt x="443" y="75"/>
                      <a:pt x="429" y="64"/>
                    </a:cubicBezTo>
                    <a:cubicBezTo>
                      <a:pt x="396" y="38"/>
                      <a:pt x="359" y="22"/>
                      <a:pt x="305" y="12"/>
                    </a:cubicBezTo>
                    <a:cubicBezTo>
                      <a:pt x="248" y="0"/>
                      <a:pt x="198" y="14"/>
                      <a:pt x="144" y="28"/>
                    </a:cubicBezTo>
                    <a:cubicBezTo>
                      <a:pt x="121" y="34"/>
                      <a:pt x="121" y="34"/>
                      <a:pt x="121" y="34"/>
                    </a:cubicBezTo>
                    <a:cubicBezTo>
                      <a:pt x="97" y="40"/>
                      <a:pt x="71" y="46"/>
                      <a:pt x="48" y="46"/>
                    </a:cubicBezTo>
                    <a:cubicBezTo>
                      <a:pt x="42" y="45"/>
                      <a:pt x="36" y="44"/>
                      <a:pt x="30" y="43"/>
                    </a:cubicBezTo>
                    <a:cubicBezTo>
                      <a:pt x="21" y="42"/>
                      <a:pt x="12" y="40"/>
                      <a:pt x="3" y="41"/>
                    </a:cubicBezTo>
                    <a:cubicBezTo>
                      <a:pt x="1" y="41"/>
                      <a:pt x="0" y="44"/>
                      <a:pt x="0" y="46"/>
                    </a:cubicBezTo>
                    <a:cubicBezTo>
                      <a:pt x="0" y="48"/>
                      <a:pt x="1" y="53"/>
                      <a:pt x="3" y="53"/>
                    </a:cubicBezTo>
                    <a:cubicBezTo>
                      <a:pt x="11" y="53"/>
                      <a:pt x="18" y="53"/>
                      <a:pt x="26" y="54"/>
                    </a:cubicBezTo>
                    <a:cubicBezTo>
                      <a:pt x="33" y="55"/>
                      <a:pt x="39" y="56"/>
                      <a:pt x="46" y="57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61" y="59"/>
                      <a:pt x="90" y="64"/>
                      <a:pt x="103" y="71"/>
                    </a:cubicBezTo>
                    <a:cubicBezTo>
                      <a:pt x="127" y="85"/>
                      <a:pt x="142" y="118"/>
                      <a:pt x="150" y="143"/>
                    </a:cubicBezTo>
                    <a:cubicBezTo>
                      <a:pt x="162" y="182"/>
                      <a:pt x="164" y="223"/>
                      <a:pt x="166" y="262"/>
                    </a:cubicBezTo>
                    <a:cubicBezTo>
                      <a:pt x="167" y="290"/>
                      <a:pt x="169" y="319"/>
                      <a:pt x="174" y="347"/>
                    </a:cubicBezTo>
                    <a:cubicBezTo>
                      <a:pt x="188" y="431"/>
                      <a:pt x="217" y="475"/>
                      <a:pt x="258" y="477"/>
                    </a:cubicBezTo>
                    <a:cubicBezTo>
                      <a:pt x="269" y="478"/>
                      <a:pt x="281" y="473"/>
                      <a:pt x="293" y="469"/>
                    </a:cubicBezTo>
                    <a:cubicBezTo>
                      <a:pt x="308" y="464"/>
                      <a:pt x="323" y="458"/>
                      <a:pt x="335" y="463"/>
                    </a:cubicBezTo>
                    <a:cubicBezTo>
                      <a:pt x="364" y="474"/>
                      <a:pt x="368" y="518"/>
                      <a:pt x="370" y="548"/>
                    </a:cubicBezTo>
                    <a:cubicBezTo>
                      <a:pt x="371" y="556"/>
                      <a:pt x="371" y="556"/>
                      <a:pt x="371" y="556"/>
                    </a:cubicBezTo>
                    <a:cubicBezTo>
                      <a:pt x="373" y="577"/>
                      <a:pt x="369" y="601"/>
                      <a:pt x="365" y="624"/>
                    </a:cubicBezTo>
                    <a:cubicBezTo>
                      <a:pt x="363" y="635"/>
                      <a:pt x="361" y="646"/>
                      <a:pt x="360" y="656"/>
                    </a:cubicBezTo>
                    <a:cubicBezTo>
                      <a:pt x="360" y="658"/>
                      <a:pt x="361" y="660"/>
                      <a:pt x="363" y="660"/>
                    </a:cubicBezTo>
                    <a:cubicBezTo>
                      <a:pt x="365" y="661"/>
                      <a:pt x="367" y="659"/>
                      <a:pt x="368" y="657"/>
                    </a:cubicBezTo>
                    <a:cubicBezTo>
                      <a:pt x="369" y="647"/>
                      <a:pt x="371" y="636"/>
                      <a:pt x="373" y="625"/>
                    </a:cubicBezTo>
                    <a:cubicBezTo>
                      <a:pt x="377" y="602"/>
                      <a:pt x="381" y="577"/>
                      <a:pt x="379" y="555"/>
                    </a:cubicBezTo>
                    <a:cubicBezTo>
                      <a:pt x="378" y="547"/>
                      <a:pt x="378" y="547"/>
                      <a:pt x="378" y="547"/>
                    </a:cubicBezTo>
                    <a:cubicBezTo>
                      <a:pt x="376" y="516"/>
                      <a:pt x="372" y="469"/>
                      <a:pt x="338" y="456"/>
                    </a:cubicBezTo>
                    <a:cubicBezTo>
                      <a:pt x="323" y="450"/>
                      <a:pt x="306" y="456"/>
                      <a:pt x="291" y="462"/>
                    </a:cubicBezTo>
                    <a:cubicBezTo>
                      <a:pt x="279" y="466"/>
                      <a:pt x="268" y="470"/>
                      <a:pt x="258" y="469"/>
                    </a:cubicBezTo>
                    <a:cubicBezTo>
                      <a:pt x="221" y="467"/>
                      <a:pt x="195" y="426"/>
                      <a:pt x="182" y="345"/>
                    </a:cubicBezTo>
                    <a:cubicBezTo>
                      <a:pt x="177" y="318"/>
                      <a:pt x="175" y="289"/>
                      <a:pt x="174" y="262"/>
                    </a:cubicBezTo>
                    <a:cubicBezTo>
                      <a:pt x="172" y="222"/>
                      <a:pt x="170" y="180"/>
                      <a:pt x="158" y="141"/>
                    </a:cubicBezTo>
                    <a:cubicBezTo>
                      <a:pt x="149" y="114"/>
                      <a:pt x="135" y="77"/>
                      <a:pt x="109" y="62"/>
                    </a:cubicBezTo>
                    <a:cubicBezTo>
                      <a:pt x="102" y="57"/>
                      <a:pt x="90" y="54"/>
                      <a:pt x="78" y="51"/>
                    </a:cubicBezTo>
                    <a:cubicBezTo>
                      <a:pt x="93" y="49"/>
                      <a:pt x="108" y="45"/>
                      <a:pt x="123" y="42"/>
                    </a:cubicBezTo>
                    <a:cubicBezTo>
                      <a:pt x="146" y="36"/>
                      <a:pt x="146" y="36"/>
                      <a:pt x="146" y="36"/>
                    </a:cubicBezTo>
                    <a:cubicBezTo>
                      <a:pt x="199" y="22"/>
                      <a:pt x="249" y="9"/>
                      <a:pt x="303" y="19"/>
                    </a:cubicBezTo>
                    <a:cubicBezTo>
                      <a:pt x="356" y="30"/>
                      <a:pt x="392" y="45"/>
                      <a:pt x="424" y="70"/>
                    </a:cubicBezTo>
                    <a:cubicBezTo>
                      <a:pt x="435" y="79"/>
                      <a:pt x="441" y="86"/>
                      <a:pt x="441" y="92"/>
                    </a:cubicBezTo>
                    <a:cubicBezTo>
                      <a:pt x="442" y="95"/>
                      <a:pt x="440" y="99"/>
                      <a:pt x="436" y="104"/>
                    </a:cubicBezTo>
                    <a:cubicBezTo>
                      <a:pt x="434" y="105"/>
                      <a:pt x="434" y="108"/>
                      <a:pt x="436" y="109"/>
                    </a:cubicBezTo>
                    <a:cubicBezTo>
                      <a:pt x="437" y="111"/>
                      <a:pt x="440" y="111"/>
                      <a:pt x="441" y="109"/>
                    </a:cubicBezTo>
                    <a:cubicBezTo>
                      <a:pt x="447" y="103"/>
                      <a:pt x="450" y="97"/>
                      <a:pt x="449" y="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Freeform 551"/>
              <p:cNvSpPr>
                <a:spLocks/>
              </p:cNvSpPr>
              <p:nvPr/>
            </p:nvSpPr>
            <p:spPr bwMode="auto">
              <a:xfrm>
                <a:off x="3976" y="2513"/>
                <a:ext cx="28" cy="37"/>
              </a:xfrm>
              <a:custGeom>
                <a:avLst/>
                <a:gdLst>
                  <a:gd name="T0" fmla="*/ 18 w 18"/>
                  <a:gd name="T1" fmla="*/ 18 h 24"/>
                  <a:gd name="T2" fmla="*/ 14 w 18"/>
                  <a:gd name="T3" fmla="*/ 12 h 24"/>
                  <a:gd name="T4" fmla="*/ 16 w 18"/>
                  <a:gd name="T5" fmla="*/ 6 h 24"/>
                  <a:gd name="T6" fmla="*/ 12 w 18"/>
                  <a:gd name="T7" fmla="*/ 3 h 24"/>
                  <a:gd name="T8" fmla="*/ 9 w 18"/>
                  <a:gd name="T9" fmla="*/ 5 h 24"/>
                  <a:gd name="T10" fmla="*/ 5 w 18"/>
                  <a:gd name="T11" fmla="*/ 3 h 24"/>
                  <a:gd name="T12" fmla="*/ 3 w 18"/>
                  <a:gd name="T13" fmla="*/ 0 h 24"/>
                  <a:gd name="T14" fmla="*/ 2 w 18"/>
                  <a:gd name="T15" fmla="*/ 3 h 24"/>
                  <a:gd name="T16" fmla="*/ 2 w 18"/>
                  <a:gd name="T17" fmla="*/ 4 h 24"/>
                  <a:gd name="T18" fmla="*/ 1 w 18"/>
                  <a:gd name="T19" fmla="*/ 10 h 24"/>
                  <a:gd name="T20" fmla="*/ 0 w 18"/>
                  <a:gd name="T21" fmla="*/ 11 h 24"/>
                  <a:gd name="T22" fmla="*/ 0 w 18"/>
                  <a:gd name="T23" fmla="*/ 11 h 24"/>
                  <a:gd name="T24" fmla="*/ 3 w 18"/>
                  <a:gd name="T25" fmla="*/ 19 h 24"/>
                  <a:gd name="T26" fmla="*/ 6 w 18"/>
                  <a:gd name="T27" fmla="*/ 11 h 24"/>
                  <a:gd name="T28" fmla="*/ 13 w 18"/>
                  <a:gd name="T29" fmla="*/ 19 h 24"/>
                  <a:gd name="T30" fmla="*/ 14 w 18"/>
                  <a:gd name="T31" fmla="*/ 23 h 24"/>
                  <a:gd name="T32" fmla="*/ 14 w 18"/>
                  <a:gd name="T33" fmla="*/ 24 h 24"/>
                  <a:gd name="T34" fmla="*/ 18 w 18"/>
                  <a:gd name="T35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4">
                    <a:moveTo>
                      <a:pt x="18" y="18"/>
                    </a:moveTo>
                    <a:cubicBezTo>
                      <a:pt x="16" y="17"/>
                      <a:pt x="15" y="13"/>
                      <a:pt x="14" y="12"/>
                    </a:cubicBezTo>
                    <a:cubicBezTo>
                      <a:pt x="13" y="9"/>
                      <a:pt x="14" y="8"/>
                      <a:pt x="16" y="6"/>
                    </a:cubicBezTo>
                    <a:cubicBezTo>
                      <a:pt x="14" y="5"/>
                      <a:pt x="13" y="4"/>
                      <a:pt x="12" y="3"/>
                    </a:cubicBezTo>
                    <a:cubicBezTo>
                      <a:pt x="11" y="4"/>
                      <a:pt x="9" y="5"/>
                      <a:pt x="9" y="5"/>
                    </a:cubicBezTo>
                    <a:cubicBezTo>
                      <a:pt x="7" y="5"/>
                      <a:pt x="7" y="4"/>
                      <a:pt x="5" y="3"/>
                    </a:cubicBezTo>
                    <a:cubicBezTo>
                      <a:pt x="5" y="2"/>
                      <a:pt x="4" y="1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4" y="7"/>
                      <a:pt x="2" y="8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3"/>
                      <a:pt x="2" y="16"/>
                      <a:pt x="3" y="19"/>
                    </a:cubicBezTo>
                    <a:cubicBezTo>
                      <a:pt x="2" y="16"/>
                      <a:pt x="2" y="12"/>
                      <a:pt x="6" y="11"/>
                    </a:cubicBezTo>
                    <a:cubicBezTo>
                      <a:pt x="10" y="11"/>
                      <a:pt x="12" y="17"/>
                      <a:pt x="13" y="19"/>
                    </a:cubicBezTo>
                    <a:cubicBezTo>
                      <a:pt x="13" y="21"/>
                      <a:pt x="14" y="22"/>
                      <a:pt x="14" y="23"/>
                    </a:cubicBezTo>
                    <a:cubicBezTo>
                      <a:pt x="14" y="23"/>
                      <a:pt x="14" y="24"/>
                      <a:pt x="14" y="24"/>
                    </a:cubicBezTo>
                    <a:cubicBezTo>
                      <a:pt x="15" y="22"/>
                      <a:pt x="17" y="20"/>
                      <a:pt x="18" y="18"/>
                    </a:cubicBezTo>
                    <a:close/>
                  </a:path>
                </a:pathLst>
              </a:custGeom>
              <a:solidFill>
                <a:srgbClr val="FB6B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Freeform 552"/>
              <p:cNvSpPr>
                <a:spLocks/>
              </p:cNvSpPr>
              <p:nvPr/>
            </p:nvSpPr>
            <p:spPr bwMode="auto">
              <a:xfrm>
                <a:off x="3999" y="2489"/>
                <a:ext cx="12" cy="24"/>
              </a:xfrm>
              <a:custGeom>
                <a:avLst/>
                <a:gdLst>
                  <a:gd name="T0" fmla="*/ 6 w 8"/>
                  <a:gd name="T1" fmla="*/ 2 h 16"/>
                  <a:gd name="T2" fmla="*/ 3 w 8"/>
                  <a:gd name="T3" fmla="*/ 0 h 16"/>
                  <a:gd name="T4" fmla="*/ 3 w 8"/>
                  <a:gd name="T5" fmla="*/ 1 h 16"/>
                  <a:gd name="T6" fmla="*/ 3 w 8"/>
                  <a:gd name="T7" fmla="*/ 4 h 16"/>
                  <a:gd name="T8" fmla="*/ 2 w 8"/>
                  <a:gd name="T9" fmla="*/ 10 h 16"/>
                  <a:gd name="T10" fmla="*/ 0 w 8"/>
                  <a:gd name="T11" fmla="*/ 14 h 16"/>
                  <a:gd name="T12" fmla="*/ 4 w 8"/>
                  <a:gd name="T13" fmla="*/ 16 h 16"/>
                  <a:gd name="T14" fmla="*/ 5 w 8"/>
                  <a:gd name="T15" fmla="*/ 16 h 16"/>
                  <a:gd name="T16" fmla="*/ 7 w 8"/>
                  <a:gd name="T17" fmla="*/ 12 h 16"/>
                  <a:gd name="T18" fmla="*/ 8 w 8"/>
                  <a:gd name="T19" fmla="*/ 5 h 16"/>
                  <a:gd name="T20" fmla="*/ 6 w 8"/>
                  <a:gd name="T21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16">
                    <a:moveTo>
                      <a:pt x="6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3" y="6"/>
                      <a:pt x="3" y="8"/>
                      <a:pt x="2" y="10"/>
                    </a:cubicBezTo>
                    <a:cubicBezTo>
                      <a:pt x="2" y="12"/>
                      <a:pt x="1" y="13"/>
                      <a:pt x="0" y="14"/>
                    </a:cubicBezTo>
                    <a:cubicBezTo>
                      <a:pt x="1" y="15"/>
                      <a:pt x="2" y="15"/>
                      <a:pt x="4" y="16"/>
                    </a:cubicBezTo>
                    <a:cubicBezTo>
                      <a:pt x="4" y="16"/>
                      <a:pt x="5" y="16"/>
                      <a:pt x="5" y="16"/>
                    </a:cubicBezTo>
                    <a:cubicBezTo>
                      <a:pt x="6" y="15"/>
                      <a:pt x="6" y="13"/>
                      <a:pt x="7" y="12"/>
                    </a:cubicBezTo>
                    <a:cubicBezTo>
                      <a:pt x="7" y="10"/>
                      <a:pt x="8" y="7"/>
                      <a:pt x="8" y="5"/>
                    </a:cubicBezTo>
                    <a:cubicBezTo>
                      <a:pt x="8" y="4"/>
                      <a:pt x="7" y="3"/>
                      <a:pt x="6" y="2"/>
                    </a:cubicBezTo>
                    <a:close/>
                  </a:path>
                </a:pathLst>
              </a:custGeom>
              <a:solidFill>
                <a:srgbClr val="FB6B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Freeform 553"/>
              <p:cNvSpPr>
                <a:spLocks/>
              </p:cNvSpPr>
              <p:nvPr/>
            </p:nvSpPr>
            <p:spPr bwMode="auto">
              <a:xfrm>
                <a:off x="3959" y="2455"/>
                <a:ext cx="17" cy="52"/>
              </a:xfrm>
              <a:custGeom>
                <a:avLst/>
                <a:gdLst>
                  <a:gd name="T0" fmla="*/ 10 w 11"/>
                  <a:gd name="T1" fmla="*/ 33 h 34"/>
                  <a:gd name="T2" fmla="*/ 11 w 11"/>
                  <a:gd name="T3" fmla="*/ 27 h 34"/>
                  <a:gd name="T4" fmla="*/ 10 w 11"/>
                  <a:gd name="T5" fmla="*/ 23 h 34"/>
                  <a:gd name="T6" fmla="*/ 11 w 11"/>
                  <a:gd name="T7" fmla="*/ 19 h 34"/>
                  <a:gd name="T8" fmla="*/ 10 w 11"/>
                  <a:gd name="T9" fmla="*/ 12 h 34"/>
                  <a:gd name="T10" fmla="*/ 3 w 11"/>
                  <a:gd name="T11" fmla="*/ 4 h 34"/>
                  <a:gd name="T12" fmla="*/ 3 w 11"/>
                  <a:gd name="T13" fmla="*/ 0 h 34"/>
                  <a:gd name="T14" fmla="*/ 0 w 11"/>
                  <a:gd name="T15" fmla="*/ 7 h 34"/>
                  <a:gd name="T16" fmla="*/ 1 w 11"/>
                  <a:gd name="T17" fmla="*/ 9 h 34"/>
                  <a:gd name="T18" fmla="*/ 8 w 11"/>
                  <a:gd name="T19" fmla="*/ 19 h 34"/>
                  <a:gd name="T20" fmla="*/ 9 w 11"/>
                  <a:gd name="T21" fmla="*/ 34 h 34"/>
                  <a:gd name="T22" fmla="*/ 9 w 11"/>
                  <a:gd name="T23" fmla="*/ 34 h 34"/>
                  <a:gd name="T24" fmla="*/ 10 w 11"/>
                  <a:gd name="T25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34">
                    <a:moveTo>
                      <a:pt x="10" y="33"/>
                    </a:moveTo>
                    <a:cubicBezTo>
                      <a:pt x="11" y="32"/>
                      <a:pt x="10" y="29"/>
                      <a:pt x="11" y="27"/>
                    </a:cubicBezTo>
                    <a:cubicBezTo>
                      <a:pt x="11" y="26"/>
                      <a:pt x="10" y="24"/>
                      <a:pt x="10" y="23"/>
                    </a:cubicBezTo>
                    <a:cubicBezTo>
                      <a:pt x="10" y="22"/>
                      <a:pt x="10" y="21"/>
                      <a:pt x="11" y="19"/>
                    </a:cubicBezTo>
                    <a:cubicBezTo>
                      <a:pt x="11" y="17"/>
                      <a:pt x="11" y="14"/>
                      <a:pt x="10" y="12"/>
                    </a:cubicBezTo>
                    <a:cubicBezTo>
                      <a:pt x="8" y="9"/>
                      <a:pt x="5" y="7"/>
                      <a:pt x="3" y="4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1" y="2"/>
                      <a:pt x="0" y="5"/>
                      <a:pt x="0" y="7"/>
                    </a:cubicBezTo>
                    <a:cubicBezTo>
                      <a:pt x="0" y="8"/>
                      <a:pt x="0" y="8"/>
                      <a:pt x="1" y="9"/>
                    </a:cubicBezTo>
                    <a:cubicBezTo>
                      <a:pt x="4" y="12"/>
                      <a:pt x="8" y="14"/>
                      <a:pt x="8" y="19"/>
                    </a:cubicBezTo>
                    <a:cubicBezTo>
                      <a:pt x="7" y="23"/>
                      <a:pt x="4" y="31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lnTo>
                      <a:pt x="10" y="33"/>
                    </a:lnTo>
                    <a:close/>
                  </a:path>
                </a:pathLst>
              </a:custGeom>
              <a:solidFill>
                <a:srgbClr val="FB6B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Freeform 554"/>
              <p:cNvSpPr>
                <a:spLocks/>
              </p:cNvSpPr>
              <p:nvPr/>
            </p:nvSpPr>
            <p:spPr bwMode="auto">
              <a:xfrm>
                <a:off x="4071" y="2817"/>
                <a:ext cx="39" cy="26"/>
              </a:xfrm>
              <a:custGeom>
                <a:avLst/>
                <a:gdLst>
                  <a:gd name="T0" fmla="*/ 19 w 25"/>
                  <a:gd name="T1" fmla="*/ 7 h 17"/>
                  <a:gd name="T2" fmla="*/ 11 w 25"/>
                  <a:gd name="T3" fmla="*/ 6 h 17"/>
                  <a:gd name="T4" fmla="*/ 6 w 25"/>
                  <a:gd name="T5" fmla="*/ 2 h 17"/>
                  <a:gd name="T6" fmla="*/ 3 w 25"/>
                  <a:gd name="T7" fmla="*/ 0 h 17"/>
                  <a:gd name="T8" fmla="*/ 0 w 25"/>
                  <a:gd name="T9" fmla="*/ 7 h 17"/>
                  <a:gd name="T10" fmla="*/ 4 w 25"/>
                  <a:gd name="T11" fmla="*/ 9 h 17"/>
                  <a:gd name="T12" fmla="*/ 12 w 25"/>
                  <a:gd name="T13" fmla="*/ 11 h 17"/>
                  <a:gd name="T14" fmla="*/ 19 w 25"/>
                  <a:gd name="T15" fmla="*/ 17 h 17"/>
                  <a:gd name="T16" fmla="*/ 19 w 25"/>
                  <a:gd name="T17" fmla="*/ 17 h 17"/>
                  <a:gd name="T18" fmla="*/ 25 w 25"/>
                  <a:gd name="T19" fmla="*/ 14 h 17"/>
                  <a:gd name="T20" fmla="*/ 25 w 25"/>
                  <a:gd name="T21" fmla="*/ 14 h 17"/>
                  <a:gd name="T22" fmla="*/ 19 w 25"/>
                  <a:gd name="T2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17">
                    <a:moveTo>
                      <a:pt x="19" y="7"/>
                    </a:moveTo>
                    <a:cubicBezTo>
                      <a:pt x="16" y="6"/>
                      <a:pt x="14" y="7"/>
                      <a:pt x="11" y="6"/>
                    </a:cubicBezTo>
                    <a:cubicBezTo>
                      <a:pt x="9" y="5"/>
                      <a:pt x="7" y="4"/>
                      <a:pt x="6" y="2"/>
                    </a:cubicBezTo>
                    <a:cubicBezTo>
                      <a:pt x="5" y="1"/>
                      <a:pt x="4" y="1"/>
                      <a:pt x="3" y="0"/>
                    </a:cubicBezTo>
                    <a:cubicBezTo>
                      <a:pt x="2" y="2"/>
                      <a:pt x="1" y="4"/>
                      <a:pt x="0" y="7"/>
                    </a:cubicBezTo>
                    <a:cubicBezTo>
                      <a:pt x="1" y="8"/>
                      <a:pt x="2" y="9"/>
                      <a:pt x="4" y="9"/>
                    </a:cubicBezTo>
                    <a:cubicBezTo>
                      <a:pt x="6" y="10"/>
                      <a:pt x="9" y="10"/>
                      <a:pt x="12" y="11"/>
                    </a:cubicBezTo>
                    <a:cubicBezTo>
                      <a:pt x="15" y="11"/>
                      <a:pt x="18" y="13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1" y="16"/>
                      <a:pt x="22" y="15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3" y="11"/>
                      <a:pt x="21" y="8"/>
                      <a:pt x="19" y="7"/>
                    </a:cubicBezTo>
                    <a:close/>
                  </a:path>
                </a:pathLst>
              </a:custGeom>
              <a:solidFill>
                <a:srgbClr val="7CC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Freeform 555"/>
              <p:cNvSpPr>
                <a:spLocks/>
              </p:cNvSpPr>
              <p:nvPr/>
            </p:nvSpPr>
            <p:spPr bwMode="auto">
              <a:xfrm>
                <a:off x="4053" y="2786"/>
                <a:ext cx="15" cy="29"/>
              </a:xfrm>
              <a:custGeom>
                <a:avLst/>
                <a:gdLst>
                  <a:gd name="T0" fmla="*/ 10 w 10"/>
                  <a:gd name="T1" fmla="*/ 17 h 19"/>
                  <a:gd name="T2" fmla="*/ 7 w 10"/>
                  <a:gd name="T3" fmla="*/ 13 h 19"/>
                  <a:gd name="T4" fmla="*/ 6 w 10"/>
                  <a:gd name="T5" fmla="*/ 2 h 19"/>
                  <a:gd name="T6" fmla="*/ 2 w 10"/>
                  <a:gd name="T7" fmla="*/ 0 h 19"/>
                  <a:gd name="T8" fmla="*/ 2 w 10"/>
                  <a:gd name="T9" fmla="*/ 4 h 19"/>
                  <a:gd name="T10" fmla="*/ 1 w 10"/>
                  <a:gd name="T11" fmla="*/ 11 h 19"/>
                  <a:gd name="T12" fmla="*/ 4 w 10"/>
                  <a:gd name="T13" fmla="*/ 18 h 19"/>
                  <a:gd name="T14" fmla="*/ 7 w 10"/>
                  <a:gd name="T15" fmla="*/ 19 h 19"/>
                  <a:gd name="T16" fmla="*/ 10 w 10"/>
                  <a:gd name="T17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9">
                    <a:moveTo>
                      <a:pt x="10" y="17"/>
                    </a:moveTo>
                    <a:cubicBezTo>
                      <a:pt x="9" y="16"/>
                      <a:pt x="8" y="15"/>
                      <a:pt x="7" y="13"/>
                    </a:cubicBezTo>
                    <a:cubicBezTo>
                      <a:pt x="6" y="10"/>
                      <a:pt x="5" y="6"/>
                      <a:pt x="6" y="2"/>
                    </a:cubicBezTo>
                    <a:cubicBezTo>
                      <a:pt x="5" y="1"/>
                      <a:pt x="3" y="0"/>
                      <a:pt x="2" y="0"/>
                    </a:cubicBezTo>
                    <a:cubicBezTo>
                      <a:pt x="2" y="1"/>
                      <a:pt x="2" y="2"/>
                      <a:pt x="2" y="4"/>
                    </a:cubicBezTo>
                    <a:cubicBezTo>
                      <a:pt x="1" y="6"/>
                      <a:pt x="0" y="9"/>
                      <a:pt x="1" y="11"/>
                    </a:cubicBezTo>
                    <a:cubicBezTo>
                      <a:pt x="1" y="14"/>
                      <a:pt x="2" y="16"/>
                      <a:pt x="4" y="18"/>
                    </a:cubicBezTo>
                    <a:cubicBezTo>
                      <a:pt x="5" y="18"/>
                      <a:pt x="6" y="19"/>
                      <a:pt x="7" y="19"/>
                    </a:cubicBezTo>
                    <a:cubicBezTo>
                      <a:pt x="8" y="18"/>
                      <a:pt x="10" y="18"/>
                      <a:pt x="10" y="17"/>
                    </a:cubicBezTo>
                    <a:close/>
                  </a:path>
                </a:pathLst>
              </a:custGeom>
              <a:solidFill>
                <a:srgbClr val="7CC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Freeform 556"/>
              <p:cNvSpPr>
                <a:spLocks/>
              </p:cNvSpPr>
              <p:nvPr/>
            </p:nvSpPr>
            <p:spPr bwMode="auto">
              <a:xfrm>
                <a:off x="4056" y="2745"/>
                <a:ext cx="32" cy="30"/>
              </a:xfrm>
              <a:custGeom>
                <a:avLst/>
                <a:gdLst>
                  <a:gd name="T0" fmla="*/ 7 w 21"/>
                  <a:gd name="T1" fmla="*/ 20 h 20"/>
                  <a:gd name="T2" fmla="*/ 7 w 21"/>
                  <a:gd name="T3" fmla="*/ 19 h 20"/>
                  <a:gd name="T4" fmla="*/ 8 w 21"/>
                  <a:gd name="T5" fmla="*/ 12 h 20"/>
                  <a:gd name="T6" fmla="*/ 21 w 21"/>
                  <a:gd name="T7" fmla="*/ 6 h 20"/>
                  <a:gd name="T8" fmla="*/ 15 w 21"/>
                  <a:gd name="T9" fmla="*/ 0 h 20"/>
                  <a:gd name="T10" fmla="*/ 10 w 21"/>
                  <a:gd name="T11" fmla="*/ 2 h 20"/>
                  <a:gd name="T12" fmla="*/ 2 w 21"/>
                  <a:gd name="T13" fmla="*/ 9 h 20"/>
                  <a:gd name="T14" fmla="*/ 1 w 21"/>
                  <a:gd name="T15" fmla="*/ 20 h 20"/>
                  <a:gd name="T16" fmla="*/ 7 w 21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7" y="20"/>
                    </a:moveTo>
                    <a:cubicBezTo>
                      <a:pt x="7" y="20"/>
                      <a:pt x="7" y="19"/>
                      <a:pt x="7" y="19"/>
                    </a:cubicBezTo>
                    <a:cubicBezTo>
                      <a:pt x="7" y="16"/>
                      <a:pt x="7" y="14"/>
                      <a:pt x="8" y="12"/>
                    </a:cubicBezTo>
                    <a:cubicBezTo>
                      <a:pt x="10" y="9"/>
                      <a:pt x="17" y="7"/>
                      <a:pt x="21" y="6"/>
                    </a:cubicBezTo>
                    <a:cubicBezTo>
                      <a:pt x="19" y="3"/>
                      <a:pt x="17" y="1"/>
                      <a:pt x="15" y="0"/>
                    </a:cubicBezTo>
                    <a:cubicBezTo>
                      <a:pt x="13" y="0"/>
                      <a:pt x="11" y="1"/>
                      <a:pt x="10" y="2"/>
                    </a:cubicBezTo>
                    <a:cubicBezTo>
                      <a:pt x="7" y="3"/>
                      <a:pt x="4" y="6"/>
                      <a:pt x="2" y="9"/>
                    </a:cubicBezTo>
                    <a:cubicBezTo>
                      <a:pt x="0" y="12"/>
                      <a:pt x="1" y="16"/>
                      <a:pt x="1" y="20"/>
                    </a:cubicBezTo>
                    <a:cubicBezTo>
                      <a:pt x="2" y="20"/>
                      <a:pt x="4" y="20"/>
                      <a:pt x="7" y="20"/>
                    </a:cubicBezTo>
                    <a:close/>
                  </a:path>
                </a:pathLst>
              </a:custGeom>
              <a:solidFill>
                <a:srgbClr val="7CC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Freeform 557"/>
              <p:cNvSpPr>
                <a:spLocks/>
              </p:cNvSpPr>
              <p:nvPr/>
            </p:nvSpPr>
            <p:spPr bwMode="auto">
              <a:xfrm>
                <a:off x="4116" y="2722"/>
                <a:ext cx="30" cy="18"/>
              </a:xfrm>
              <a:custGeom>
                <a:avLst/>
                <a:gdLst>
                  <a:gd name="T0" fmla="*/ 9 w 20"/>
                  <a:gd name="T1" fmla="*/ 2 h 12"/>
                  <a:gd name="T2" fmla="*/ 1 w 20"/>
                  <a:gd name="T3" fmla="*/ 6 h 12"/>
                  <a:gd name="T4" fmla="*/ 4 w 20"/>
                  <a:gd name="T5" fmla="*/ 12 h 12"/>
                  <a:gd name="T6" fmla="*/ 7 w 20"/>
                  <a:gd name="T7" fmla="*/ 11 h 12"/>
                  <a:gd name="T8" fmla="*/ 18 w 20"/>
                  <a:gd name="T9" fmla="*/ 6 h 12"/>
                  <a:gd name="T10" fmla="*/ 19 w 20"/>
                  <a:gd name="T11" fmla="*/ 7 h 12"/>
                  <a:gd name="T12" fmla="*/ 20 w 20"/>
                  <a:gd name="T13" fmla="*/ 4 h 12"/>
                  <a:gd name="T14" fmla="*/ 9 w 20"/>
                  <a:gd name="T1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2">
                    <a:moveTo>
                      <a:pt x="9" y="2"/>
                    </a:moveTo>
                    <a:cubicBezTo>
                      <a:pt x="6" y="4"/>
                      <a:pt x="4" y="6"/>
                      <a:pt x="1" y="6"/>
                    </a:cubicBezTo>
                    <a:cubicBezTo>
                      <a:pt x="0" y="9"/>
                      <a:pt x="1" y="11"/>
                      <a:pt x="4" y="12"/>
                    </a:cubicBezTo>
                    <a:cubicBezTo>
                      <a:pt x="5" y="12"/>
                      <a:pt x="6" y="11"/>
                      <a:pt x="7" y="11"/>
                    </a:cubicBezTo>
                    <a:cubicBezTo>
                      <a:pt x="10" y="8"/>
                      <a:pt x="13" y="4"/>
                      <a:pt x="18" y="6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6"/>
                      <a:pt x="20" y="5"/>
                      <a:pt x="20" y="4"/>
                    </a:cubicBezTo>
                    <a:cubicBezTo>
                      <a:pt x="17" y="0"/>
                      <a:pt x="14" y="0"/>
                      <a:pt x="9" y="2"/>
                    </a:cubicBezTo>
                    <a:close/>
                  </a:path>
                </a:pathLst>
              </a:custGeom>
              <a:solidFill>
                <a:srgbClr val="7CC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Freeform 558"/>
              <p:cNvSpPr>
                <a:spLocks/>
              </p:cNvSpPr>
              <p:nvPr/>
            </p:nvSpPr>
            <p:spPr bwMode="auto">
              <a:xfrm>
                <a:off x="4153" y="2734"/>
                <a:ext cx="18" cy="18"/>
              </a:xfrm>
              <a:custGeom>
                <a:avLst/>
                <a:gdLst>
                  <a:gd name="T0" fmla="*/ 11 w 12"/>
                  <a:gd name="T1" fmla="*/ 3 h 12"/>
                  <a:gd name="T2" fmla="*/ 5 w 12"/>
                  <a:gd name="T3" fmla="*/ 1 h 12"/>
                  <a:gd name="T4" fmla="*/ 3 w 12"/>
                  <a:gd name="T5" fmla="*/ 0 h 12"/>
                  <a:gd name="T6" fmla="*/ 0 w 12"/>
                  <a:gd name="T7" fmla="*/ 5 h 12"/>
                  <a:gd name="T8" fmla="*/ 6 w 12"/>
                  <a:gd name="T9" fmla="*/ 6 h 12"/>
                  <a:gd name="T10" fmla="*/ 9 w 12"/>
                  <a:gd name="T11" fmla="*/ 12 h 12"/>
                  <a:gd name="T12" fmla="*/ 12 w 12"/>
                  <a:gd name="T13" fmla="*/ 4 h 12"/>
                  <a:gd name="T14" fmla="*/ 11 w 12"/>
                  <a:gd name="T1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11" y="3"/>
                    </a:moveTo>
                    <a:cubicBezTo>
                      <a:pt x="9" y="2"/>
                      <a:pt x="8" y="2"/>
                      <a:pt x="5" y="1"/>
                    </a:cubicBezTo>
                    <a:cubicBezTo>
                      <a:pt x="5" y="1"/>
                      <a:pt x="4" y="1"/>
                      <a:pt x="3" y="0"/>
                    </a:cubicBezTo>
                    <a:cubicBezTo>
                      <a:pt x="2" y="2"/>
                      <a:pt x="1" y="3"/>
                      <a:pt x="0" y="5"/>
                    </a:cubicBezTo>
                    <a:cubicBezTo>
                      <a:pt x="2" y="6"/>
                      <a:pt x="4" y="5"/>
                      <a:pt x="6" y="6"/>
                    </a:cubicBezTo>
                    <a:cubicBezTo>
                      <a:pt x="8" y="7"/>
                      <a:pt x="9" y="10"/>
                      <a:pt x="9" y="12"/>
                    </a:cubicBezTo>
                    <a:cubicBezTo>
                      <a:pt x="10" y="9"/>
                      <a:pt x="11" y="7"/>
                      <a:pt x="12" y="4"/>
                    </a:cubicBezTo>
                    <a:cubicBezTo>
                      <a:pt x="12" y="4"/>
                      <a:pt x="12" y="4"/>
                      <a:pt x="11" y="3"/>
                    </a:cubicBezTo>
                    <a:close/>
                  </a:path>
                </a:pathLst>
              </a:custGeom>
              <a:solidFill>
                <a:srgbClr val="7CC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Freeform 559"/>
              <p:cNvSpPr>
                <a:spLocks/>
              </p:cNvSpPr>
              <p:nvPr/>
            </p:nvSpPr>
            <p:spPr bwMode="auto">
              <a:xfrm>
                <a:off x="4116" y="2633"/>
                <a:ext cx="17" cy="44"/>
              </a:xfrm>
              <a:custGeom>
                <a:avLst/>
                <a:gdLst>
                  <a:gd name="T0" fmla="*/ 9 w 11"/>
                  <a:gd name="T1" fmla="*/ 3 h 29"/>
                  <a:gd name="T2" fmla="*/ 2 w 11"/>
                  <a:gd name="T3" fmla="*/ 0 h 29"/>
                  <a:gd name="T4" fmla="*/ 1 w 11"/>
                  <a:gd name="T5" fmla="*/ 5 h 29"/>
                  <a:gd name="T6" fmla="*/ 8 w 11"/>
                  <a:gd name="T7" fmla="*/ 29 h 29"/>
                  <a:gd name="T8" fmla="*/ 8 w 11"/>
                  <a:gd name="T9" fmla="*/ 29 h 29"/>
                  <a:gd name="T10" fmla="*/ 11 w 11"/>
                  <a:gd name="T11" fmla="*/ 23 h 29"/>
                  <a:gd name="T12" fmla="*/ 8 w 11"/>
                  <a:gd name="T13" fmla="*/ 4 h 29"/>
                  <a:gd name="T14" fmla="*/ 9 w 11"/>
                  <a:gd name="T15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29">
                    <a:moveTo>
                      <a:pt x="9" y="3"/>
                    </a:moveTo>
                    <a:cubicBezTo>
                      <a:pt x="7" y="2"/>
                      <a:pt x="5" y="1"/>
                      <a:pt x="2" y="0"/>
                    </a:cubicBezTo>
                    <a:cubicBezTo>
                      <a:pt x="2" y="2"/>
                      <a:pt x="1" y="3"/>
                      <a:pt x="1" y="5"/>
                    </a:cubicBezTo>
                    <a:cubicBezTo>
                      <a:pt x="0" y="13"/>
                      <a:pt x="5" y="22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28"/>
                      <a:pt x="10" y="26"/>
                      <a:pt x="11" y="23"/>
                    </a:cubicBezTo>
                    <a:cubicBezTo>
                      <a:pt x="6" y="18"/>
                      <a:pt x="6" y="8"/>
                      <a:pt x="8" y="4"/>
                    </a:cubicBezTo>
                    <a:cubicBezTo>
                      <a:pt x="8" y="3"/>
                      <a:pt x="8" y="3"/>
                      <a:pt x="9" y="3"/>
                    </a:cubicBezTo>
                    <a:close/>
                  </a:path>
                </a:pathLst>
              </a:custGeom>
              <a:solidFill>
                <a:srgbClr val="7CC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Freeform 560"/>
              <p:cNvSpPr>
                <a:spLocks/>
              </p:cNvSpPr>
              <p:nvPr/>
            </p:nvSpPr>
            <p:spPr bwMode="auto">
              <a:xfrm>
                <a:off x="4128" y="2602"/>
                <a:ext cx="21" cy="28"/>
              </a:xfrm>
              <a:custGeom>
                <a:avLst/>
                <a:gdLst>
                  <a:gd name="T0" fmla="*/ 14 w 14"/>
                  <a:gd name="T1" fmla="*/ 5 h 18"/>
                  <a:gd name="T2" fmla="*/ 5 w 14"/>
                  <a:gd name="T3" fmla="*/ 0 h 18"/>
                  <a:gd name="T4" fmla="*/ 0 w 14"/>
                  <a:gd name="T5" fmla="*/ 13 h 18"/>
                  <a:gd name="T6" fmla="*/ 3 w 14"/>
                  <a:gd name="T7" fmla="*/ 18 h 18"/>
                  <a:gd name="T8" fmla="*/ 14 w 14"/>
                  <a:gd name="T9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8">
                    <a:moveTo>
                      <a:pt x="14" y="5"/>
                    </a:moveTo>
                    <a:cubicBezTo>
                      <a:pt x="11" y="3"/>
                      <a:pt x="8" y="1"/>
                      <a:pt x="5" y="0"/>
                    </a:cubicBezTo>
                    <a:cubicBezTo>
                      <a:pt x="6" y="5"/>
                      <a:pt x="3" y="9"/>
                      <a:pt x="0" y="13"/>
                    </a:cubicBezTo>
                    <a:cubicBezTo>
                      <a:pt x="1" y="15"/>
                      <a:pt x="2" y="16"/>
                      <a:pt x="3" y="18"/>
                    </a:cubicBezTo>
                    <a:cubicBezTo>
                      <a:pt x="6" y="13"/>
                      <a:pt x="10" y="7"/>
                      <a:pt x="14" y="5"/>
                    </a:cubicBezTo>
                    <a:close/>
                  </a:path>
                </a:pathLst>
              </a:custGeom>
              <a:solidFill>
                <a:srgbClr val="7CC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Freeform 561"/>
              <p:cNvSpPr>
                <a:spLocks/>
              </p:cNvSpPr>
              <p:nvPr/>
            </p:nvSpPr>
            <p:spPr bwMode="auto">
              <a:xfrm>
                <a:off x="3901" y="2829"/>
                <a:ext cx="34" cy="40"/>
              </a:xfrm>
              <a:custGeom>
                <a:avLst/>
                <a:gdLst>
                  <a:gd name="T0" fmla="*/ 7 w 22"/>
                  <a:gd name="T1" fmla="*/ 16 h 26"/>
                  <a:gd name="T2" fmla="*/ 15 w 22"/>
                  <a:gd name="T3" fmla="*/ 26 h 26"/>
                  <a:gd name="T4" fmla="*/ 22 w 22"/>
                  <a:gd name="T5" fmla="*/ 21 h 26"/>
                  <a:gd name="T6" fmla="*/ 4 w 22"/>
                  <a:gd name="T7" fmla="*/ 0 h 26"/>
                  <a:gd name="T8" fmla="*/ 0 w 22"/>
                  <a:gd name="T9" fmla="*/ 6 h 26"/>
                  <a:gd name="T10" fmla="*/ 7 w 22"/>
                  <a:gd name="T11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6">
                    <a:moveTo>
                      <a:pt x="7" y="16"/>
                    </a:moveTo>
                    <a:cubicBezTo>
                      <a:pt x="9" y="20"/>
                      <a:pt x="14" y="22"/>
                      <a:pt x="15" y="26"/>
                    </a:cubicBezTo>
                    <a:cubicBezTo>
                      <a:pt x="19" y="24"/>
                      <a:pt x="19" y="24"/>
                      <a:pt x="22" y="21"/>
                    </a:cubicBezTo>
                    <a:cubicBezTo>
                      <a:pt x="18" y="13"/>
                      <a:pt x="9" y="8"/>
                      <a:pt x="4" y="0"/>
                    </a:cubicBezTo>
                    <a:cubicBezTo>
                      <a:pt x="2" y="1"/>
                      <a:pt x="1" y="4"/>
                      <a:pt x="0" y="6"/>
                    </a:cubicBezTo>
                    <a:cubicBezTo>
                      <a:pt x="3" y="9"/>
                      <a:pt x="4" y="13"/>
                      <a:pt x="7" y="16"/>
                    </a:cubicBez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Freeform 562"/>
              <p:cNvSpPr>
                <a:spLocks/>
              </p:cNvSpPr>
              <p:nvPr/>
            </p:nvSpPr>
            <p:spPr bwMode="auto">
              <a:xfrm>
                <a:off x="3857" y="2784"/>
                <a:ext cx="24" cy="27"/>
              </a:xfrm>
              <a:custGeom>
                <a:avLst/>
                <a:gdLst>
                  <a:gd name="T0" fmla="*/ 16 w 16"/>
                  <a:gd name="T1" fmla="*/ 12 h 17"/>
                  <a:gd name="T2" fmla="*/ 4 w 16"/>
                  <a:gd name="T3" fmla="*/ 0 h 17"/>
                  <a:gd name="T4" fmla="*/ 0 w 16"/>
                  <a:gd name="T5" fmla="*/ 6 h 17"/>
                  <a:gd name="T6" fmla="*/ 9 w 16"/>
                  <a:gd name="T7" fmla="*/ 16 h 17"/>
                  <a:gd name="T8" fmla="*/ 10 w 16"/>
                  <a:gd name="T9" fmla="*/ 17 h 17"/>
                  <a:gd name="T10" fmla="*/ 16 w 16"/>
                  <a:gd name="T1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7">
                    <a:moveTo>
                      <a:pt x="16" y="12"/>
                    </a:moveTo>
                    <a:cubicBezTo>
                      <a:pt x="12" y="9"/>
                      <a:pt x="8" y="4"/>
                      <a:pt x="4" y="0"/>
                    </a:cubicBezTo>
                    <a:cubicBezTo>
                      <a:pt x="2" y="1"/>
                      <a:pt x="0" y="3"/>
                      <a:pt x="0" y="6"/>
                    </a:cubicBezTo>
                    <a:cubicBezTo>
                      <a:pt x="4" y="8"/>
                      <a:pt x="7" y="13"/>
                      <a:pt x="9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3" y="16"/>
                      <a:pt x="15" y="14"/>
                      <a:pt x="16" y="12"/>
                    </a:cubicBez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Freeform 563"/>
              <p:cNvSpPr>
                <a:spLocks/>
              </p:cNvSpPr>
              <p:nvPr/>
            </p:nvSpPr>
            <p:spPr bwMode="auto">
              <a:xfrm>
                <a:off x="3867" y="2869"/>
                <a:ext cx="25" cy="32"/>
              </a:xfrm>
              <a:custGeom>
                <a:avLst/>
                <a:gdLst>
                  <a:gd name="T0" fmla="*/ 12 w 16"/>
                  <a:gd name="T1" fmla="*/ 1 h 21"/>
                  <a:gd name="T2" fmla="*/ 11 w 16"/>
                  <a:gd name="T3" fmla="*/ 0 h 21"/>
                  <a:gd name="T4" fmla="*/ 10 w 16"/>
                  <a:gd name="T5" fmla="*/ 1 h 21"/>
                  <a:gd name="T6" fmla="*/ 0 w 16"/>
                  <a:gd name="T7" fmla="*/ 21 h 21"/>
                  <a:gd name="T8" fmla="*/ 7 w 16"/>
                  <a:gd name="T9" fmla="*/ 18 h 21"/>
                  <a:gd name="T10" fmla="*/ 16 w 16"/>
                  <a:gd name="T11" fmla="*/ 5 h 21"/>
                  <a:gd name="T12" fmla="*/ 12 w 16"/>
                  <a:gd name="T1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21">
                    <a:moveTo>
                      <a:pt x="12" y="1"/>
                    </a:moveTo>
                    <a:cubicBezTo>
                      <a:pt x="11" y="1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1"/>
                    </a:cubicBezTo>
                    <a:cubicBezTo>
                      <a:pt x="5" y="6"/>
                      <a:pt x="1" y="13"/>
                      <a:pt x="0" y="21"/>
                    </a:cubicBezTo>
                    <a:cubicBezTo>
                      <a:pt x="2" y="20"/>
                      <a:pt x="5" y="19"/>
                      <a:pt x="7" y="18"/>
                    </a:cubicBezTo>
                    <a:cubicBezTo>
                      <a:pt x="8" y="13"/>
                      <a:pt x="12" y="9"/>
                      <a:pt x="16" y="5"/>
                    </a:cubicBezTo>
                    <a:cubicBezTo>
                      <a:pt x="14" y="4"/>
                      <a:pt x="13" y="2"/>
                      <a:pt x="12" y="1"/>
                    </a:cubicBez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2" name="Freeform 564"/>
              <p:cNvSpPr>
                <a:spLocks/>
              </p:cNvSpPr>
              <p:nvPr/>
            </p:nvSpPr>
            <p:spPr bwMode="auto">
              <a:xfrm>
                <a:off x="3899" y="2838"/>
                <a:ext cx="16" cy="29"/>
              </a:xfrm>
              <a:custGeom>
                <a:avLst/>
                <a:gdLst>
                  <a:gd name="T0" fmla="*/ 10 w 10"/>
                  <a:gd name="T1" fmla="*/ 2 h 19"/>
                  <a:gd name="T2" fmla="*/ 3 w 10"/>
                  <a:gd name="T3" fmla="*/ 0 h 19"/>
                  <a:gd name="T4" fmla="*/ 0 w 10"/>
                  <a:gd name="T5" fmla="*/ 11 h 19"/>
                  <a:gd name="T6" fmla="*/ 2 w 10"/>
                  <a:gd name="T7" fmla="*/ 18 h 19"/>
                  <a:gd name="T8" fmla="*/ 2 w 10"/>
                  <a:gd name="T9" fmla="*/ 19 h 19"/>
                  <a:gd name="T10" fmla="*/ 6 w 10"/>
                  <a:gd name="T11" fmla="*/ 16 h 19"/>
                  <a:gd name="T12" fmla="*/ 10 w 10"/>
                  <a:gd name="T13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9">
                    <a:moveTo>
                      <a:pt x="10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5" y="5"/>
                      <a:pt x="3" y="8"/>
                      <a:pt x="0" y="11"/>
                    </a:cubicBezTo>
                    <a:cubicBezTo>
                      <a:pt x="0" y="14"/>
                      <a:pt x="1" y="16"/>
                      <a:pt x="2" y="18"/>
                    </a:cubicBezTo>
                    <a:cubicBezTo>
                      <a:pt x="2" y="18"/>
                      <a:pt x="2" y="18"/>
                      <a:pt x="2" y="19"/>
                    </a:cubicBezTo>
                    <a:cubicBezTo>
                      <a:pt x="4" y="18"/>
                      <a:pt x="5" y="17"/>
                      <a:pt x="6" y="16"/>
                    </a:cubicBezTo>
                    <a:cubicBezTo>
                      <a:pt x="9" y="12"/>
                      <a:pt x="9" y="7"/>
                      <a:pt x="10" y="2"/>
                    </a:cubicBez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Freeform 565"/>
              <p:cNvSpPr>
                <a:spLocks/>
              </p:cNvSpPr>
              <p:nvPr/>
            </p:nvSpPr>
            <p:spPr bwMode="auto">
              <a:xfrm>
                <a:off x="3754" y="2823"/>
                <a:ext cx="27" cy="55"/>
              </a:xfrm>
              <a:custGeom>
                <a:avLst/>
                <a:gdLst>
                  <a:gd name="T0" fmla="*/ 18 w 18"/>
                  <a:gd name="T1" fmla="*/ 6 h 36"/>
                  <a:gd name="T2" fmla="*/ 12 w 18"/>
                  <a:gd name="T3" fmla="*/ 0 h 36"/>
                  <a:gd name="T4" fmla="*/ 0 w 18"/>
                  <a:gd name="T5" fmla="*/ 31 h 36"/>
                  <a:gd name="T6" fmla="*/ 1 w 18"/>
                  <a:gd name="T7" fmla="*/ 32 h 36"/>
                  <a:gd name="T8" fmla="*/ 6 w 18"/>
                  <a:gd name="T9" fmla="*/ 36 h 36"/>
                  <a:gd name="T10" fmla="*/ 14 w 18"/>
                  <a:gd name="T11" fmla="*/ 26 h 36"/>
                  <a:gd name="T12" fmla="*/ 17 w 18"/>
                  <a:gd name="T13" fmla="*/ 8 h 36"/>
                  <a:gd name="T14" fmla="*/ 18 w 18"/>
                  <a:gd name="T15" fmla="*/ 6 h 36"/>
                  <a:gd name="T16" fmla="*/ 18 w 18"/>
                  <a:gd name="T17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36">
                    <a:moveTo>
                      <a:pt x="18" y="6"/>
                    </a:moveTo>
                    <a:cubicBezTo>
                      <a:pt x="15" y="2"/>
                      <a:pt x="14" y="0"/>
                      <a:pt x="12" y="0"/>
                    </a:cubicBezTo>
                    <a:cubicBezTo>
                      <a:pt x="10" y="11"/>
                      <a:pt x="9" y="24"/>
                      <a:pt x="0" y="31"/>
                    </a:cubicBezTo>
                    <a:cubicBezTo>
                      <a:pt x="0" y="32"/>
                      <a:pt x="1" y="32"/>
                      <a:pt x="1" y="32"/>
                    </a:cubicBezTo>
                    <a:cubicBezTo>
                      <a:pt x="3" y="34"/>
                      <a:pt x="5" y="35"/>
                      <a:pt x="6" y="36"/>
                    </a:cubicBezTo>
                    <a:cubicBezTo>
                      <a:pt x="9" y="33"/>
                      <a:pt x="12" y="29"/>
                      <a:pt x="14" y="26"/>
                    </a:cubicBezTo>
                    <a:cubicBezTo>
                      <a:pt x="18" y="20"/>
                      <a:pt x="16" y="15"/>
                      <a:pt x="17" y="8"/>
                    </a:cubicBezTo>
                    <a:cubicBezTo>
                      <a:pt x="17" y="8"/>
                      <a:pt x="18" y="7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Freeform 566"/>
              <p:cNvSpPr>
                <a:spLocks/>
              </p:cNvSpPr>
              <p:nvPr/>
            </p:nvSpPr>
            <p:spPr bwMode="auto">
              <a:xfrm>
                <a:off x="3778" y="2769"/>
                <a:ext cx="48" cy="51"/>
              </a:xfrm>
              <a:custGeom>
                <a:avLst/>
                <a:gdLst>
                  <a:gd name="T0" fmla="*/ 13 w 31"/>
                  <a:gd name="T1" fmla="*/ 3 h 33"/>
                  <a:gd name="T2" fmla="*/ 6 w 31"/>
                  <a:gd name="T3" fmla="*/ 15 h 33"/>
                  <a:gd name="T4" fmla="*/ 0 w 31"/>
                  <a:gd name="T5" fmla="*/ 24 h 33"/>
                  <a:gd name="T6" fmla="*/ 0 w 31"/>
                  <a:gd name="T7" fmla="*/ 25 h 33"/>
                  <a:gd name="T8" fmla="*/ 2 w 31"/>
                  <a:gd name="T9" fmla="*/ 26 h 33"/>
                  <a:gd name="T10" fmla="*/ 7 w 31"/>
                  <a:gd name="T11" fmla="*/ 33 h 33"/>
                  <a:gd name="T12" fmla="*/ 8 w 31"/>
                  <a:gd name="T13" fmla="*/ 32 h 33"/>
                  <a:gd name="T14" fmla="*/ 12 w 31"/>
                  <a:gd name="T15" fmla="*/ 21 h 33"/>
                  <a:gd name="T16" fmla="*/ 30 w 31"/>
                  <a:gd name="T17" fmla="*/ 9 h 33"/>
                  <a:gd name="T18" fmla="*/ 31 w 31"/>
                  <a:gd name="T19" fmla="*/ 0 h 33"/>
                  <a:gd name="T20" fmla="*/ 13 w 31"/>
                  <a:gd name="T21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3">
                    <a:moveTo>
                      <a:pt x="13" y="3"/>
                    </a:moveTo>
                    <a:cubicBezTo>
                      <a:pt x="9" y="6"/>
                      <a:pt x="9" y="11"/>
                      <a:pt x="6" y="15"/>
                    </a:cubicBezTo>
                    <a:cubicBezTo>
                      <a:pt x="4" y="18"/>
                      <a:pt x="2" y="21"/>
                      <a:pt x="0" y="2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1" y="26"/>
                      <a:pt x="2" y="26"/>
                    </a:cubicBezTo>
                    <a:cubicBezTo>
                      <a:pt x="5" y="28"/>
                      <a:pt x="6" y="31"/>
                      <a:pt x="7" y="33"/>
                    </a:cubicBezTo>
                    <a:cubicBezTo>
                      <a:pt x="7" y="33"/>
                      <a:pt x="8" y="33"/>
                      <a:pt x="8" y="32"/>
                    </a:cubicBezTo>
                    <a:cubicBezTo>
                      <a:pt x="10" y="29"/>
                      <a:pt x="10" y="25"/>
                      <a:pt x="12" y="21"/>
                    </a:cubicBezTo>
                    <a:cubicBezTo>
                      <a:pt x="15" y="16"/>
                      <a:pt x="23" y="4"/>
                      <a:pt x="30" y="9"/>
                    </a:cubicBezTo>
                    <a:cubicBezTo>
                      <a:pt x="31" y="6"/>
                      <a:pt x="31" y="3"/>
                      <a:pt x="31" y="0"/>
                    </a:cubicBezTo>
                    <a:cubicBezTo>
                      <a:pt x="24" y="0"/>
                      <a:pt x="18" y="0"/>
                      <a:pt x="13" y="3"/>
                    </a:cubicBez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Freeform 567"/>
              <p:cNvSpPr>
                <a:spLocks/>
              </p:cNvSpPr>
              <p:nvPr/>
            </p:nvSpPr>
            <p:spPr bwMode="auto">
              <a:xfrm>
                <a:off x="3774" y="2778"/>
                <a:ext cx="23" cy="17"/>
              </a:xfrm>
              <a:custGeom>
                <a:avLst/>
                <a:gdLst>
                  <a:gd name="T0" fmla="*/ 12 w 15"/>
                  <a:gd name="T1" fmla="*/ 10 h 11"/>
                  <a:gd name="T2" fmla="*/ 15 w 15"/>
                  <a:gd name="T3" fmla="*/ 3 h 11"/>
                  <a:gd name="T4" fmla="*/ 4 w 15"/>
                  <a:gd name="T5" fmla="*/ 0 h 11"/>
                  <a:gd name="T6" fmla="*/ 1 w 15"/>
                  <a:gd name="T7" fmla="*/ 1 h 11"/>
                  <a:gd name="T8" fmla="*/ 0 w 15"/>
                  <a:gd name="T9" fmla="*/ 4 h 11"/>
                  <a:gd name="T10" fmla="*/ 3 w 15"/>
                  <a:gd name="T11" fmla="*/ 7 h 11"/>
                  <a:gd name="T12" fmla="*/ 12 w 15"/>
                  <a:gd name="T1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1">
                    <a:moveTo>
                      <a:pt x="12" y="10"/>
                    </a:moveTo>
                    <a:cubicBezTo>
                      <a:pt x="15" y="3"/>
                      <a:pt x="15" y="3"/>
                      <a:pt x="15" y="3"/>
                    </a:cubicBezTo>
                    <a:cubicBezTo>
                      <a:pt x="11" y="5"/>
                      <a:pt x="7" y="2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1" y="5"/>
                      <a:pt x="2" y="6"/>
                      <a:pt x="3" y="7"/>
                    </a:cubicBezTo>
                    <a:cubicBezTo>
                      <a:pt x="6" y="9"/>
                      <a:pt x="9" y="11"/>
                      <a:pt x="12" y="10"/>
                    </a:cubicBez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Freeform 568"/>
              <p:cNvSpPr>
                <a:spLocks/>
              </p:cNvSpPr>
              <p:nvPr/>
            </p:nvSpPr>
            <p:spPr bwMode="auto">
              <a:xfrm>
                <a:off x="3703" y="2761"/>
                <a:ext cx="48" cy="25"/>
              </a:xfrm>
              <a:custGeom>
                <a:avLst/>
                <a:gdLst>
                  <a:gd name="T0" fmla="*/ 31 w 31"/>
                  <a:gd name="T1" fmla="*/ 10 h 16"/>
                  <a:gd name="T2" fmla="*/ 29 w 31"/>
                  <a:gd name="T3" fmla="*/ 4 h 16"/>
                  <a:gd name="T4" fmla="*/ 7 w 31"/>
                  <a:gd name="T5" fmla="*/ 7 h 16"/>
                  <a:gd name="T6" fmla="*/ 1 w 31"/>
                  <a:gd name="T7" fmla="*/ 11 h 16"/>
                  <a:gd name="T8" fmla="*/ 5 w 31"/>
                  <a:gd name="T9" fmla="*/ 16 h 16"/>
                  <a:gd name="T10" fmla="*/ 9 w 31"/>
                  <a:gd name="T11" fmla="*/ 14 h 16"/>
                  <a:gd name="T12" fmla="*/ 31 w 31"/>
                  <a:gd name="T13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16">
                    <a:moveTo>
                      <a:pt x="31" y="10"/>
                    </a:moveTo>
                    <a:cubicBezTo>
                      <a:pt x="30" y="8"/>
                      <a:pt x="30" y="6"/>
                      <a:pt x="29" y="4"/>
                    </a:cubicBezTo>
                    <a:cubicBezTo>
                      <a:pt x="22" y="0"/>
                      <a:pt x="13" y="3"/>
                      <a:pt x="7" y="7"/>
                    </a:cubicBezTo>
                    <a:cubicBezTo>
                      <a:pt x="5" y="9"/>
                      <a:pt x="3" y="10"/>
                      <a:pt x="1" y="11"/>
                    </a:cubicBezTo>
                    <a:cubicBezTo>
                      <a:pt x="0" y="14"/>
                      <a:pt x="1" y="16"/>
                      <a:pt x="5" y="16"/>
                    </a:cubicBezTo>
                    <a:cubicBezTo>
                      <a:pt x="6" y="16"/>
                      <a:pt x="7" y="15"/>
                      <a:pt x="9" y="14"/>
                    </a:cubicBezTo>
                    <a:cubicBezTo>
                      <a:pt x="16" y="9"/>
                      <a:pt x="23" y="7"/>
                      <a:pt x="31" y="10"/>
                    </a:cubicBez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Freeform 569"/>
              <p:cNvSpPr>
                <a:spLocks/>
              </p:cNvSpPr>
              <p:nvPr/>
            </p:nvSpPr>
            <p:spPr bwMode="auto">
              <a:xfrm>
                <a:off x="3653" y="2656"/>
                <a:ext cx="55" cy="49"/>
              </a:xfrm>
              <a:custGeom>
                <a:avLst/>
                <a:gdLst>
                  <a:gd name="T0" fmla="*/ 9 w 36"/>
                  <a:gd name="T1" fmla="*/ 26 h 32"/>
                  <a:gd name="T2" fmla="*/ 27 w 36"/>
                  <a:gd name="T3" fmla="*/ 32 h 32"/>
                  <a:gd name="T4" fmla="*/ 36 w 36"/>
                  <a:gd name="T5" fmla="*/ 28 h 32"/>
                  <a:gd name="T6" fmla="*/ 13 w 36"/>
                  <a:gd name="T7" fmla="*/ 18 h 32"/>
                  <a:gd name="T8" fmla="*/ 6 w 36"/>
                  <a:gd name="T9" fmla="*/ 0 h 32"/>
                  <a:gd name="T10" fmla="*/ 2 w 36"/>
                  <a:gd name="T11" fmla="*/ 3 h 32"/>
                  <a:gd name="T12" fmla="*/ 1 w 36"/>
                  <a:gd name="T13" fmla="*/ 8 h 32"/>
                  <a:gd name="T14" fmla="*/ 0 w 36"/>
                  <a:gd name="T15" fmla="*/ 13 h 32"/>
                  <a:gd name="T16" fmla="*/ 9 w 36"/>
                  <a:gd name="T17" fmla="*/ 2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9" y="26"/>
                    </a:moveTo>
                    <a:cubicBezTo>
                      <a:pt x="13" y="28"/>
                      <a:pt x="23" y="29"/>
                      <a:pt x="27" y="32"/>
                    </a:cubicBezTo>
                    <a:cubicBezTo>
                      <a:pt x="30" y="31"/>
                      <a:pt x="33" y="30"/>
                      <a:pt x="36" y="28"/>
                    </a:cubicBezTo>
                    <a:cubicBezTo>
                      <a:pt x="30" y="23"/>
                      <a:pt x="19" y="21"/>
                      <a:pt x="13" y="18"/>
                    </a:cubicBezTo>
                    <a:cubicBezTo>
                      <a:pt x="4" y="14"/>
                      <a:pt x="4" y="7"/>
                      <a:pt x="6" y="0"/>
                    </a:cubicBezTo>
                    <a:cubicBezTo>
                      <a:pt x="4" y="1"/>
                      <a:pt x="3" y="2"/>
                      <a:pt x="2" y="3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0" y="11"/>
                      <a:pt x="0" y="13"/>
                    </a:cubicBezTo>
                    <a:cubicBezTo>
                      <a:pt x="1" y="18"/>
                      <a:pt x="3" y="22"/>
                      <a:pt x="9" y="26"/>
                    </a:cubicBez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Freeform 570"/>
              <p:cNvSpPr>
                <a:spLocks/>
              </p:cNvSpPr>
              <p:nvPr/>
            </p:nvSpPr>
            <p:spPr bwMode="auto">
              <a:xfrm>
                <a:off x="3745" y="2840"/>
                <a:ext cx="26" cy="18"/>
              </a:xfrm>
              <a:custGeom>
                <a:avLst/>
                <a:gdLst>
                  <a:gd name="T0" fmla="*/ 0 w 17"/>
                  <a:gd name="T1" fmla="*/ 4 h 12"/>
                  <a:gd name="T2" fmla="*/ 17 w 17"/>
                  <a:gd name="T3" fmla="*/ 5 h 12"/>
                  <a:gd name="T4" fmla="*/ 17 w 17"/>
                  <a:gd name="T5" fmla="*/ 0 h 12"/>
                  <a:gd name="T6" fmla="*/ 1 w 17"/>
                  <a:gd name="T7" fmla="*/ 0 h 12"/>
                  <a:gd name="T8" fmla="*/ 0 w 17"/>
                  <a:gd name="T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0" y="4"/>
                    </a:moveTo>
                    <a:cubicBezTo>
                      <a:pt x="7" y="9"/>
                      <a:pt x="15" y="12"/>
                      <a:pt x="17" y="5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3" y="6"/>
                      <a:pt x="7" y="4"/>
                      <a:pt x="1" y="0"/>
                    </a:cubicBezTo>
                    <a:cubicBezTo>
                      <a:pt x="1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Freeform 571"/>
              <p:cNvSpPr>
                <a:spLocks/>
              </p:cNvSpPr>
              <p:nvPr/>
            </p:nvSpPr>
            <p:spPr bwMode="auto">
              <a:xfrm>
                <a:off x="3697" y="2815"/>
                <a:ext cx="38" cy="22"/>
              </a:xfrm>
              <a:custGeom>
                <a:avLst/>
                <a:gdLst>
                  <a:gd name="T0" fmla="*/ 24 w 25"/>
                  <a:gd name="T1" fmla="*/ 12 h 14"/>
                  <a:gd name="T2" fmla="*/ 25 w 25"/>
                  <a:gd name="T3" fmla="*/ 10 h 14"/>
                  <a:gd name="T4" fmla="*/ 17 w 25"/>
                  <a:gd name="T5" fmla="*/ 3 h 14"/>
                  <a:gd name="T6" fmla="*/ 2 w 25"/>
                  <a:gd name="T7" fmla="*/ 4 h 14"/>
                  <a:gd name="T8" fmla="*/ 0 w 25"/>
                  <a:gd name="T9" fmla="*/ 4 h 14"/>
                  <a:gd name="T10" fmla="*/ 2 w 25"/>
                  <a:gd name="T11" fmla="*/ 12 h 14"/>
                  <a:gd name="T12" fmla="*/ 9 w 25"/>
                  <a:gd name="T13" fmla="*/ 8 h 14"/>
                  <a:gd name="T14" fmla="*/ 21 w 25"/>
                  <a:gd name="T15" fmla="*/ 13 h 14"/>
                  <a:gd name="T16" fmla="*/ 22 w 25"/>
                  <a:gd name="T17" fmla="*/ 14 h 14"/>
                  <a:gd name="T18" fmla="*/ 24 w 25"/>
                  <a:gd name="T1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14">
                    <a:moveTo>
                      <a:pt x="24" y="12"/>
                    </a:moveTo>
                    <a:cubicBezTo>
                      <a:pt x="25" y="11"/>
                      <a:pt x="25" y="10"/>
                      <a:pt x="25" y="10"/>
                    </a:cubicBezTo>
                    <a:cubicBezTo>
                      <a:pt x="22" y="7"/>
                      <a:pt x="19" y="5"/>
                      <a:pt x="17" y="3"/>
                    </a:cubicBezTo>
                    <a:cubicBezTo>
                      <a:pt x="11" y="0"/>
                      <a:pt x="8" y="1"/>
                      <a:pt x="2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1" y="7"/>
                      <a:pt x="1" y="10"/>
                      <a:pt x="2" y="12"/>
                    </a:cubicBezTo>
                    <a:cubicBezTo>
                      <a:pt x="4" y="11"/>
                      <a:pt x="6" y="9"/>
                      <a:pt x="9" y="8"/>
                    </a:cubicBezTo>
                    <a:cubicBezTo>
                      <a:pt x="14" y="7"/>
                      <a:pt x="17" y="10"/>
                      <a:pt x="21" y="13"/>
                    </a:cubicBezTo>
                    <a:cubicBezTo>
                      <a:pt x="21" y="13"/>
                      <a:pt x="22" y="13"/>
                      <a:pt x="22" y="14"/>
                    </a:cubicBezTo>
                    <a:cubicBezTo>
                      <a:pt x="23" y="13"/>
                      <a:pt x="24" y="12"/>
                      <a:pt x="24" y="12"/>
                    </a:cubicBez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Freeform 572"/>
              <p:cNvSpPr>
                <a:spLocks noEditPoints="1"/>
              </p:cNvSpPr>
              <p:nvPr/>
            </p:nvSpPr>
            <p:spPr bwMode="auto">
              <a:xfrm>
                <a:off x="3742" y="1986"/>
                <a:ext cx="366" cy="208"/>
              </a:xfrm>
              <a:custGeom>
                <a:avLst/>
                <a:gdLst>
                  <a:gd name="T0" fmla="*/ 13 w 239"/>
                  <a:gd name="T1" fmla="*/ 17 h 136"/>
                  <a:gd name="T2" fmla="*/ 15 w 239"/>
                  <a:gd name="T3" fmla="*/ 55 h 136"/>
                  <a:gd name="T4" fmla="*/ 21 w 239"/>
                  <a:gd name="T5" fmla="*/ 66 h 136"/>
                  <a:gd name="T6" fmla="*/ 27 w 239"/>
                  <a:gd name="T7" fmla="*/ 47 h 136"/>
                  <a:gd name="T8" fmla="*/ 31 w 239"/>
                  <a:gd name="T9" fmla="*/ 53 h 136"/>
                  <a:gd name="T10" fmla="*/ 33 w 239"/>
                  <a:gd name="T11" fmla="*/ 43 h 136"/>
                  <a:gd name="T12" fmla="*/ 37 w 239"/>
                  <a:gd name="T13" fmla="*/ 31 h 136"/>
                  <a:gd name="T14" fmla="*/ 39 w 239"/>
                  <a:gd name="T15" fmla="*/ 31 h 136"/>
                  <a:gd name="T16" fmla="*/ 41 w 239"/>
                  <a:gd name="T17" fmla="*/ 24 h 136"/>
                  <a:gd name="T18" fmla="*/ 232 w 239"/>
                  <a:gd name="T19" fmla="*/ 8 h 136"/>
                  <a:gd name="T20" fmla="*/ 234 w 239"/>
                  <a:gd name="T21" fmla="*/ 8 h 136"/>
                  <a:gd name="T22" fmla="*/ 232 w 239"/>
                  <a:gd name="T23" fmla="*/ 20 h 136"/>
                  <a:gd name="T24" fmla="*/ 231 w 239"/>
                  <a:gd name="T25" fmla="*/ 12 h 136"/>
                  <a:gd name="T26" fmla="*/ 145 w 239"/>
                  <a:gd name="T27" fmla="*/ 17 h 136"/>
                  <a:gd name="T28" fmla="*/ 144 w 239"/>
                  <a:gd name="T29" fmla="*/ 23 h 136"/>
                  <a:gd name="T30" fmla="*/ 145 w 239"/>
                  <a:gd name="T31" fmla="*/ 23 h 136"/>
                  <a:gd name="T32" fmla="*/ 133 w 239"/>
                  <a:gd name="T33" fmla="*/ 34 h 136"/>
                  <a:gd name="T34" fmla="*/ 123 w 239"/>
                  <a:gd name="T35" fmla="*/ 40 h 136"/>
                  <a:gd name="T36" fmla="*/ 126 w 239"/>
                  <a:gd name="T37" fmla="*/ 55 h 136"/>
                  <a:gd name="T38" fmla="*/ 110 w 239"/>
                  <a:gd name="T39" fmla="*/ 58 h 136"/>
                  <a:gd name="T40" fmla="*/ 119 w 239"/>
                  <a:gd name="T41" fmla="*/ 71 h 136"/>
                  <a:gd name="T42" fmla="*/ 117 w 239"/>
                  <a:gd name="T43" fmla="*/ 75 h 136"/>
                  <a:gd name="T44" fmla="*/ 126 w 239"/>
                  <a:gd name="T45" fmla="*/ 79 h 136"/>
                  <a:gd name="T46" fmla="*/ 136 w 239"/>
                  <a:gd name="T47" fmla="*/ 77 h 136"/>
                  <a:gd name="T48" fmla="*/ 134 w 239"/>
                  <a:gd name="T49" fmla="*/ 97 h 136"/>
                  <a:gd name="T50" fmla="*/ 124 w 239"/>
                  <a:gd name="T51" fmla="*/ 97 h 136"/>
                  <a:gd name="T52" fmla="*/ 126 w 239"/>
                  <a:gd name="T53" fmla="*/ 107 h 136"/>
                  <a:gd name="T54" fmla="*/ 120 w 239"/>
                  <a:gd name="T55" fmla="*/ 110 h 136"/>
                  <a:gd name="T56" fmla="*/ 119 w 239"/>
                  <a:gd name="T57" fmla="*/ 121 h 136"/>
                  <a:gd name="T58" fmla="*/ 129 w 239"/>
                  <a:gd name="T59" fmla="*/ 120 h 136"/>
                  <a:gd name="T60" fmla="*/ 123 w 239"/>
                  <a:gd name="T61" fmla="*/ 128 h 136"/>
                  <a:gd name="T62" fmla="*/ 172 w 239"/>
                  <a:gd name="T63" fmla="*/ 115 h 136"/>
                  <a:gd name="T64" fmla="*/ 228 w 239"/>
                  <a:gd name="T65" fmla="*/ 40 h 136"/>
                  <a:gd name="T66" fmla="*/ 232 w 239"/>
                  <a:gd name="T67" fmla="*/ 20 h 136"/>
                  <a:gd name="T68" fmla="*/ 167 w 239"/>
                  <a:gd name="T69" fmla="*/ 37 h 136"/>
                  <a:gd name="T70" fmla="*/ 176 w 239"/>
                  <a:gd name="T71" fmla="*/ 53 h 136"/>
                  <a:gd name="T72" fmla="*/ 159 w 239"/>
                  <a:gd name="T73" fmla="*/ 44 h 136"/>
                  <a:gd name="T74" fmla="*/ 137 w 239"/>
                  <a:gd name="T75" fmla="*/ 48 h 136"/>
                  <a:gd name="T76" fmla="*/ 147 w 239"/>
                  <a:gd name="T77" fmla="*/ 46 h 136"/>
                  <a:gd name="T78" fmla="*/ 164 w 239"/>
                  <a:gd name="T79" fmla="*/ 58 h 136"/>
                  <a:gd name="T80" fmla="*/ 156 w 239"/>
                  <a:gd name="T81" fmla="*/ 70 h 136"/>
                  <a:gd name="T82" fmla="*/ 140 w 239"/>
                  <a:gd name="T83" fmla="*/ 61 h 136"/>
                  <a:gd name="T84" fmla="*/ 136 w 239"/>
                  <a:gd name="T85" fmla="*/ 119 h 136"/>
                  <a:gd name="T86" fmla="*/ 144 w 239"/>
                  <a:gd name="T87" fmla="*/ 108 h 136"/>
                  <a:gd name="T88" fmla="*/ 140 w 239"/>
                  <a:gd name="T89" fmla="*/ 122 h 136"/>
                  <a:gd name="T90" fmla="*/ 171 w 239"/>
                  <a:gd name="T91" fmla="*/ 98 h 136"/>
                  <a:gd name="T92" fmla="*/ 156 w 239"/>
                  <a:gd name="T93" fmla="*/ 93 h 136"/>
                  <a:gd name="T94" fmla="*/ 163 w 239"/>
                  <a:gd name="T95" fmla="*/ 77 h 136"/>
                  <a:gd name="T96" fmla="*/ 193 w 239"/>
                  <a:gd name="T97" fmla="*/ 70 h 136"/>
                  <a:gd name="T98" fmla="*/ 202 w 239"/>
                  <a:gd name="T99" fmla="*/ 50 h 136"/>
                  <a:gd name="T100" fmla="*/ 182 w 239"/>
                  <a:gd name="T101" fmla="*/ 40 h 136"/>
                  <a:gd name="T102" fmla="*/ 188 w 239"/>
                  <a:gd name="T103" fmla="*/ 35 h 136"/>
                  <a:gd name="T104" fmla="*/ 193 w 239"/>
                  <a:gd name="T105" fmla="*/ 30 h 136"/>
                  <a:gd name="T106" fmla="*/ 160 w 239"/>
                  <a:gd name="T107" fmla="*/ 21 h 136"/>
                  <a:gd name="T108" fmla="*/ 202 w 239"/>
                  <a:gd name="T109" fmla="*/ 20 h 136"/>
                  <a:gd name="T110" fmla="*/ 218 w 239"/>
                  <a:gd name="T111" fmla="*/ 34 h 136"/>
                  <a:gd name="T112" fmla="*/ 212 w 239"/>
                  <a:gd name="T113" fmla="*/ 2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9" h="136">
                    <a:moveTo>
                      <a:pt x="27" y="23"/>
                    </a:moveTo>
                    <a:cubicBezTo>
                      <a:pt x="23" y="20"/>
                      <a:pt x="17" y="17"/>
                      <a:pt x="13" y="1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6" y="24"/>
                      <a:pt x="18" y="42"/>
                      <a:pt x="15" y="55"/>
                    </a:cubicBezTo>
                    <a:cubicBezTo>
                      <a:pt x="14" y="59"/>
                      <a:pt x="15" y="62"/>
                      <a:pt x="16" y="66"/>
                    </a:cubicBezTo>
                    <a:cubicBezTo>
                      <a:pt x="17" y="66"/>
                      <a:pt x="19" y="66"/>
                      <a:pt x="21" y="66"/>
                    </a:cubicBezTo>
                    <a:cubicBezTo>
                      <a:pt x="20" y="60"/>
                      <a:pt x="23" y="55"/>
                      <a:pt x="24" y="49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8" y="47"/>
                      <a:pt x="28" y="47"/>
                      <a:pt x="29" y="47"/>
                    </a:cubicBezTo>
                    <a:cubicBezTo>
                      <a:pt x="31" y="48"/>
                      <a:pt x="31" y="51"/>
                      <a:pt x="31" y="53"/>
                    </a:cubicBezTo>
                    <a:cubicBezTo>
                      <a:pt x="32" y="51"/>
                      <a:pt x="33" y="49"/>
                      <a:pt x="33" y="47"/>
                    </a:cubicBezTo>
                    <a:cubicBezTo>
                      <a:pt x="34" y="46"/>
                      <a:pt x="32" y="44"/>
                      <a:pt x="33" y="43"/>
                    </a:cubicBezTo>
                    <a:cubicBezTo>
                      <a:pt x="33" y="42"/>
                      <a:pt x="33" y="42"/>
                      <a:pt x="34" y="42"/>
                    </a:cubicBezTo>
                    <a:cubicBezTo>
                      <a:pt x="31" y="39"/>
                      <a:pt x="33" y="31"/>
                      <a:pt x="37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9" y="31"/>
                    </a:cubicBezTo>
                    <a:cubicBezTo>
                      <a:pt x="39" y="29"/>
                      <a:pt x="40" y="28"/>
                      <a:pt x="41" y="26"/>
                    </a:cubicBezTo>
                    <a:cubicBezTo>
                      <a:pt x="41" y="25"/>
                      <a:pt x="41" y="25"/>
                      <a:pt x="41" y="24"/>
                    </a:cubicBezTo>
                    <a:cubicBezTo>
                      <a:pt x="33" y="21"/>
                      <a:pt x="29" y="19"/>
                      <a:pt x="27" y="23"/>
                    </a:cubicBezTo>
                    <a:close/>
                    <a:moveTo>
                      <a:pt x="232" y="8"/>
                    </a:moveTo>
                    <a:cubicBezTo>
                      <a:pt x="232" y="10"/>
                      <a:pt x="231" y="11"/>
                      <a:pt x="231" y="12"/>
                    </a:cubicBezTo>
                    <a:cubicBezTo>
                      <a:pt x="232" y="11"/>
                      <a:pt x="233" y="10"/>
                      <a:pt x="234" y="8"/>
                    </a:cubicBezTo>
                    <a:lnTo>
                      <a:pt x="232" y="8"/>
                    </a:lnTo>
                    <a:close/>
                    <a:moveTo>
                      <a:pt x="232" y="20"/>
                    </a:moveTo>
                    <a:cubicBezTo>
                      <a:pt x="231" y="20"/>
                      <a:pt x="230" y="21"/>
                      <a:pt x="229" y="22"/>
                    </a:cubicBezTo>
                    <a:cubicBezTo>
                      <a:pt x="230" y="19"/>
                      <a:pt x="231" y="15"/>
                      <a:pt x="231" y="12"/>
                    </a:cubicBezTo>
                    <a:cubicBezTo>
                      <a:pt x="219" y="25"/>
                      <a:pt x="186" y="0"/>
                      <a:pt x="170" y="8"/>
                    </a:cubicBezTo>
                    <a:cubicBezTo>
                      <a:pt x="161" y="13"/>
                      <a:pt x="153" y="15"/>
                      <a:pt x="145" y="17"/>
                    </a:cubicBezTo>
                    <a:cubicBezTo>
                      <a:pt x="145" y="18"/>
                      <a:pt x="145" y="18"/>
                      <a:pt x="145" y="18"/>
                    </a:cubicBezTo>
                    <a:cubicBezTo>
                      <a:pt x="145" y="20"/>
                      <a:pt x="145" y="22"/>
                      <a:pt x="144" y="23"/>
                    </a:cubicBezTo>
                    <a:cubicBezTo>
                      <a:pt x="144" y="23"/>
                      <a:pt x="145" y="23"/>
                      <a:pt x="145" y="23"/>
                    </a:cubicBezTo>
                    <a:cubicBezTo>
                      <a:pt x="145" y="23"/>
                      <a:pt x="145" y="23"/>
                      <a:pt x="145" y="23"/>
                    </a:cubicBezTo>
                    <a:cubicBezTo>
                      <a:pt x="152" y="24"/>
                      <a:pt x="166" y="33"/>
                      <a:pt x="154" y="38"/>
                    </a:cubicBezTo>
                    <a:cubicBezTo>
                      <a:pt x="150" y="40"/>
                      <a:pt x="140" y="38"/>
                      <a:pt x="133" y="34"/>
                    </a:cubicBezTo>
                    <a:cubicBezTo>
                      <a:pt x="130" y="36"/>
                      <a:pt x="126" y="37"/>
                      <a:pt x="123" y="40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27" y="42"/>
                      <a:pt x="129" y="53"/>
                      <a:pt x="126" y="55"/>
                    </a:cubicBezTo>
                    <a:cubicBezTo>
                      <a:pt x="124" y="56"/>
                      <a:pt x="121" y="55"/>
                      <a:pt x="118" y="54"/>
                    </a:cubicBezTo>
                    <a:cubicBezTo>
                      <a:pt x="116" y="56"/>
                      <a:pt x="113" y="57"/>
                      <a:pt x="110" y="58"/>
                    </a:cubicBezTo>
                    <a:cubicBezTo>
                      <a:pt x="112" y="58"/>
                      <a:pt x="113" y="59"/>
                      <a:pt x="114" y="59"/>
                    </a:cubicBezTo>
                    <a:cubicBezTo>
                      <a:pt x="117" y="61"/>
                      <a:pt x="120" y="68"/>
                      <a:pt x="119" y="71"/>
                    </a:cubicBezTo>
                    <a:cubicBezTo>
                      <a:pt x="119" y="72"/>
                      <a:pt x="118" y="73"/>
                      <a:pt x="117" y="74"/>
                    </a:cubicBezTo>
                    <a:cubicBezTo>
                      <a:pt x="117" y="74"/>
                      <a:pt x="117" y="74"/>
                      <a:pt x="117" y="75"/>
                    </a:cubicBezTo>
                    <a:cubicBezTo>
                      <a:pt x="120" y="77"/>
                      <a:pt x="119" y="77"/>
                      <a:pt x="123" y="78"/>
                    </a:cubicBezTo>
                    <a:cubicBezTo>
                      <a:pt x="124" y="79"/>
                      <a:pt x="125" y="79"/>
                      <a:pt x="126" y="79"/>
                    </a:cubicBezTo>
                    <a:cubicBezTo>
                      <a:pt x="129" y="77"/>
                      <a:pt x="132" y="75"/>
                      <a:pt x="134" y="76"/>
                    </a:cubicBezTo>
                    <a:cubicBezTo>
                      <a:pt x="136" y="77"/>
                      <a:pt x="136" y="77"/>
                      <a:pt x="136" y="77"/>
                    </a:cubicBezTo>
                    <a:cubicBezTo>
                      <a:pt x="137" y="82"/>
                      <a:pt x="140" y="85"/>
                      <a:pt x="142" y="91"/>
                    </a:cubicBezTo>
                    <a:cubicBezTo>
                      <a:pt x="144" y="98"/>
                      <a:pt x="140" y="98"/>
                      <a:pt x="134" y="97"/>
                    </a:cubicBezTo>
                    <a:cubicBezTo>
                      <a:pt x="131" y="97"/>
                      <a:pt x="128" y="97"/>
                      <a:pt x="126" y="97"/>
                    </a:cubicBezTo>
                    <a:cubicBezTo>
                      <a:pt x="125" y="97"/>
                      <a:pt x="125" y="97"/>
                      <a:pt x="124" y="97"/>
                    </a:cubicBezTo>
                    <a:cubicBezTo>
                      <a:pt x="122" y="99"/>
                      <a:pt x="117" y="100"/>
                      <a:pt x="115" y="103"/>
                    </a:cubicBezTo>
                    <a:cubicBezTo>
                      <a:pt x="119" y="102"/>
                      <a:pt x="125" y="102"/>
                      <a:pt x="126" y="107"/>
                    </a:cubicBezTo>
                    <a:cubicBezTo>
                      <a:pt x="124" y="108"/>
                      <a:pt x="122" y="109"/>
                      <a:pt x="120" y="109"/>
                    </a:cubicBezTo>
                    <a:cubicBezTo>
                      <a:pt x="120" y="109"/>
                      <a:pt x="120" y="109"/>
                      <a:pt x="120" y="110"/>
                    </a:cubicBezTo>
                    <a:cubicBezTo>
                      <a:pt x="123" y="114"/>
                      <a:pt x="119" y="116"/>
                      <a:pt x="119" y="120"/>
                    </a:cubicBezTo>
                    <a:cubicBezTo>
                      <a:pt x="119" y="120"/>
                      <a:pt x="119" y="120"/>
                      <a:pt x="119" y="121"/>
                    </a:cubicBezTo>
                    <a:cubicBezTo>
                      <a:pt x="121" y="120"/>
                      <a:pt x="122" y="119"/>
                      <a:pt x="124" y="119"/>
                    </a:cubicBezTo>
                    <a:cubicBezTo>
                      <a:pt x="129" y="120"/>
                      <a:pt x="129" y="120"/>
                      <a:pt x="129" y="120"/>
                    </a:cubicBezTo>
                    <a:cubicBezTo>
                      <a:pt x="135" y="124"/>
                      <a:pt x="127" y="127"/>
                      <a:pt x="123" y="127"/>
                    </a:cubicBezTo>
                    <a:cubicBezTo>
                      <a:pt x="123" y="127"/>
                      <a:pt x="123" y="128"/>
                      <a:pt x="123" y="128"/>
                    </a:cubicBezTo>
                    <a:cubicBezTo>
                      <a:pt x="124" y="130"/>
                      <a:pt x="123" y="133"/>
                      <a:pt x="121" y="136"/>
                    </a:cubicBezTo>
                    <a:cubicBezTo>
                      <a:pt x="140" y="132"/>
                      <a:pt x="160" y="133"/>
                      <a:pt x="172" y="115"/>
                    </a:cubicBezTo>
                    <a:cubicBezTo>
                      <a:pt x="184" y="96"/>
                      <a:pt x="207" y="74"/>
                      <a:pt x="221" y="44"/>
                    </a:cubicBezTo>
                    <a:cubicBezTo>
                      <a:pt x="224" y="43"/>
                      <a:pt x="226" y="42"/>
                      <a:pt x="228" y="40"/>
                    </a:cubicBezTo>
                    <a:cubicBezTo>
                      <a:pt x="236" y="32"/>
                      <a:pt x="237" y="19"/>
                      <a:pt x="239" y="9"/>
                    </a:cubicBezTo>
                    <a:lnTo>
                      <a:pt x="232" y="20"/>
                    </a:lnTo>
                    <a:close/>
                    <a:moveTo>
                      <a:pt x="159" y="44"/>
                    </a:moveTo>
                    <a:cubicBezTo>
                      <a:pt x="160" y="41"/>
                      <a:pt x="165" y="39"/>
                      <a:pt x="167" y="37"/>
                    </a:cubicBezTo>
                    <a:cubicBezTo>
                      <a:pt x="167" y="37"/>
                      <a:pt x="167" y="37"/>
                      <a:pt x="167" y="37"/>
                    </a:cubicBezTo>
                    <a:cubicBezTo>
                      <a:pt x="173" y="32"/>
                      <a:pt x="175" y="50"/>
                      <a:pt x="176" y="53"/>
                    </a:cubicBezTo>
                    <a:cubicBezTo>
                      <a:pt x="170" y="57"/>
                      <a:pt x="166" y="53"/>
                      <a:pt x="162" y="49"/>
                    </a:cubicBezTo>
                    <a:cubicBezTo>
                      <a:pt x="160" y="47"/>
                      <a:pt x="158" y="48"/>
                      <a:pt x="159" y="44"/>
                    </a:cubicBezTo>
                    <a:close/>
                    <a:moveTo>
                      <a:pt x="140" y="61"/>
                    </a:moveTo>
                    <a:cubicBezTo>
                      <a:pt x="138" y="57"/>
                      <a:pt x="134" y="52"/>
                      <a:pt x="137" y="48"/>
                    </a:cubicBezTo>
                    <a:cubicBezTo>
                      <a:pt x="139" y="45"/>
                      <a:pt x="143" y="45"/>
                      <a:pt x="146" y="46"/>
                    </a:cubicBezTo>
                    <a:cubicBezTo>
                      <a:pt x="147" y="46"/>
                      <a:pt x="147" y="46"/>
                      <a:pt x="147" y="46"/>
                    </a:cubicBezTo>
                    <a:cubicBezTo>
                      <a:pt x="151" y="47"/>
                      <a:pt x="151" y="50"/>
                      <a:pt x="153" y="53"/>
                    </a:cubicBezTo>
                    <a:cubicBezTo>
                      <a:pt x="157" y="59"/>
                      <a:pt x="159" y="56"/>
                      <a:pt x="164" y="58"/>
                    </a:cubicBezTo>
                    <a:cubicBezTo>
                      <a:pt x="168" y="60"/>
                      <a:pt x="171" y="67"/>
                      <a:pt x="167" y="70"/>
                    </a:cubicBezTo>
                    <a:cubicBezTo>
                      <a:pt x="164" y="71"/>
                      <a:pt x="159" y="70"/>
                      <a:pt x="156" y="70"/>
                    </a:cubicBezTo>
                    <a:cubicBezTo>
                      <a:pt x="153" y="71"/>
                      <a:pt x="148" y="72"/>
                      <a:pt x="145" y="71"/>
                    </a:cubicBezTo>
                    <a:cubicBezTo>
                      <a:pt x="141" y="69"/>
                      <a:pt x="141" y="65"/>
                      <a:pt x="140" y="61"/>
                    </a:cubicBezTo>
                    <a:close/>
                    <a:moveTo>
                      <a:pt x="140" y="122"/>
                    </a:moveTo>
                    <a:cubicBezTo>
                      <a:pt x="136" y="119"/>
                      <a:pt x="136" y="119"/>
                      <a:pt x="136" y="119"/>
                    </a:cubicBezTo>
                    <a:cubicBezTo>
                      <a:pt x="135" y="117"/>
                      <a:pt x="133" y="111"/>
                      <a:pt x="136" y="109"/>
                    </a:cubicBezTo>
                    <a:cubicBezTo>
                      <a:pt x="138" y="107"/>
                      <a:pt x="142" y="109"/>
                      <a:pt x="144" y="108"/>
                    </a:cubicBezTo>
                    <a:cubicBezTo>
                      <a:pt x="150" y="107"/>
                      <a:pt x="155" y="99"/>
                      <a:pt x="162" y="102"/>
                    </a:cubicBezTo>
                    <a:cubicBezTo>
                      <a:pt x="161" y="113"/>
                      <a:pt x="152" y="126"/>
                      <a:pt x="140" y="122"/>
                    </a:cubicBezTo>
                    <a:close/>
                    <a:moveTo>
                      <a:pt x="171" y="98"/>
                    </a:moveTo>
                    <a:cubicBezTo>
                      <a:pt x="171" y="98"/>
                      <a:pt x="171" y="98"/>
                      <a:pt x="171" y="98"/>
                    </a:cubicBezTo>
                    <a:cubicBezTo>
                      <a:pt x="167" y="100"/>
                      <a:pt x="169" y="95"/>
                      <a:pt x="166" y="94"/>
                    </a:cubicBezTo>
                    <a:cubicBezTo>
                      <a:pt x="160" y="91"/>
                      <a:pt x="162" y="93"/>
                      <a:pt x="156" y="93"/>
                    </a:cubicBezTo>
                    <a:cubicBezTo>
                      <a:pt x="149" y="92"/>
                      <a:pt x="143" y="84"/>
                      <a:pt x="152" y="80"/>
                    </a:cubicBezTo>
                    <a:cubicBezTo>
                      <a:pt x="155" y="78"/>
                      <a:pt x="160" y="77"/>
                      <a:pt x="163" y="77"/>
                    </a:cubicBezTo>
                    <a:cubicBezTo>
                      <a:pt x="166" y="77"/>
                      <a:pt x="171" y="79"/>
                      <a:pt x="174" y="78"/>
                    </a:cubicBezTo>
                    <a:cubicBezTo>
                      <a:pt x="180" y="76"/>
                      <a:pt x="186" y="67"/>
                      <a:pt x="193" y="70"/>
                    </a:cubicBezTo>
                    <a:cubicBezTo>
                      <a:pt x="194" y="77"/>
                      <a:pt x="175" y="101"/>
                      <a:pt x="171" y="98"/>
                    </a:cubicBezTo>
                    <a:close/>
                    <a:moveTo>
                      <a:pt x="202" y="50"/>
                    </a:moveTo>
                    <a:cubicBezTo>
                      <a:pt x="198" y="60"/>
                      <a:pt x="194" y="62"/>
                      <a:pt x="184" y="59"/>
                    </a:cubicBezTo>
                    <a:cubicBezTo>
                      <a:pt x="183" y="52"/>
                      <a:pt x="183" y="46"/>
                      <a:pt x="182" y="40"/>
                    </a:cubicBezTo>
                    <a:cubicBezTo>
                      <a:pt x="181" y="37"/>
                      <a:pt x="178" y="34"/>
                      <a:pt x="184" y="34"/>
                    </a:cubicBezTo>
                    <a:cubicBezTo>
                      <a:pt x="188" y="35"/>
                      <a:pt x="188" y="35"/>
                      <a:pt x="188" y="35"/>
                    </a:cubicBezTo>
                    <a:cubicBezTo>
                      <a:pt x="201" y="36"/>
                      <a:pt x="208" y="36"/>
                      <a:pt x="202" y="50"/>
                    </a:cubicBezTo>
                    <a:close/>
                    <a:moveTo>
                      <a:pt x="193" y="30"/>
                    </a:moveTo>
                    <a:cubicBezTo>
                      <a:pt x="183" y="29"/>
                      <a:pt x="170" y="21"/>
                      <a:pt x="160" y="21"/>
                    </a:cubicBezTo>
                    <a:cubicBezTo>
                      <a:pt x="160" y="21"/>
                      <a:pt x="160" y="21"/>
                      <a:pt x="160" y="21"/>
                    </a:cubicBezTo>
                    <a:cubicBezTo>
                      <a:pt x="167" y="19"/>
                      <a:pt x="174" y="12"/>
                      <a:pt x="182" y="12"/>
                    </a:cubicBezTo>
                    <a:cubicBezTo>
                      <a:pt x="186" y="12"/>
                      <a:pt x="198" y="17"/>
                      <a:pt x="202" y="20"/>
                    </a:cubicBezTo>
                    <a:cubicBezTo>
                      <a:pt x="210" y="29"/>
                      <a:pt x="201" y="31"/>
                      <a:pt x="193" y="30"/>
                    </a:cubicBezTo>
                    <a:close/>
                    <a:moveTo>
                      <a:pt x="218" y="34"/>
                    </a:moveTo>
                    <a:cubicBezTo>
                      <a:pt x="213" y="37"/>
                      <a:pt x="209" y="28"/>
                      <a:pt x="210" y="24"/>
                    </a:cubicBezTo>
                    <a:cubicBezTo>
                      <a:pt x="212" y="22"/>
                      <a:pt x="212" y="22"/>
                      <a:pt x="212" y="22"/>
                    </a:cubicBezTo>
                    <a:cubicBezTo>
                      <a:pt x="215" y="24"/>
                      <a:pt x="223" y="30"/>
                      <a:pt x="218" y="3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Freeform 573"/>
              <p:cNvSpPr>
                <a:spLocks/>
              </p:cNvSpPr>
              <p:nvPr/>
            </p:nvSpPr>
            <p:spPr bwMode="auto">
              <a:xfrm>
                <a:off x="3860" y="2187"/>
                <a:ext cx="64" cy="79"/>
              </a:xfrm>
              <a:custGeom>
                <a:avLst/>
                <a:gdLst>
                  <a:gd name="T0" fmla="*/ 21 w 42"/>
                  <a:gd name="T1" fmla="*/ 32 h 52"/>
                  <a:gd name="T2" fmla="*/ 27 w 42"/>
                  <a:gd name="T3" fmla="*/ 14 h 52"/>
                  <a:gd name="T4" fmla="*/ 42 w 42"/>
                  <a:gd name="T5" fmla="*/ 1 h 52"/>
                  <a:gd name="T6" fmla="*/ 26 w 42"/>
                  <a:gd name="T7" fmla="*/ 7 h 52"/>
                  <a:gd name="T8" fmla="*/ 15 w 42"/>
                  <a:gd name="T9" fmla="*/ 14 h 52"/>
                  <a:gd name="T10" fmla="*/ 9 w 42"/>
                  <a:gd name="T11" fmla="*/ 24 h 52"/>
                  <a:gd name="T12" fmla="*/ 0 w 42"/>
                  <a:gd name="T13" fmla="*/ 36 h 52"/>
                  <a:gd name="T14" fmla="*/ 1 w 42"/>
                  <a:gd name="T15" fmla="*/ 40 h 52"/>
                  <a:gd name="T16" fmla="*/ 10 w 42"/>
                  <a:gd name="T17" fmla="*/ 52 h 52"/>
                  <a:gd name="T18" fmla="*/ 14 w 42"/>
                  <a:gd name="T19" fmla="*/ 45 h 52"/>
                  <a:gd name="T20" fmla="*/ 22 w 42"/>
                  <a:gd name="T21" fmla="*/ 2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52">
                    <a:moveTo>
                      <a:pt x="21" y="32"/>
                    </a:moveTo>
                    <a:cubicBezTo>
                      <a:pt x="20" y="27"/>
                      <a:pt x="24" y="19"/>
                      <a:pt x="27" y="14"/>
                    </a:cubicBezTo>
                    <a:cubicBezTo>
                      <a:pt x="31" y="9"/>
                      <a:pt x="39" y="7"/>
                      <a:pt x="42" y="1"/>
                    </a:cubicBezTo>
                    <a:cubicBezTo>
                      <a:pt x="38" y="0"/>
                      <a:pt x="31" y="6"/>
                      <a:pt x="26" y="7"/>
                    </a:cubicBezTo>
                    <a:cubicBezTo>
                      <a:pt x="22" y="8"/>
                      <a:pt x="18" y="10"/>
                      <a:pt x="15" y="14"/>
                    </a:cubicBezTo>
                    <a:cubicBezTo>
                      <a:pt x="12" y="17"/>
                      <a:pt x="11" y="21"/>
                      <a:pt x="9" y="24"/>
                    </a:cubicBezTo>
                    <a:cubicBezTo>
                      <a:pt x="7" y="27"/>
                      <a:pt x="2" y="32"/>
                      <a:pt x="0" y="36"/>
                    </a:cubicBezTo>
                    <a:cubicBezTo>
                      <a:pt x="0" y="37"/>
                      <a:pt x="2" y="39"/>
                      <a:pt x="1" y="40"/>
                    </a:cubicBezTo>
                    <a:cubicBezTo>
                      <a:pt x="10" y="32"/>
                      <a:pt x="12" y="44"/>
                      <a:pt x="10" y="52"/>
                    </a:cubicBezTo>
                    <a:cubicBezTo>
                      <a:pt x="10" y="51"/>
                      <a:pt x="13" y="46"/>
                      <a:pt x="14" y="45"/>
                    </a:cubicBezTo>
                    <a:cubicBezTo>
                      <a:pt x="16" y="37"/>
                      <a:pt x="21" y="29"/>
                      <a:pt x="22" y="21"/>
                    </a:cubicBezTo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Freeform 574"/>
              <p:cNvSpPr>
                <a:spLocks/>
              </p:cNvSpPr>
              <p:nvPr/>
            </p:nvSpPr>
            <p:spPr bwMode="auto">
              <a:xfrm>
                <a:off x="3798" y="2262"/>
                <a:ext cx="29" cy="54"/>
              </a:xfrm>
              <a:custGeom>
                <a:avLst/>
                <a:gdLst>
                  <a:gd name="T0" fmla="*/ 19 w 19"/>
                  <a:gd name="T1" fmla="*/ 6 h 35"/>
                  <a:gd name="T2" fmla="*/ 5 w 19"/>
                  <a:gd name="T3" fmla="*/ 27 h 35"/>
                  <a:gd name="T4" fmla="*/ 0 w 19"/>
                  <a:gd name="T5" fmla="*/ 17 h 35"/>
                  <a:gd name="T6" fmla="*/ 1 w 19"/>
                  <a:gd name="T7" fmla="*/ 5 h 35"/>
                  <a:gd name="T8" fmla="*/ 8 w 19"/>
                  <a:gd name="T9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5">
                    <a:moveTo>
                      <a:pt x="19" y="6"/>
                    </a:moveTo>
                    <a:cubicBezTo>
                      <a:pt x="8" y="10"/>
                      <a:pt x="5" y="19"/>
                      <a:pt x="5" y="27"/>
                    </a:cubicBezTo>
                    <a:cubicBezTo>
                      <a:pt x="5" y="35"/>
                      <a:pt x="0" y="17"/>
                      <a:pt x="0" y="17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8" y="0"/>
                      <a:pt x="8" y="1"/>
                    </a:cubicBezTo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Freeform 575"/>
              <p:cNvSpPr>
                <a:spLocks/>
              </p:cNvSpPr>
              <p:nvPr/>
            </p:nvSpPr>
            <p:spPr bwMode="auto">
              <a:xfrm>
                <a:off x="3933" y="2179"/>
                <a:ext cx="46" cy="101"/>
              </a:xfrm>
              <a:custGeom>
                <a:avLst/>
                <a:gdLst>
                  <a:gd name="T0" fmla="*/ 0 w 30"/>
                  <a:gd name="T1" fmla="*/ 9 h 66"/>
                  <a:gd name="T2" fmla="*/ 16 w 30"/>
                  <a:gd name="T3" fmla="*/ 14 h 66"/>
                  <a:gd name="T4" fmla="*/ 18 w 30"/>
                  <a:gd name="T5" fmla="*/ 24 h 66"/>
                  <a:gd name="T6" fmla="*/ 20 w 30"/>
                  <a:gd name="T7" fmla="*/ 35 h 66"/>
                  <a:gd name="T8" fmla="*/ 22 w 30"/>
                  <a:gd name="T9" fmla="*/ 63 h 66"/>
                  <a:gd name="T10" fmla="*/ 24 w 30"/>
                  <a:gd name="T11" fmla="*/ 64 h 66"/>
                  <a:gd name="T12" fmla="*/ 29 w 30"/>
                  <a:gd name="T13" fmla="*/ 61 h 66"/>
                  <a:gd name="T14" fmla="*/ 28 w 30"/>
                  <a:gd name="T15" fmla="*/ 34 h 66"/>
                  <a:gd name="T16" fmla="*/ 26 w 30"/>
                  <a:gd name="T17" fmla="*/ 22 h 66"/>
                  <a:gd name="T18" fmla="*/ 30 w 30"/>
                  <a:gd name="T19" fmla="*/ 2 h 66"/>
                  <a:gd name="T20" fmla="*/ 20 w 30"/>
                  <a:gd name="T21" fmla="*/ 1 h 66"/>
                  <a:gd name="T22" fmla="*/ 0 w 30"/>
                  <a:gd name="T23" fmla="*/ 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66">
                    <a:moveTo>
                      <a:pt x="0" y="9"/>
                    </a:moveTo>
                    <a:cubicBezTo>
                      <a:pt x="6" y="8"/>
                      <a:pt x="14" y="7"/>
                      <a:pt x="16" y="14"/>
                    </a:cubicBezTo>
                    <a:cubicBezTo>
                      <a:pt x="16" y="17"/>
                      <a:pt x="17" y="21"/>
                      <a:pt x="18" y="24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1" y="42"/>
                      <a:pt x="23" y="55"/>
                      <a:pt x="22" y="63"/>
                    </a:cubicBezTo>
                    <a:cubicBezTo>
                      <a:pt x="21" y="66"/>
                      <a:pt x="22" y="64"/>
                      <a:pt x="24" y="64"/>
                    </a:cubicBezTo>
                    <a:cubicBezTo>
                      <a:pt x="26" y="65"/>
                      <a:pt x="28" y="63"/>
                      <a:pt x="29" y="61"/>
                    </a:cubicBezTo>
                    <a:cubicBezTo>
                      <a:pt x="30" y="52"/>
                      <a:pt x="29" y="42"/>
                      <a:pt x="28" y="34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4" y="16"/>
                      <a:pt x="22" y="5"/>
                      <a:pt x="30" y="2"/>
                    </a:cubicBezTo>
                    <a:cubicBezTo>
                      <a:pt x="30" y="0"/>
                      <a:pt x="22" y="1"/>
                      <a:pt x="20" y="1"/>
                    </a:cubicBezTo>
                    <a:cubicBezTo>
                      <a:pt x="18" y="1"/>
                      <a:pt x="0" y="7"/>
                      <a:pt x="0" y="9"/>
                    </a:cubicBezTo>
                    <a:close/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Freeform 576"/>
              <p:cNvSpPr>
                <a:spLocks/>
              </p:cNvSpPr>
              <p:nvPr/>
            </p:nvSpPr>
            <p:spPr bwMode="auto">
              <a:xfrm>
                <a:off x="3866" y="2242"/>
                <a:ext cx="102" cy="69"/>
              </a:xfrm>
              <a:custGeom>
                <a:avLst/>
                <a:gdLst>
                  <a:gd name="T0" fmla="*/ 0 w 67"/>
                  <a:gd name="T1" fmla="*/ 45 h 45"/>
                  <a:gd name="T2" fmla="*/ 50 w 67"/>
                  <a:gd name="T3" fmla="*/ 14 h 45"/>
                  <a:gd name="T4" fmla="*/ 67 w 67"/>
                  <a:gd name="T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45">
                    <a:moveTo>
                      <a:pt x="0" y="45"/>
                    </a:moveTo>
                    <a:cubicBezTo>
                      <a:pt x="14" y="27"/>
                      <a:pt x="28" y="20"/>
                      <a:pt x="50" y="14"/>
                    </a:cubicBezTo>
                    <a:cubicBezTo>
                      <a:pt x="60" y="12"/>
                      <a:pt x="64" y="8"/>
                      <a:pt x="67" y="0"/>
                    </a:cubicBezTo>
                  </a:path>
                </a:pathLst>
              </a:custGeom>
              <a:noFill/>
              <a:ln w="20701" cap="rnd">
                <a:solidFill>
                  <a:srgbClr val="CC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Freeform 577"/>
              <p:cNvSpPr>
                <a:spLocks/>
              </p:cNvSpPr>
              <p:nvPr/>
            </p:nvSpPr>
            <p:spPr bwMode="auto">
              <a:xfrm>
                <a:off x="3930" y="2175"/>
                <a:ext cx="52" cy="41"/>
              </a:xfrm>
              <a:custGeom>
                <a:avLst/>
                <a:gdLst>
                  <a:gd name="T0" fmla="*/ 18 w 34"/>
                  <a:gd name="T1" fmla="*/ 2 h 27"/>
                  <a:gd name="T2" fmla="*/ 2 w 34"/>
                  <a:gd name="T3" fmla="*/ 12 h 27"/>
                  <a:gd name="T4" fmla="*/ 18 w 34"/>
                  <a:gd name="T5" fmla="*/ 17 h 27"/>
                  <a:gd name="T6" fmla="*/ 20 w 34"/>
                  <a:gd name="T7" fmla="*/ 27 h 27"/>
                  <a:gd name="T8" fmla="*/ 20 w 34"/>
                  <a:gd name="T9" fmla="*/ 27 h 27"/>
                  <a:gd name="T10" fmla="*/ 20 w 34"/>
                  <a:gd name="T11" fmla="*/ 27 h 27"/>
                  <a:gd name="T12" fmla="*/ 24 w 34"/>
                  <a:gd name="T13" fmla="*/ 20 h 27"/>
                  <a:gd name="T14" fmla="*/ 27 w 34"/>
                  <a:gd name="T15" fmla="*/ 19 h 27"/>
                  <a:gd name="T16" fmla="*/ 32 w 34"/>
                  <a:gd name="T17" fmla="*/ 5 h 27"/>
                  <a:gd name="T18" fmla="*/ 18 w 34"/>
                  <a:gd name="T1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27">
                    <a:moveTo>
                      <a:pt x="18" y="2"/>
                    </a:moveTo>
                    <a:cubicBezTo>
                      <a:pt x="16" y="2"/>
                      <a:pt x="0" y="8"/>
                      <a:pt x="2" y="12"/>
                    </a:cubicBezTo>
                    <a:cubicBezTo>
                      <a:pt x="8" y="11"/>
                      <a:pt x="16" y="10"/>
                      <a:pt x="18" y="17"/>
                    </a:cubicBezTo>
                    <a:cubicBezTo>
                      <a:pt x="18" y="20"/>
                      <a:pt x="19" y="24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3" y="27"/>
                      <a:pt x="21" y="22"/>
                      <a:pt x="24" y="20"/>
                    </a:cubicBezTo>
                    <a:cubicBezTo>
                      <a:pt x="25" y="20"/>
                      <a:pt x="26" y="20"/>
                      <a:pt x="27" y="19"/>
                    </a:cubicBezTo>
                    <a:cubicBezTo>
                      <a:pt x="26" y="14"/>
                      <a:pt x="26" y="8"/>
                      <a:pt x="32" y="5"/>
                    </a:cubicBezTo>
                    <a:cubicBezTo>
                      <a:pt x="34" y="0"/>
                      <a:pt x="20" y="2"/>
                      <a:pt x="18" y="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Freeform 578"/>
              <p:cNvSpPr>
                <a:spLocks/>
              </p:cNvSpPr>
              <p:nvPr/>
            </p:nvSpPr>
            <p:spPr bwMode="auto">
              <a:xfrm>
                <a:off x="3703" y="2003"/>
                <a:ext cx="52" cy="49"/>
              </a:xfrm>
              <a:custGeom>
                <a:avLst/>
                <a:gdLst>
                  <a:gd name="T0" fmla="*/ 15 w 34"/>
                  <a:gd name="T1" fmla="*/ 28 h 32"/>
                  <a:gd name="T2" fmla="*/ 19 w 34"/>
                  <a:gd name="T3" fmla="*/ 28 h 32"/>
                  <a:gd name="T4" fmla="*/ 25 w 34"/>
                  <a:gd name="T5" fmla="*/ 32 h 32"/>
                  <a:gd name="T6" fmla="*/ 25 w 34"/>
                  <a:gd name="T7" fmla="*/ 32 h 32"/>
                  <a:gd name="T8" fmla="*/ 29 w 34"/>
                  <a:gd name="T9" fmla="*/ 11 h 32"/>
                  <a:gd name="T10" fmla="*/ 21 w 34"/>
                  <a:gd name="T11" fmla="*/ 4 h 32"/>
                  <a:gd name="T12" fmla="*/ 2 w 34"/>
                  <a:gd name="T13" fmla="*/ 5 h 32"/>
                  <a:gd name="T14" fmla="*/ 15 w 34"/>
                  <a:gd name="T15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32">
                    <a:moveTo>
                      <a:pt x="15" y="28"/>
                    </a:moveTo>
                    <a:cubicBezTo>
                      <a:pt x="16" y="28"/>
                      <a:pt x="17" y="27"/>
                      <a:pt x="19" y="28"/>
                    </a:cubicBezTo>
                    <a:cubicBezTo>
                      <a:pt x="21" y="28"/>
                      <a:pt x="23" y="30"/>
                      <a:pt x="25" y="32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4" y="22"/>
                      <a:pt x="24" y="11"/>
                      <a:pt x="29" y="11"/>
                    </a:cubicBezTo>
                    <a:cubicBezTo>
                      <a:pt x="34" y="8"/>
                      <a:pt x="23" y="4"/>
                      <a:pt x="21" y="4"/>
                    </a:cubicBezTo>
                    <a:cubicBezTo>
                      <a:pt x="19" y="4"/>
                      <a:pt x="0" y="0"/>
                      <a:pt x="2" y="5"/>
                    </a:cubicBezTo>
                    <a:cubicBezTo>
                      <a:pt x="7" y="10"/>
                      <a:pt x="12" y="19"/>
                      <a:pt x="15" y="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7" name="Freeform 579"/>
              <p:cNvSpPr>
                <a:spLocks/>
              </p:cNvSpPr>
              <p:nvPr/>
            </p:nvSpPr>
            <p:spPr bwMode="auto">
              <a:xfrm>
                <a:off x="3959" y="3102"/>
                <a:ext cx="20" cy="17"/>
              </a:xfrm>
              <a:custGeom>
                <a:avLst/>
                <a:gdLst>
                  <a:gd name="T0" fmla="*/ 4 w 13"/>
                  <a:gd name="T1" fmla="*/ 2 h 11"/>
                  <a:gd name="T2" fmla="*/ 11 w 13"/>
                  <a:gd name="T3" fmla="*/ 2 h 11"/>
                  <a:gd name="T4" fmla="*/ 9 w 13"/>
                  <a:gd name="T5" fmla="*/ 10 h 11"/>
                  <a:gd name="T6" fmla="*/ 1 w 13"/>
                  <a:gd name="T7" fmla="*/ 9 h 11"/>
                  <a:gd name="T8" fmla="*/ 4 w 13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4" y="2"/>
                    </a:moveTo>
                    <a:cubicBezTo>
                      <a:pt x="6" y="0"/>
                      <a:pt x="10" y="0"/>
                      <a:pt x="11" y="2"/>
                    </a:cubicBezTo>
                    <a:cubicBezTo>
                      <a:pt x="13" y="4"/>
                      <a:pt x="11" y="8"/>
                      <a:pt x="9" y="10"/>
                    </a:cubicBezTo>
                    <a:cubicBezTo>
                      <a:pt x="6" y="11"/>
                      <a:pt x="2" y="11"/>
                      <a:pt x="1" y="9"/>
                    </a:cubicBezTo>
                    <a:cubicBezTo>
                      <a:pt x="0" y="7"/>
                      <a:pt x="1" y="4"/>
                      <a:pt x="4" y="2"/>
                    </a:cubicBezTo>
                    <a:close/>
                  </a:path>
                </a:pathLst>
              </a:custGeom>
              <a:solidFill>
                <a:srgbClr val="C5E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8" name="Freeform 580"/>
              <p:cNvSpPr>
                <a:spLocks/>
              </p:cNvSpPr>
              <p:nvPr/>
            </p:nvSpPr>
            <p:spPr bwMode="auto">
              <a:xfrm>
                <a:off x="3959" y="3102"/>
                <a:ext cx="20" cy="17"/>
              </a:xfrm>
              <a:custGeom>
                <a:avLst/>
                <a:gdLst>
                  <a:gd name="T0" fmla="*/ 4 w 13"/>
                  <a:gd name="T1" fmla="*/ 2 h 11"/>
                  <a:gd name="T2" fmla="*/ 11 w 13"/>
                  <a:gd name="T3" fmla="*/ 2 h 11"/>
                  <a:gd name="T4" fmla="*/ 9 w 13"/>
                  <a:gd name="T5" fmla="*/ 10 h 11"/>
                  <a:gd name="T6" fmla="*/ 1 w 13"/>
                  <a:gd name="T7" fmla="*/ 9 h 11"/>
                  <a:gd name="T8" fmla="*/ 4 w 13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4" y="2"/>
                    </a:moveTo>
                    <a:cubicBezTo>
                      <a:pt x="6" y="0"/>
                      <a:pt x="10" y="0"/>
                      <a:pt x="11" y="2"/>
                    </a:cubicBezTo>
                    <a:cubicBezTo>
                      <a:pt x="13" y="4"/>
                      <a:pt x="11" y="8"/>
                      <a:pt x="9" y="10"/>
                    </a:cubicBezTo>
                    <a:cubicBezTo>
                      <a:pt x="6" y="11"/>
                      <a:pt x="2" y="11"/>
                      <a:pt x="1" y="9"/>
                    </a:cubicBezTo>
                    <a:cubicBezTo>
                      <a:pt x="0" y="7"/>
                      <a:pt x="1" y="4"/>
                      <a:pt x="4" y="2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9" name="Freeform 581"/>
              <p:cNvSpPr>
                <a:spLocks/>
              </p:cNvSpPr>
              <p:nvPr/>
            </p:nvSpPr>
            <p:spPr bwMode="auto">
              <a:xfrm>
                <a:off x="3964" y="3106"/>
                <a:ext cx="9" cy="8"/>
              </a:xfrm>
              <a:custGeom>
                <a:avLst/>
                <a:gdLst>
                  <a:gd name="T0" fmla="*/ 2 w 6"/>
                  <a:gd name="T1" fmla="*/ 1 h 5"/>
                  <a:gd name="T2" fmla="*/ 5 w 6"/>
                  <a:gd name="T3" fmla="*/ 1 h 5"/>
                  <a:gd name="T4" fmla="*/ 4 w 6"/>
                  <a:gd name="T5" fmla="*/ 4 h 5"/>
                  <a:gd name="T6" fmla="*/ 1 w 6"/>
                  <a:gd name="T7" fmla="*/ 4 h 5"/>
                  <a:gd name="T8" fmla="*/ 2 w 6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2" y="1"/>
                    </a:moveTo>
                    <a:cubicBezTo>
                      <a:pt x="3" y="0"/>
                      <a:pt x="5" y="1"/>
                      <a:pt x="5" y="1"/>
                    </a:cubicBezTo>
                    <a:cubicBezTo>
                      <a:pt x="6" y="2"/>
                      <a:pt x="5" y="4"/>
                      <a:pt x="4" y="4"/>
                    </a:cubicBezTo>
                    <a:cubicBezTo>
                      <a:pt x="3" y="5"/>
                      <a:pt x="1" y="5"/>
                      <a:pt x="1" y="4"/>
                    </a:cubicBezTo>
                    <a:cubicBezTo>
                      <a:pt x="0" y="3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0178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0" name="Freeform 582"/>
              <p:cNvSpPr>
                <a:spLocks/>
              </p:cNvSpPr>
              <p:nvPr/>
            </p:nvSpPr>
            <p:spPr bwMode="auto">
              <a:xfrm>
                <a:off x="3535" y="3008"/>
                <a:ext cx="19" cy="16"/>
              </a:xfrm>
              <a:custGeom>
                <a:avLst/>
                <a:gdLst>
                  <a:gd name="T0" fmla="*/ 7 w 13"/>
                  <a:gd name="T1" fmla="*/ 0 h 10"/>
                  <a:gd name="T2" fmla="*/ 13 w 13"/>
                  <a:gd name="T3" fmla="*/ 6 h 10"/>
                  <a:gd name="T4" fmla="*/ 6 w 13"/>
                  <a:gd name="T5" fmla="*/ 9 h 10"/>
                  <a:gd name="T6" fmla="*/ 0 w 13"/>
                  <a:gd name="T7" fmla="*/ 4 h 10"/>
                  <a:gd name="T8" fmla="*/ 7 w 13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7" y="0"/>
                    </a:moveTo>
                    <a:cubicBezTo>
                      <a:pt x="11" y="1"/>
                      <a:pt x="13" y="3"/>
                      <a:pt x="13" y="6"/>
                    </a:cubicBezTo>
                    <a:cubicBezTo>
                      <a:pt x="12" y="8"/>
                      <a:pt x="9" y="10"/>
                      <a:pt x="6" y="9"/>
                    </a:cubicBezTo>
                    <a:cubicBezTo>
                      <a:pt x="3" y="9"/>
                      <a:pt x="0" y="7"/>
                      <a:pt x="0" y="4"/>
                    </a:cubicBezTo>
                    <a:cubicBezTo>
                      <a:pt x="1" y="2"/>
                      <a:pt x="4" y="0"/>
                      <a:pt x="7" y="0"/>
                    </a:cubicBezTo>
                    <a:close/>
                  </a:path>
                </a:pathLst>
              </a:custGeom>
              <a:solidFill>
                <a:srgbClr val="C5E9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1" name="Freeform 583"/>
              <p:cNvSpPr>
                <a:spLocks/>
              </p:cNvSpPr>
              <p:nvPr/>
            </p:nvSpPr>
            <p:spPr bwMode="auto">
              <a:xfrm>
                <a:off x="3535" y="3008"/>
                <a:ext cx="19" cy="16"/>
              </a:xfrm>
              <a:custGeom>
                <a:avLst/>
                <a:gdLst>
                  <a:gd name="T0" fmla="*/ 7 w 13"/>
                  <a:gd name="T1" fmla="*/ 0 h 10"/>
                  <a:gd name="T2" fmla="*/ 13 w 13"/>
                  <a:gd name="T3" fmla="*/ 6 h 10"/>
                  <a:gd name="T4" fmla="*/ 6 w 13"/>
                  <a:gd name="T5" fmla="*/ 9 h 10"/>
                  <a:gd name="T6" fmla="*/ 0 w 13"/>
                  <a:gd name="T7" fmla="*/ 4 h 10"/>
                  <a:gd name="T8" fmla="*/ 7 w 13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7" y="0"/>
                    </a:moveTo>
                    <a:cubicBezTo>
                      <a:pt x="11" y="1"/>
                      <a:pt x="13" y="3"/>
                      <a:pt x="13" y="6"/>
                    </a:cubicBezTo>
                    <a:cubicBezTo>
                      <a:pt x="12" y="8"/>
                      <a:pt x="9" y="10"/>
                      <a:pt x="6" y="9"/>
                    </a:cubicBezTo>
                    <a:cubicBezTo>
                      <a:pt x="3" y="9"/>
                      <a:pt x="0" y="7"/>
                      <a:pt x="0" y="4"/>
                    </a:cubicBezTo>
                    <a:cubicBezTo>
                      <a:pt x="1" y="2"/>
                      <a:pt x="4" y="0"/>
                      <a:pt x="7" y="0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2" name="Freeform 584"/>
              <p:cNvSpPr>
                <a:spLocks/>
              </p:cNvSpPr>
              <p:nvPr/>
            </p:nvSpPr>
            <p:spPr bwMode="auto">
              <a:xfrm>
                <a:off x="3541" y="3013"/>
                <a:ext cx="7" cy="6"/>
              </a:xfrm>
              <a:custGeom>
                <a:avLst/>
                <a:gdLst>
                  <a:gd name="T0" fmla="*/ 3 w 5"/>
                  <a:gd name="T1" fmla="*/ 0 h 4"/>
                  <a:gd name="T2" fmla="*/ 5 w 5"/>
                  <a:gd name="T3" fmla="*/ 2 h 4"/>
                  <a:gd name="T4" fmla="*/ 2 w 5"/>
                  <a:gd name="T5" fmla="*/ 4 h 4"/>
                  <a:gd name="T6" fmla="*/ 0 w 5"/>
                  <a:gd name="T7" fmla="*/ 2 h 4"/>
                  <a:gd name="T8" fmla="*/ 3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4" y="0"/>
                      <a:pt x="5" y="1"/>
                      <a:pt x="5" y="2"/>
                    </a:cubicBezTo>
                    <a:cubicBezTo>
                      <a:pt x="5" y="3"/>
                      <a:pt x="4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0178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3" name="Freeform 585"/>
              <p:cNvSpPr>
                <a:spLocks/>
              </p:cNvSpPr>
              <p:nvPr/>
            </p:nvSpPr>
            <p:spPr bwMode="auto">
              <a:xfrm>
                <a:off x="4004" y="3099"/>
                <a:ext cx="20" cy="16"/>
              </a:xfrm>
              <a:custGeom>
                <a:avLst/>
                <a:gdLst>
                  <a:gd name="T0" fmla="*/ 4 w 13"/>
                  <a:gd name="T1" fmla="*/ 2 h 11"/>
                  <a:gd name="T2" fmla="*/ 12 w 13"/>
                  <a:gd name="T3" fmla="*/ 2 h 11"/>
                  <a:gd name="T4" fmla="*/ 9 w 13"/>
                  <a:gd name="T5" fmla="*/ 9 h 11"/>
                  <a:gd name="T6" fmla="*/ 1 w 13"/>
                  <a:gd name="T7" fmla="*/ 9 h 11"/>
                  <a:gd name="T8" fmla="*/ 4 w 13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4" y="2"/>
                    </a:moveTo>
                    <a:cubicBezTo>
                      <a:pt x="7" y="0"/>
                      <a:pt x="10" y="0"/>
                      <a:pt x="12" y="2"/>
                    </a:cubicBezTo>
                    <a:cubicBezTo>
                      <a:pt x="13" y="4"/>
                      <a:pt x="12" y="8"/>
                      <a:pt x="9" y="9"/>
                    </a:cubicBezTo>
                    <a:cubicBezTo>
                      <a:pt x="6" y="11"/>
                      <a:pt x="3" y="11"/>
                      <a:pt x="1" y="9"/>
                    </a:cubicBezTo>
                    <a:cubicBezTo>
                      <a:pt x="0" y="7"/>
                      <a:pt x="1" y="4"/>
                      <a:pt x="4" y="2"/>
                    </a:cubicBezTo>
                    <a:close/>
                  </a:path>
                </a:pathLst>
              </a:custGeom>
              <a:solidFill>
                <a:srgbClr val="FC9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4" name="Freeform 586"/>
              <p:cNvSpPr>
                <a:spLocks/>
              </p:cNvSpPr>
              <p:nvPr/>
            </p:nvSpPr>
            <p:spPr bwMode="auto">
              <a:xfrm>
                <a:off x="4004" y="3099"/>
                <a:ext cx="20" cy="16"/>
              </a:xfrm>
              <a:custGeom>
                <a:avLst/>
                <a:gdLst>
                  <a:gd name="T0" fmla="*/ 4 w 13"/>
                  <a:gd name="T1" fmla="*/ 2 h 11"/>
                  <a:gd name="T2" fmla="*/ 12 w 13"/>
                  <a:gd name="T3" fmla="*/ 2 h 11"/>
                  <a:gd name="T4" fmla="*/ 9 w 13"/>
                  <a:gd name="T5" fmla="*/ 9 h 11"/>
                  <a:gd name="T6" fmla="*/ 1 w 13"/>
                  <a:gd name="T7" fmla="*/ 9 h 11"/>
                  <a:gd name="T8" fmla="*/ 4 w 13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4" y="2"/>
                    </a:moveTo>
                    <a:cubicBezTo>
                      <a:pt x="7" y="0"/>
                      <a:pt x="10" y="0"/>
                      <a:pt x="12" y="2"/>
                    </a:cubicBezTo>
                    <a:cubicBezTo>
                      <a:pt x="13" y="4"/>
                      <a:pt x="12" y="8"/>
                      <a:pt x="9" y="9"/>
                    </a:cubicBezTo>
                    <a:cubicBezTo>
                      <a:pt x="6" y="11"/>
                      <a:pt x="3" y="11"/>
                      <a:pt x="1" y="9"/>
                    </a:cubicBezTo>
                    <a:cubicBezTo>
                      <a:pt x="0" y="7"/>
                      <a:pt x="1" y="4"/>
                      <a:pt x="4" y="2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5" name="Freeform 587"/>
              <p:cNvSpPr>
                <a:spLocks/>
              </p:cNvSpPr>
              <p:nvPr/>
            </p:nvSpPr>
            <p:spPr bwMode="auto">
              <a:xfrm>
                <a:off x="4010" y="3103"/>
                <a:ext cx="8" cy="8"/>
              </a:xfrm>
              <a:custGeom>
                <a:avLst/>
                <a:gdLst>
                  <a:gd name="T0" fmla="*/ 1 w 5"/>
                  <a:gd name="T1" fmla="*/ 1 h 5"/>
                  <a:gd name="T2" fmla="*/ 5 w 5"/>
                  <a:gd name="T3" fmla="*/ 1 h 5"/>
                  <a:gd name="T4" fmla="*/ 3 w 5"/>
                  <a:gd name="T5" fmla="*/ 4 h 5"/>
                  <a:gd name="T6" fmla="*/ 0 w 5"/>
                  <a:gd name="T7" fmla="*/ 4 h 5"/>
                  <a:gd name="T8" fmla="*/ 1 w 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1"/>
                    </a:moveTo>
                    <a:cubicBezTo>
                      <a:pt x="3" y="0"/>
                      <a:pt x="4" y="0"/>
                      <a:pt x="5" y="1"/>
                    </a:cubicBezTo>
                    <a:cubicBezTo>
                      <a:pt x="5" y="2"/>
                      <a:pt x="5" y="3"/>
                      <a:pt x="3" y="4"/>
                    </a:cubicBezTo>
                    <a:cubicBezTo>
                      <a:pt x="2" y="5"/>
                      <a:pt x="1" y="5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B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6" name="Freeform 588"/>
              <p:cNvSpPr>
                <a:spLocks/>
              </p:cNvSpPr>
              <p:nvPr/>
            </p:nvSpPr>
            <p:spPr bwMode="auto">
              <a:xfrm>
                <a:off x="3416" y="1922"/>
                <a:ext cx="16" cy="18"/>
              </a:xfrm>
              <a:custGeom>
                <a:avLst/>
                <a:gdLst>
                  <a:gd name="T0" fmla="*/ 1 w 10"/>
                  <a:gd name="T1" fmla="*/ 6 h 12"/>
                  <a:gd name="T2" fmla="*/ 6 w 10"/>
                  <a:gd name="T3" fmla="*/ 0 h 12"/>
                  <a:gd name="T4" fmla="*/ 10 w 10"/>
                  <a:gd name="T5" fmla="*/ 6 h 12"/>
                  <a:gd name="T6" fmla="*/ 5 w 10"/>
                  <a:gd name="T7" fmla="*/ 12 h 12"/>
                  <a:gd name="T8" fmla="*/ 1 w 10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1" y="6"/>
                    </a:moveTo>
                    <a:cubicBezTo>
                      <a:pt x="1" y="2"/>
                      <a:pt x="3" y="0"/>
                      <a:pt x="6" y="0"/>
                    </a:cubicBezTo>
                    <a:cubicBezTo>
                      <a:pt x="8" y="0"/>
                      <a:pt x="10" y="3"/>
                      <a:pt x="10" y="6"/>
                    </a:cubicBezTo>
                    <a:cubicBezTo>
                      <a:pt x="9" y="10"/>
                      <a:pt x="7" y="12"/>
                      <a:pt x="5" y="12"/>
                    </a:cubicBezTo>
                    <a:cubicBezTo>
                      <a:pt x="2" y="12"/>
                      <a:pt x="0" y="9"/>
                      <a:pt x="1" y="6"/>
                    </a:cubicBezTo>
                    <a:close/>
                  </a:path>
                </a:pathLst>
              </a:custGeom>
              <a:solidFill>
                <a:srgbClr val="FC9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7" name="Freeform 589"/>
              <p:cNvSpPr>
                <a:spLocks/>
              </p:cNvSpPr>
              <p:nvPr/>
            </p:nvSpPr>
            <p:spPr bwMode="auto">
              <a:xfrm>
                <a:off x="3416" y="1922"/>
                <a:ext cx="16" cy="18"/>
              </a:xfrm>
              <a:custGeom>
                <a:avLst/>
                <a:gdLst>
                  <a:gd name="T0" fmla="*/ 1 w 10"/>
                  <a:gd name="T1" fmla="*/ 6 h 12"/>
                  <a:gd name="T2" fmla="*/ 6 w 10"/>
                  <a:gd name="T3" fmla="*/ 0 h 12"/>
                  <a:gd name="T4" fmla="*/ 10 w 10"/>
                  <a:gd name="T5" fmla="*/ 6 h 12"/>
                  <a:gd name="T6" fmla="*/ 5 w 10"/>
                  <a:gd name="T7" fmla="*/ 12 h 12"/>
                  <a:gd name="T8" fmla="*/ 1 w 10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1" y="6"/>
                    </a:moveTo>
                    <a:cubicBezTo>
                      <a:pt x="1" y="2"/>
                      <a:pt x="3" y="0"/>
                      <a:pt x="6" y="0"/>
                    </a:cubicBezTo>
                    <a:cubicBezTo>
                      <a:pt x="8" y="0"/>
                      <a:pt x="10" y="3"/>
                      <a:pt x="10" y="6"/>
                    </a:cubicBezTo>
                    <a:cubicBezTo>
                      <a:pt x="9" y="10"/>
                      <a:pt x="7" y="12"/>
                      <a:pt x="5" y="12"/>
                    </a:cubicBezTo>
                    <a:cubicBezTo>
                      <a:pt x="2" y="12"/>
                      <a:pt x="0" y="9"/>
                      <a:pt x="1" y="6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8" name="Freeform 590"/>
              <p:cNvSpPr>
                <a:spLocks/>
              </p:cNvSpPr>
              <p:nvPr/>
            </p:nvSpPr>
            <p:spPr bwMode="auto">
              <a:xfrm>
                <a:off x="3421" y="1926"/>
                <a:ext cx="6" cy="9"/>
              </a:xfrm>
              <a:custGeom>
                <a:avLst/>
                <a:gdLst>
                  <a:gd name="T0" fmla="*/ 0 w 4"/>
                  <a:gd name="T1" fmla="*/ 3 h 6"/>
                  <a:gd name="T2" fmla="*/ 2 w 4"/>
                  <a:gd name="T3" fmla="*/ 0 h 6"/>
                  <a:gd name="T4" fmla="*/ 4 w 4"/>
                  <a:gd name="T5" fmla="*/ 3 h 6"/>
                  <a:gd name="T6" fmla="*/ 2 w 4"/>
                  <a:gd name="T7" fmla="*/ 5 h 6"/>
                  <a:gd name="T8" fmla="*/ 0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3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3" y="1"/>
                      <a:pt x="4" y="2"/>
                      <a:pt x="4" y="3"/>
                    </a:cubicBezTo>
                    <a:cubicBezTo>
                      <a:pt x="4" y="4"/>
                      <a:pt x="3" y="6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B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9" name="Freeform 591"/>
              <p:cNvSpPr>
                <a:spLocks/>
              </p:cNvSpPr>
              <p:nvPr/>
            </p:nvSpPr>
            <p:spPr bwMode="auto">
              <a:xfrm>
                <a:off x="3922" y="2058"/>
                <a:ext cx="25" cy="25"/>
              </a:xfrm>
              <a:custGeom>
                <a:avLst/>
                <a:gdLst>
                  <a:gd name="T0" fmla="*/ 11 w 16"/>
                  <a:gd name="T1" fmla="*/ 0 h 16"/>
                  <a:gd name="T2" fmla="*/ 10 w 16"/>
                  <a:gd name="T3" fmla="*/ 9 h 16"/>
                  <a:gd name="T4" fmla="*/ 0 w 16"/>
                  <a:gd name="T5" fmla="*/ 10 h 16"/>
                  <a:gd name="T6" fmla="*/ 12 w 16"/>
                  <a:gd name="T7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6">
                    <a:moveTo>
                      <a:pt x="11" y="0"/>
                    </a:moveTo>
                    <a:cubicBezTo>
                      <a:pt x="11" y="3"/>
                      <a:pt x="12" y="6"/>
                      <a:pt x="10" y="9"/>
                    </a:cubicBezTo>
                    <a:cubicBezTo>
                      <a:pt x="7" y="12"/>
                      <a:pt x="4" y="11"/>
                      <a:pt x="0" y="10"/>
                    </a:cubicBezTo>
                    <a:cubicBezTo>
                      <a:pt x="7" y="16"/>
                      <a:pt x="16" y="10"/>
                      <a:pt x="12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0" name="Freeform 592"/>
              <p:cNvSpPr>
                <a:spLocks/>
              </p:cNvSpPr>
              <p:nvPr/>
            </p:nvSpPr>
            <p:spPr bwMode="auto">
              <a:xfrm>
                <a:off x="3985" y="2076"/>
                <a:ext cx="23" cy="27"/>
              </a:xfrm>
              <a:custGeom>
                <a:avLst/>
                <a:gdLst>
                  <a:gd name="T0" fmla="*/ 9 w 15"/>
                  <a:gd name="T1" fmla="*/ 0 h 17"/>
                  <a:gd name="T2" fmla="*/ 11 w 15"/>
                  <a:gd name="T3" fmla="*/ 11 h 17"/>
                  <a:gd name="T4" fmla="*/ 0 w 15"/>
                  <a:gd name="T5" fmla="*/ 14 h 17"/>
                  <a:gd name="T6" fmla="*/ 13 w 15"/>
                  <a:gd name="T7" fmla="*/ 13 h 17"/>
                  <a:gd name="T8" fmla="*/ 13 w 15"/>
                  <a:gd name="T9" fmla="*/ 7 h 17"/>
                  <a:gd name="T10" fmla="*/ 9 w 15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7">
                    <a:moveTo>
                      <a:pt x="9" y="0"/>
                    </a:moveTo>
                    <a:cubicBezTo>
                      <a:pt x="10" y="3"/>
                      <a:pt x="13" y="7"/>
                      <a:pt x="11" y="11"/>
                    </a:cubicBezTo>
                    <a:cubicBezTo>
                      <a:pt x="9" y="14"/>
                      <a:pt x="3" y="13"/>
                      <a:pt x="0" y="14"/>
                    </a:cubicBezTo>
                    <a:cubicBezTo>
                      <a:pt x="4" y="13"/>
                      <a:pt x="10" y="17"/>
                      <a:pt x="13" y="13"/>
                    </a:cubicBezTo>
                    <a:cubicBezTo>
                      <a:pt x="15" y="11"/>
                      <a:pt x="14" y="9"/>
                      <a:pt x="13" y="7"/>
                    </a:cubicBezTo>
                    <a:cubicBezTo>
                      <a:pt x="12" y="3"/>
                      <a:pt x="10" y="2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1" name="Freeform 593"/>
              <p:cNvSpPr>
                <a:spLocks/>
              </p:cNvSpPr>
              <p:nvPr/>
            </p:nvSpPr>
            <p:spPr bwMode="auto">
              <a:xfrm>
                <a:off x="4033" y="2043"/>
                <a:ext cx="32" cy="40"/>
              </a:xfrm>
              <a:custGeom>
                <a:avLst/>
                <a:gdLst>
                  <a:gd name="T0" fmla="*/ 14 w 21"/>
                  <a:gd name="T1" fmla="*/ 0 h 26"/>
                  <a:gd name="T2" fmla="*/ 15 w 21"/>
                  <a:gd name="T3" fmla="*/ 9 h 26"/>
                  <a:gd name="T4" fmla="*/ 7 w 21"/>
                  <a:gd name="T5" fmla="*/ 23 h 26"/>
                  <a:gd name="T6" fmla="*/ 0 w 21"/>
                  <a:gd name="T7" fmla="*/ 24 h 26"/>
                  <a:gd name="T8" fmla="*/ 13 w 21"/>
                  <a:gd name="T9" fmla="*/ 20 h 26"/>
                  <a:gd name="T10" fmla="*/ 14 w 21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6">
                    <a:moveTo>
                      <a:pt x="14" y="0"/>
                    </a:moveTo>
                    <a:cubicBezTo>
                      <a:pt x="16" y="1"/>
                      <a:pt x="17" y="4"/>
                      <a:pt x="15" y="9"/>
                    </a:cubicBezTo>
                    <a:cubicBezTo>
                      <a:pt x="13" y="15"/>
                      <a:pt x="11" y="20"/>
                      <a:pt x="7" y="23"/>
                    </a:cubicBezTo>
                    <a:cubicBezTo>
                      <a:pt x="3" y="25"/>
                      <a:pt x="0" y="24"/>
                      <a:pt x="0" y="24"/>
                    </a:cubicBezTo>
                    <a:cubicBezTo>
                      <a:pt x="5" y="25"/>
                      <a:pt x="9" y="26"/>
                      <a:pt x="13" y="20"/>
                    </a:cubicBezTo>
                    <a:cubicBezTo>
                      <a:pt x="17" y="13"/>
                      <a:pt x="21" y="1"/>
                      <a:pt x="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2" name="Freeform 594"/>
              <p:cNvSpPr>
                <a:spLocks/>
              </p:cNvSpPr>
              <p:nvPr/>
            </p:nvSpPr>
            <p:spPr bwMode="auto">
              <a:xfrm>
                <a:off x="4077" y="2026"/>
                <a:ext cx="8" cy="12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8 h 8"/>
                  <a:gd name="T4" fmla="*/ 0 w 5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cubicBezTo>
                      <a:pt x="3" y="2"/>
                      <a:pt x="2" y="6"/>
                      <a:pt x="0" y="8"/>
                    </a:cubicBezTo>
                    <a:cubicBezTo>
                      <a:pt x="5" y="5"/>
                      <a:pt x="3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3" name="Freeform 595"/>
              <p:cNvSpPr>
                <a:spLocks/>
              </p:cNvSpPr>
              <p:nvPr/>
            </p:nvSpPr>
            <p:spPr bwMode="auto">
              <a:xfrm>
                <a:off x="3965" y="2150"/>
                <a:ext cx="26" cy="31"/>
              </a:xfrm>
              <a:custGeom>
                <a:avLst/>
                <a:gdLst>
                  <a:gd name="T0" fmla="*/ 0 w 17"/>
                  <a:gd name="T1" fmla="*/ 17 h 20"/>
                  <a:gd name="T2" fmla="*/ 16 w 17"/>
                  <a:gd name="T3" fmla="*/ 0 h 20"/>
                  <a:gd name="T4" fmla="*/ 0 w 17"/>
                  <a:gd name="T5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20">
                    <a:moveTo>
                      <a:pt x="0" y="17"/>
                    </a:moveTo>
                    <a:cubicBezTo>
                      <a:pt x="6" y="17"/>
                      <a:pt x="11" y="14"/>
                      <a:pt x="16" y="0"/>
                    </a:cubicBezTo>
                    <a:cubicBezTo>
                      <a:pt x="17" y="7"/>
                      <a:pt x="10" y="20"/>
                      <a:pt x="0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" name="Freeform 596"/>
              <p:cNvSpPr>
                <a:spLocks/>
              </p:cNvSpPr>
              <p:nvPr/>
            </p:nvSpPr>
            <p:spPr bwMode="auto">
              <a:xfrm>
                <a:off x="4013" y="2101"/>
                <a:ext cx="26" cy="38"/>
              </a:xfrm>
              <a:custGeom>
                <a:avLst/>
                <a:gdLst>
                  <a:gd name="T0" fmla="*/ 0 w 17"/>
                  <a:gd name="T1" fmla="*/ 25 h 25"/>
                  <a:gd name="T2" fmla="*/ 17 w 17"/>
                  <a:gd name="T3" fmla="*/ 0 h 25"/>
                  <a:gd name="T4" fmla="*/ 0 w 17"/>
                  <a:gd name="T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25">
                    <a:moveTo>
                      <a:pt x="0" y="25"/>
                    </a:moveTo>
                    <a:cubicBezTo>
                      <a:pt x="4" y="22"/>
                      <a:pt x="17" y="4"/>
                      <a:pt x="17" y="0"/>
                    </a:cubicBezTo>
                    <a:cubicBezTo>
                      <a:pt x="15" y="4"/>
                      <a:pt x="3" y="23"/>
                      <a:pt x="0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5" name="Freeform 597"/>
              <p:cNvSpPr>
                <a:spLocks/>
              </p:cNvSpPr>
              <p:nvPr/>
            </p:nvSpPr>
            <p:spPr bwMode="auto">
              <a:xfrm>
                <a:off x="3880" y="2115"/>
                <a:ext cx="21" cy="21"/>
              </a:xfrm>
              <a:custGeom>
                <a:avLst/>
                <a:gdLst>
                  <a:gd name="T0" fmla="*/ 0 w 14"/>
                  <a:gd name="T1" fmla="*/ 14 h 14"/>
                  <a:gd name="T2" fmla="*/ 6 w 14"/>
                  <a:gd name="T3" fmla="*/ 0 h 14"/>
                  <a:gd name="T4" fmla="*/ 0 w 14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13" y="11"/>
                      <a:pt x="9" y="2"/>
                      <a:pt x="6" y="0"/>
                    </a:cubicBezTo>
                    <a:cubicBezTo>
                      <a:pt x="13" y="5"/>
                      <a:pt x="14" y="12"/>
                      <a:pt x="0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6" name="Freeform 598"/>
              <p:cNvSpPr>
                <a:spLocks/>
              </p:cNvSpPr>
              <p:nvPr/>
            </p:nvSpPr>
            <p:spPr bwMode="auto">
              <a:xfrm>
                <a:off x="3913" y="2096"/>
                <a:ext cx="14" cy="10"/>
              </a:xfrm>
              <a:custGeom>
                <a:avLst/>
                <a:gdLst>
                  <a:gd name="T0" fmla="*/ 0 w 9"/>
                  <a:gd name="T1" fmla="*/ 6 h 6"/>
                  <a:gd name="T2" fmla="*/ 9 w 9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cubicBezTo>
                      <a:pt x="6" y="4"/>
                      <a:pt x="8" y="2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7" name="Freeform 599"/>
              <p:cNvSpPr>
                <a:spLocks/>
              </p:cNvSpPr>
              <p:nvPr/>
            </p:nvSpPr>
            <p:spPr bwMode="auto">
              <a:xfrm>
                <a:off x="3949" y="2124"/>
                <a:ext cx="21" cy="17"/>
              </a:xfrm>
              <a:custGeom>
                <a:avLst/>
                <a:gdLst>
                  <a:gd name="T0" fmla="*/ 8 w 14"/>
                  <a:gd name="T1" fmla="*/ 0 h 11"/>
                  <a:gd name="T2" fmla="*/ 0 w 14"/>
                  <a:gd name="T3" fmla="*/ 9 h 11"/>
                  <a:gd name="T4" fmla="*/ 8 w 14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1">
                    <a:moveTo>
                      <a:pt x="8" y="0"/>
                    </a:moveTo>
                    <a:cubicBezTo>
                      <a:pt x="9" y="4"/>
                      <a:pt x="10" y="11"/>
                      <a:pt x="0" y="9"/>
                    </a:cubicBezTo>
                    <a:cubicBezTo>
                      <a:pt x="7" y="10"/>
                      <a:pt x="14" y="1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8" name="Freeform 600"/>
              <p:cNvSpPr>
                <a:spLocks/>
              </p:cNvSpPr>
              <p:nvPr/>
            </p:nvSpPr>
            <p:spPr bwMode="auto">
              <a:xfrm>
                <a:off x="3821" y="2083"/>
                <a:ext cx="14" cy="13"/>
              </a:xfrm>
              <a:custGeom>
                <a:avLst/>
                <a:gdLst>
                  <a:gd name="T0" fmla="*/ 0 w 9"/>
                  <a:gd name="T1" fmla="*/ 9 h 9"/>
                  <a:gd name="T2" fmla="*/ 9 w 9"/>
                  <a:gd name="T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cubicBezTo>
                      <a:pt x="1" y="6"/>
                      <a:pt x="5" y="2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9" name="Freeform 601"/>
              <p:cNvSpPr>
                <a:spLocks/>
              </p:cNvSpPr>
              <p:nvPr/>
            </p:nvSpPr>
            <p:spPr bwMode="auto">
              <a:xfrm>
                <a:off x="3789" y="2047"/>
                <a:ext cx="18" cy="11"/>
              </a:xfrm>
              <a:custGeom>
                <a:avLst/>
                <a:gdLst>
                  <a:gd name="T0" fmla="*/ 0 w 12"/>
                  <a:gd name="T1" fmla="*/ 1 h 7"/>
                  <a:gd name="T2" fmla="*/ 12 w 12"/>
                  <a:gd name="T3" fmla="*/ 0 h 7"/>
                  <a:gd name="T4" fmla="*/ 0 w 12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7">
                    <a:moveTo>
                      <a:pt x="0" y="1"/>
                    </a:moveTo>
                    <a:cubicBezTo>
                      <a:pt x="4" y="5"/>
                      <a:pt x="7" y="4"/>
                      <a:pt x="12" y="0"/>
                    </a:cubicBezTo>
                    <a:cubicBezTo>
                      <a:pt x="8" y="7"/>
                      <a:pt x="2" y="5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0" name="Freeform 602"/>
              <p:cNvSpPr>
                <a:spLocks/>
              </p:cNvSpPr>
              <p:nvPr/>
            </p:nvSpPr>
            <p:spPr bwMode="auto">
              <a:xfrm>
                <a:off x="3883" y="2055"/>
                <a:ext cx="15" cy="14"/>
              </a:xfrm>
              <a:custGeom>
                <a:avLst/>
                <a:gdLst>
                  <a:gd name="T0" fmla="*/ 6 w 10"/>
                  <a:gd name="T1" fmla="*/ 0 h 9"/>
                  <a:gd name="T2" fmla="*/ 0 w 10"/>
                  <a:gd name="T3" fmla="*/ 8 h 9"/>
                  <a:gd name="T4" fmla="*/ 6 w 10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9">
                    <a:moveTo>
                      <a:pt x="6" y="0"/>
                    </a:moveTo>
                    <a:cubicBezTo>
                      <a:pt x="8" y="4"/>
                      <a:pt x="5" y="8"/>
                      <a:pt x="0" y="8"/>
                    </a:cubicBezTo>
                    <a:cubicBezTo>
                      <a:pt x="6" y="9"/>
                      <a:pt x="10" y="5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1" name="Freeform 603"/>
              <p:cNvSpPr>
                <a:spLocks/>
              </p:cNvSpPr>
              <p:nvPr/>
            </p:nvSpPr>
            <p:spPr bwMode="auto">
              <a:xfrm>
                <a:off x="3870" y="2196"/>
                <a:ext cx="17" cy="26"/>
              </a:xfrm>
              <a:custGeom>
                <a:avLst/>
                <a:gdLst>
                  <a:gd name="T0" fmla="*/ 5 w 11"/>
                  <a:gd name="T1" fmla="*/ 0 h 17"/>
                  <a:gd name="T2" fmla="*/ 0 w 11"/>
                  <a:gd name="T3" fmla="*/ 17 h 17"/>
                  <a:gd name="T4" fmla="*/ 5 w 11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7">
                    <a:moveTo>
                      <a:pt x="5" y="0"/>
                    </a:moveTo>
                    <a:cubicBezTo>
                      <a:pt x="8" y="3"/>
                      <a:pt x="7" y="4"/>
                      <a:pt x="0" y="17"/>
                    </a:cubicBezTo>
                    <a:cubicBezTo>
                      <a:pt x="7" y="8"/>
                      <a:pt x="11" y="3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2" name="Freeform 604"/>
              <p:cNvSpPr>
                <a:spLocks/>
              </p:cNvSpPr>
              <p:nvPr/>
            </p:nvSpPr>
            <p:spPr bwMode="auto">
              <a:xfrm>
                <a:off x="3823" y="2175"/>
                <a:ext cx="20" cy="36"/>
              </a:xfrm>
              <a:custGeom>
                <a:avLst/>
                <a:gdLst>
                  <a:gd name="T0" fmla="*/ 0 w 13"/>
                  <a:gd name="T1" fmla="*/ 24 h 24"/>
                  <a:gd name="T2" fmla="*/ 10 w 13"/>
                  <a:gd name="T3" fmla="*/ 12 h 24"/>
                  <a:gd name="T4" fmla="*/ 12 w 13"/>
                  <a:gd name="T5" fmla="*/ 0 h 24"/>
                  <a:gd name="T6" fmla="*/ 11 w 13"/>
                  <a:gd name="T7" fmla="*/ 14 h 24"/>
                  <a:gd name="T8" fmla="*/ 0 w 13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4">
                    <a:moveTo>
                      <a:pt x="0" y="24"/>
                    </a:moveTo>
                    <a:cubicBezTo>
                      <a:pt x="6" y="19"/>
                      <a:pt x="9" y="17"/>
                      <a:pt x="10" y="12"/>
                    </a:cubicBezTo>
                    <a:cubicBezTo>
                      <a:pt x="11" y="7"/>
                      <a:pt x="12" y="0"/>
                      <a:pt x="12" y="0"/>
                    </a:cubicBezTo>
                    <a:cubicBezTo>
                      <a:pt x="13" y="8"/>
                      <a:pt x="12" y="12"/>
                      <a:pt x="11" y="14"/>
                    </a:cubicBezTo>
                    <a:cubicBezTo>
                      <a:pt x="10" y="16"/>
                      <a:pt x="2" y="23"/>
                      <a:pt x="0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3" name="Freeform 605"/>
              <p:cNvSpPr>
                <a:spLocks/>
              </p:cNvSpPr>
              <p:nvPr/>
            </p:nvSpPr>
            <p:spPr bwMode="auto">
              <a:xfrm>
                <a:off x="3858" y="2170"/>
                <a:ext cx="25" cy="18"/>
              </a:xfrm>
              <a:custGeom>
                <a:avLst/>
                <a:gdLst>
                  <a:gd name="T0" fmla="*/ 11 w 16"/>
                  <a:gd name="T1" fmla="*/ 10 h 12"/>
                  <a:gd name="T2" fmla="*/ 16 w 16"/>
                  <a:gd name="T3" fmla="*/ 0 h 12"/>
                  <a:gd name="T4" fmla="*/ 13 w 16"/>
                  <a:gd name="T5" fmla="*/ 6 h 12"/>
                  <a:gd name="T6" fmla="*/ 0 w 16"/>
                  <a:gd name="T7" fmla="*/ 12 h 12"/>
                  <a:gd name="T8" fmla="*/ 11 w 16"/>
                  <a:gd name="T9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1" y="10"/>
                    </a:moveTo>
                    <a:cubicBezTo>
                      <a:pt x="15" y="8"/>
                      <a:pt x="15" y="4"/>
                      <a:pt x="16" y="0"/>
                    </a:cubicBezTo>
                    <a:cubicBezTo>
                      <a:pt x="16" y="0"/>
                      <a:pt x="15" y="2"/>
                      <a:pt x="13" y="6"/>
                    </a:cubicBezTo>
                    <a:cubicBezTo>
                      <a:pt x="10" y="9"/>
                      <a:pt x="5" y="11"/>
                      <a:pt x="0" y="12"/>
                    </a:cubicBezTo>
                    <a:cubicBezTo>
                      <a:pt x="3" y="12"/>
                      <a:pt x="8" y="12"/>
                      <a:pt x="11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" name="Freeform 606"/>
              <p:cNvSpPr>
                <a:spLocks/>
              </p:cNvSpPr>
              <p:nvPr/>
            </p:nvSpPr>
            <p:spPr bwMode="auto">
              <a:xfrm>
                <a:off x="3935" y="2369"/>
                <a:ext cx="20" cy="17"/>
              </a:xfrm>
              <a:custGeom>
                <a:avLst/>
                <a:gdLst>
                  <a:gd name="T0" fmla="*/ 8 w 13"/>
                  <a:gd name="T1" fmla="*/ 0 h 11"/>
                  <a:gd name="T2" fmla="*/ 0 w 13"/>
                  <a:gd name="T3" fmla="*/ 11 h 11"/>
                  <a:gd name="T4" fmla="*/ 8 w 13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1">
                    <a:moveTo>
                      <a:pt x="8" y="0"/>
                    </a:moveTo>
                    <a:cubicBezTo>
                      <a:pt x="10" y="2"/>
                      <a:pt x="9" y="10"/>
                      <a:pt x="0" y="11"/>
                    </a:cubicBezTo>
                    <a:cubicBezTo>
                      <a:pt x="9" y="10"/>
                      <a:pt x="13" y="6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5" name="Freeform 607"/>
              <p:cNvSpPr>
                <a:spLocks/>
              </p:cNvSpPr>
              <p:nvPr/>
            </p:nvSpPr>
            <p:spPr bwMode="auto">
              <a:xfrm>
                <a:off x="3881" y="2475"/>
                <a:ext cx="15" cy="27"/>
              </a:xfrm>
              <a:custGeom>
                <a:avLst/>
                <a:gdLst>
                  <a:gd name="T0" fmla="*/ 6 w 10"/>
                  <a:gd name="T1" fmla="*/ 0 h 18"/>
                  <a:gd name="T2" fmla="*/ 0 w 10"/>
                  <a:gd name="T3" fmla="*/ 18 h 18"/>
                  <a:gd name="T4" fmla="*/ 6 w 10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8">
                    <a:moveTo>
                      <a:pt x="6" y="0"/>
                    </a:moveTo>
                    <a:cubicBezTo>
                      <a:pt x="7" y="6"/>
                      <a:pt x="8" y="14"/>
                      <a:pt x="0" y="18"/>
                    </a:cubicBezTo>
                    <a:cubicBezTo>
                      <a:pt x="8" y="15"/>
                      <a:pt x="10" y="11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6" name="Freeform 608"/>
              <p:cNvSpPr>
                <a:spLocks/>
              </p:cNvSpPr>
              <p:nvPr/>
            </p:nvSpPr>
            <p:spPr bwMode="auto">
              <a:xfrm>
                <a:off x="3830" y="2548"/>
                <a:ext cx="17" cy="23"/>
              </a:xfrm>
              <a:custGeom>
                <a:avLst/>
                <a:gdLst>
                  <a:gd name="T0" fmla="*/ 8 w 11"/>
                  <a:gd name="T1" fmla="*/ 0 h 15"/>
                  <a:gd name="T2" fmla="*/ 0 w 11"/>
                  <a:gd name="T3" fmla="*/ 15 h 15"/>
                  <a:gd name="T4" fmla="*/ 8 w 11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5">
                    <a:moveTo>
                      <a:pt x="8" y="0"/>
                    </a:moveTo>
                    <a:cubicBezTo>
                      <a:pt x="8" y="6"/>
                      <a:pt x="10" y="15"/>
                      <a:pt x="0" y="15"/>
                    </a:cubicBezTo>
                    <a:cubicBezTo>
                      <a:pt x="9" y="14"/>
                      <a:pt x="11" y="14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7" name="Freeform 609"/>
              <p:cNvSpPr>
                <a:spLocks/>
              </p:cNvSpPr>
              <p:nvPr/>
            </p:nvSpPr>
            <p:spPr bwMode="auto">
              <a:xfrm>
                <a:off x="3876" y="2639"/>
                <a:ext cx="28" cy="24"/>
              </a:xfrm>
              <a:custGeom>
                <a:avLst/>
                <a:gdLst>
                  <a:gd name="T0" fmla="*/ 0 w 18"/>
                  <a:gd name="T1" fmla="*/ 12 h 16"/>
                  <a:gd name="T2" fmla="*/ 13 w 18"/>
                  <a:gd name="T3" fmla="*/ 11 h 16"/>
                  <a:gd name="T4" fmla="*/ 16 w 18"/>
                  <a:gd name="T5" fmla="*/ 0 h 16"/>
                  <a:gd name="T6" fmla="*/ 12 w 18"/>
                  <a:gd name="T7" fmla="*/ 14 h 16"/>
                  <a:gd name="T8" fmla="*/ 0 w 18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0" y="12"/>
                    </a:moveTo>
                    <a:cubicBezTo>
                      <a:pt x="4" y="15"/>
                      <a:pt x="10" y="13"/>
                      <a:pt x="13" y="11"/>
                    </a:cubicBezTo>
                    <a:cubicBezTo>
                      <a:pt x="15" y="9"/>
                      <a:pt x="16" y="4"/>
                      <a:pt x="16" y="0"/>
                    </a:cubicBezTo>
                    <a:cubicBezTo>
                      <a:pt x="18" y="8"/>
                      <a:pt x="16" y="12"/>
                      <a:pt x="12" y="14"/>
                    </a:cubicBezTo>
                    <a:cubicBezTo>
                      <a:pt x="8" y="16"/>
                      <a:pt x="2" y="15"/>
                      <a:pt x="0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8" name="Freeform 610"/>
              <p:cNvSpPr>
                <a:spLocks/>
              </p:cNvSpPr>
              <p:nvPr/>
            </p:nvSpPr>
            <p:spPr bwMode="auto">
              <a:xfrm>
                <a:off x="3823" y="2768"/>
                <a:ext cx="9" cy="44"/>
              </a:xfrm>
              <a:custGeom>
                <a:avLst/>
                <a:gdLst>
                  <a:gd name="T0" fmla="*/ 4 w 6"/>
                  <a:gd name="T1" fmla="*/ 0 h 29"/>
                  <a:gd name="T2" fmla="*/ 0 w 6"/>
                  <a:gd name="T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29">
                    <a:moveTo>
                      <a:pt x="4" y="0"/>
                    </a:moveTo>
                    <a:cubicBezTo>
                      <a:pt x="6" y="11"/>
                      <a:pt x="3" y="19"/>
                      <a:pt x="0" y="2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9" name="Freeform 611"/>
              <p:cNvSpPr>
                <a:spLocks/>
              </p:cNvSpPr>
              <p:nvPr/>
            </p:nvSpPr>
            <p:spPr bwMode="auto">
              <a:xfrm>
                <a:off x="3872" y="2789"/>
                <a:ext cx="20" cy="29"/>
              </a:xfrm>
              <a:custGeom>
                <a:avLst/>
                <a:gdLst>
                  <a:gd name="T0" fmla="*/ 0 w 13"/>
                  <a:gd name="T1" fmla="*/ 19 h 19"/>
                  <a:gd name="T2" fmla="*/ 9 w 13"/>
                  <a:gd name="T3" fmla="*/ 0 h 19"/>
                  <a:gd name="T4" fmla="*/ 2 w 13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9">
                    <a:moveTo>
                      <a:pt x="0" y="19"/>
                    </a:moveTo>
                    <a:cubicBezTo>
                      <a:pt x="7" y="15"/>
                      <a:pt x="11" y="7"/>
                      <a:pt x="9" y="0"/>
                    </a:cubicBezTo>
                    <a:cubicBezTo>
                      <a:pt x="13" y="7"/>
                      <a:pt x="12" y="16"/>
                      <a:pt x="2" y="1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0" name="Freeform 612"/>
              <p:cNvSpPr>
                <a:spLocks/>
              </p:cNvSpPr>
              <p:nvPr/>
            </p:nvSpPr>
            <p:spPr bwMode="auto">
              <a:xfrm>
                <a:off x="3913" y="2847"/>
                <a:ext cx="34" cy="32"/>
              </a:xfrm>
              <a:custGeom>
                <a:avLst/>
                <a:gdLst>
                  <a:gd name="T0" fmla="*/ 0 w 22"/>
                  <a:gd name="T1" fmla="*/ 20 h 21"/>
                  <a:gd name="T2" fmla="*/ 22 w 22"/>
                  <a:gd name="T3" fmla="*/ 0 h 21"/>
                  <a:gd name="T4" fmla="*/ 18 w 22"/>
                  <a:gd name="T5" fmla="*/ 14 h 21"/>
                  <a:gd name="T6" fmla="*/ 5 w 22"/>
                  <a:gd name="T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1">
                    <a:moveTo>
                      <a:pt x="0" y="20"/>
                    </a:moveTo>
                    <a:cubicBezTo>
                      <a:pt x="8" y="21"/>
                      <a:pt x="22" y="8"/>
                      <a:pt x="22" y="0"/>
                    </a:cubicBezTo>
                    <a:cubicBezTo>
                      <a:pt x="21" y="5"/>
                      <a:pt x="22" y="9"/>
                      <a:pt x="18" y="14"/>
                    </a:cubicBezTo>
                    <a:cubicBezTo>
                      <a:pt x="15" y="17"/>
                      <a:pt x="10" y="21"/>
                      <a:pt x="5" y="2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1" name="Freeform 613"/>
              <p:cNvSpPr>
                <a:spLocks/>
              </p:cNvSpPr>
              <p:nvPr/>
            </p:nvSpPr>
            <p:spPr bwMode="auto">
              <a:xfrm>
                <a:off x="3930" y="2729"/>
                <a:ext cx="26" cy="36"/>
              </a:xfrm>
              <a:custGeom>
                <a:avLst/>
                <a:gdLst>
                  <a:gd name="T0" fmla="*/ 15 w 17"/>
                  <a:gd name="T1" fmla="*/ 0 h 23"/>
                  <a:gd name="T2" fmla="*/ 0 w 17"/>
                  <a:gd name="T3" fmla="*/ 15 h 23"/>
                  <a:gd name="T4" fmla="*/ 9 w 17"/>
                  <a:gd name="T5" fmla="*/ 19 h 23"/>
                  <a:gd name="T6" fmla="*/ 16 w 17"/>
                  <a:gd name="T7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23">
                    <a:moveTo>
                      <a:pt x="15" y="0"/>
                    </a:moveTo>
                    <a:cubicBezTo>
                      <a:pt x="15" y="8"/>
                      <a:pt x="10" y="23"/>
                      <a:pt x="0" y="15"/>
                    </a:cubicBezTo>
                    <a:cubicBezTo>
                      <a:pt x="2" y="18"/>
                      <a:pt x="5" y="20"/>
                      <a:pt x="9" y="19"/>
                    </a:cubicBezTo>
                    <a:cubicBezTo>
                      <a:pt x="17" y="18"/>
                      <a:pt x="16" y="10"/>
                      <a:pt x="16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2" name="Freeform 614"/>
              <p:cNvSpPr>
                <a:spLocks/>
              </p:cNvSpPr>
              <p:nvPr/>
            </p:nvSpPr>
            <p:spPr bwMode="auto">
              <a:xfrm>
                <a:off x="3944" y="2668"/>
                <a:ext cx="20" cy="26"/>
              </a:xfrm>
              <a:custGeom>
                <a:avLst/>
                <a:gdLst>
                  <a:gd name="T0" fmla="*/ 0 w 13"/>
                  <a:gd name="T1" fmla="*/ 16 h 17"/>
                  <a:gd name="T2" fmla="*/ 10 w 13"/>
                  <a:gd name="T3" fmla="*/ 0 h 17"/>
                  <a:gd name="T4" fmla="*/ 3 w 13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7">
                    <a:moveTo>
                      <a:pt x="0" y="16"/>
                    </a:moveTo>
                    <a:cubicBezTo>
                      <a:pt x="8" y="17"/>
                      <a:pt x="10" y="6"/>
                      <a:pt x="10" y="0"/>
                    </a:cubicBezTo>
                    <a:cubicBezTo>
                      <a:pt x="13" y="8"/>
                      <a:pt x="12" y="15"/>
                      <a:pt x="3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3" name="Freeform 615"/>
              <p:cNvSpPr>
                <a:spLocks/>
              </p:cNvSpPr>
              <p:nvPr/>
            </p:nvSpPr>
            <p:spPr bwMode="auto">
              <a:xfrm>
                <a:off x="3752" y="2642"/>
                <a:ext cx="28" cy="17"/>
              </a:xfrm>
              <a:custGeom>
                <a:avLst/>
                <a:gdLst>
                  <a:gd name="T0" fmla="*/ 0 w 18"/>
                  <a:gd name="T1" fmla="*/ 11 h 11"/>
                  <a:gd name="T2" fmla="*/ 14 w 18"/>
                  <a:gd name="T3" fmla="*/ 0 h 11"/>
                  <a:gd name="T4" fmla="*/ 11 w 18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1">
                    <a:moveTo>
                      <a:pt x="0" y="11"/>
                    </a:moveTo>
                    <a:cubicBezTo>
                      <a:pt x="7" y="10"/>
                      <a:pt x="17" y="11"/>
                      <a:pt x="14" y="0"/>
                    </a:cubicBezTo>
                    <a:cubicBezTo>
                      <a:pt x="18" y="6"/>
                      <a:pt x="16" y="9"/>
                      <a:pt x="11" y="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4" name="Freeform 616"/>
              <p:cNvSpPr>
                <a:spLocks/>
              </p:cNvSpPr>
              <p:nvPr/>
            </p:nvSpPr>
            <p:spPr bwMode="auto">
              <a:xfrm>
                <a:off x="3691" y="2637"/>
                <a:ext cx="17" cy="23"/>
              </a:xfrm>
              <a:custGeom>
                <a:avLst/>
                <a:gdLst>
                  <a:gd name="T0" fmla="*/ 0 w 11"/>
                  <a:gd name="T1" fmla="*/ 7 h 15"/>
                  <a:gd name="T2" fmla="*/ 9 w 11"/>
                  <a:gd name="T3" fmla="*/ 0 h 15"/>
                  <a:gd name="T4" fmla="*/ 2 w 11"/>
                  <a:gd name="T5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5">
                    <a:moveTo>
                      <a:pt x="0" y="7"/>
                    </a:moveTo>
                    <a:cubicBezTo>
                      <a:pt x="5" y="11"/>
                      <a:pt x="11" y="6"/>
                      <a:pt x="9" y="0"/>
                    </a:cubicBezTo>
                    <a:cubicBezTo>
                      <a:pt x="11" y="5"/>
                      <a:pt x="11" y="15"/>
                      <a:pt x="2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5" name="Freeform 617"/>
              <p:cNvSpPr>
                <a:spLocks/>
              </p:cNvSpPr>
              <p:nvPr/>
            </p:nvSpPr>
            <p:spPr bwMode="auto">
              <a:xfrm>
                <a:off x="3749" y="2697"/>
                <a:ext cx="16" cy="28"/>
              </a:xfrm>
              <a:custGeom>
                <a:avLst/>
                <a:gdLst>
                  <a:gd name="T0" fmla="*/ 0 w 10"/>
                  <a:gd name="T1" fmla="*/ 18 h 18"/>
                  <a:gd name="T2" fmla="*/ 7 w 10"/>
                  <a:gd name="T3" fmla="*/ 0 h 18"/>
                  <a:gd name="T4" fmla="*/ 0 w 10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8">
                    <a:moveTo>
                      <a:pt x="0" y="18"/>
                    </a:moveTo>
                    <a:cubicBezTo>
                      <a:pt x="8" y="14"/>
                      <a:pt x="5" y="6"/>
                      <a:pt x="7" y="0"/>
                    </a:cubicBezTo>
                    <a:cubicBezTo>
                      <a:pt x="7" y="7"/>
                      <a:pt x="10" y="16"/>
                      <a:pt x="0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6" name="Freeform 618"/>
              <p:cNvSpPr>
                <a:spLocks/>
              </p:cNvSpPr>
              <p:nvPr/>
            </p:nvSpPr>
            <p:spPr bwMode="auto">
              <a:xfrm>
                <a:off x="3719" y="2889"/>
                <a:ext cx="21" cy="17"/>
              </a:xfrm>
              <a:custGeom>
                <a:avLst/>
                <a:gdLst>
                  <a:gd name="T0" fmla="*/ 0 w 14"/>
                  <a:gd name="T1" fmla="*/ 2 h 11"/>
                  <a:gd name="T2" fmla="*/ 14 w 14"/>
                  <a:gd name="T3" fmla="*/ 0 h 11"/>
                  <a:gd name="T4" fmla="*/ 10 w 14"/>
                  <a:gd name="T5" fmla="*/ 8 h 11"/>
                  <a:gd name="T6" fmla="*/ 2 w 14"/>
                  <a:gd name="T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1">
                    <a:moveTo>
                      <a:pt x="0" y="2"/>
                    </a:moveTo>
                    <a:cubicBezTo>
                      <a:pt x="3" y="9"/>
                      <a:pt x="12" y="6"/>
                      <a:pt x="14" y="0"/>
                    </a:cubicBezTo>
                    <a:cubicBezTo>
                      <a:pt x="13" y="3"/>
                      <a:pt x="13" y="6"/>
                      <a:pt x="10" y="8"/>
                    </a:cubicBezTo>
                    <a:cubicBezTo>
                      <a:pt x="6" y="11"/>
                      <a:pt x="5" y="7"/>
                      <a:pt x="2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7" name="Freeform 619"/>
              <p:cNvSpPr>
                <a:spLocks/>
              </p:cNvSpPr>
              <p:nvPr/>
            </p:nvSpPr>
            <p:spPr bwMode="auto">
              <a:xfrm>
                <a:off x="3827" y="2659"/>
                <a:ext cx="16" cy="37"/>
              </a:xfrm>
              <a:custGeom>
                <a:avLst/>
                <a:gdLst>
                  <a:gd name="T0" fmla="*/ 2 w 10"/>
                  <a:gd name="T1" fmla="*/ 0 h 24"/>
                  <a:gd name="T2" fmla="*/ 0 w 10"/>
                  <a:gd name="T3" fmla="*/ 24 h 24"/>
                  <a:gd name="T4" fmla="*/ 2 w 10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4">
                    <a:moveTo>
                      <a:pt x="2" y="0"/>
                    </a:moveTo>
                    <a:cubicBezTo>
                      <a:pt x="4" y="6"/>
                      <a:pt x="8" y="18"/>
                      <a:pt x="0" y="24"/>
                    </a:cubicBezTo>
                    <a:cubicBezTo>
                      <a:pt x="8" y="17"/>
                      <a:pt x="10" y="14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8" name="Freeform 620"/>
              <p:cNvSpPr>
                <a:spLocks/>
              </p:cNvSpPr>
              <p:nvPr/>
            </p:nvSpPr>
            <p:spPr bwMode="auto">
              <a:xfrm>
                <a:off x="3824" y="2602"/>
                <a:ext cx="16" cy="38"/>
              </a:xfrm>
              <a:custGeom>
                <a:avLst/>
                <a:gdLst>
                  <a:gd name="T0" fmla="*/ 3 w 10"/>
                  <a:gd name="T1" fmla="*/ 0 h 25"/>
                  <a:gd name="T2" fmla="*/ 0 w 10"/>
                  <a:gd name="T3" fmla="*/ 25 h 25"/>
                  <a:gd name="T4" fmla="*/ 3 w 10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5">
                    <a:moveTo>
                      <a:pt x="3" y="0"/>
                    </a:moveTo>
                    <a:cubicBezTo>
                      <a:pt x="6" y="6"/>
                      <a:pt x="10" y="20"/>
                      <a:pt x="0" y="25"/>
                    </a:cubicBezTo>
                    <a:cubicBezTo>
                      <a:pt x="5" y="20"/>
                      <a:pt x="8" y="7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9" name="Freeform 621"/>
              <p:cNvSpPr>
                <a:spLocks/>
              </p:cNvSpPr>
              <p:nvPr/>
            </p:nvSpPr>
            <p:spPr bwMode="auto">
              <a:xfrm>
                <a:off x="3849" y="2712"/>
                <a:ext cx="11" cy="40"/>
              </a:xfrm>
              <a:custGeom>
                <a:avLst/>
                <a:gdLst>
                  <a:gd name="T0" fmla="*/ 0 w 7"/>
                  <a:gd name="T1" fmla="*/ 26 h 26"/>
                  <a:gd name="T2" fmla="*/ 0 w 7"/>
                  <a:gd name="T3" fmla="*/ 0 h 26"/>
                  <a:gd name="T4" fmla="*/ 0 w 7"/>
                  <a:gd name="T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6">
                    <a:moveTo>
                      <a:pt x="0" y="26"/>
                    </a:moveTo>
                    <a:cubicBezTo>
                      <a:pt x="4" y="17"/>
                      <a:pt x="3" y="7"/>
                      <a:pt x="0" y="0"/>
                    </a:cubicBezTo>
                    <a:cubicBezTo>
                      <a:pt x="4" y="5"/>
                      <a:pt x="7" y="11"/>
                      <a:pt x="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0" name="Freeform 622"/>
              <p:cNvSpPr>
                <a:spLocks/>
              </p:cNvSpPr>
              <p:nvPr/>
            </p:nvSpPr>
            <p:spPr bwMode="auto">
              <a:xfrm>
                <a:off x="3788" y="2840"/>
                <a:ext cx="16" cy="30"/>
              </a:xfrm>
              <a:custGeom>
                <a:avLst/>
                <a:gdLst>
                  <a:gd name="T0" fmla="*/ 4 w 11"/>
                  <a:gd name="T1" fmla="*/ 0 h 20"/>
                  <a:gd name="T2" fmla="*/ 0 w 11"/>
                  <a:gd name="T3" fmla="*/ 20 h 20"/>
                  <a:gd name="T4" fmla="*/ 4 w 11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20">
                    <a:moveTo>
                      <a:pt x="4" y="0"/>
                    </a:moveTo>
                    <a:cubicBezTo>
                      <a:pt x="7" y="7"/>
                      <a:pt x="9" y="14"/>
                      <a:pt x="0" y="20"/>
                    </a:cubicBezTo>
                    <a:cubicBezTo>
                      <a:pt x="11" y="15"/>
                      <a:pt x="11" y="1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1" name="Freeform 623"/>
              <p:cNvSpPr>
                <a:spLocks/>
              </p:cNvSpPr>
              <p:nvPr/>
            </p:nvSpPr>
            <p:spPr bwMode="auto">
              <a:xfrm>
                <a:off x="4079" y="2671"/>
                <a:ext cx="20" cy="20"/>
              </a:xfrm>
              <a:custGeom>
                <a:avLst/>
                <a:gdLst>
                  <a:gd name="T0" fmla="*/ 0 w 13"/>
                  <a:gd name="T1" fmla="*/ 13 h 13"/>
                  <a:gd name="T2" fmla="*/ 13 w 13"/>
                  <a:gd name="T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13">
                    <a:moveTo>
                      <a:pt x="0" y="13"/>
                    </a:moveTo>
                    <a:cubicBezTo>
                      <a:pt x="10" y="7"/>
                      <a:pt x="13" y="3"/>
                      <a:pt x="1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2" name="Freeform 624"/>
              <p:cNvSpPr>
                <a:spLocks/>
              </p:cNvSpPr>
              <p:nvPr/>
            </p:nvSpPr>
            <p:spPr bwMode="auto">
              <a:xfrm>
                <a:off x="4091" y="2728"/>
                <a:ext cx="17" cy="23"/>
              </a:xfrm>
              <a:custGeom>
                <a:avLst/>
                <a:gdLst>
                  <a:gd name="T0" fmla="*/ 9 w 11"/>
                  <a:gd name="T1" fmla="*/ 0 h 15"/>
                  <a:gd name="T2" fmla="*/ 0 w 11"/>
                  <a:gd name="T3" fmla="*/ 14 h 15"/>
                  <a:gd name="T4" fmla="*/ 9 w 11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5">
                    <a:moveTo>
                      <a:pt x="9" y="0"/>
                    </a:moveTo>
                    <a:cubicBezTo>
                      <a:pt x="11" y="6"/>
                      <a:pt x="7" y="15"/>
                      <a:pt x="0" y="14"/>
                    </a:cubicBezTo>
                    <a:cubicBezTo>
                      <a:pt x="5" y="12"/>
                      <a:pt x="7" y="7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3" name="Freeform 625"/>
              <p:cNvSpPr>
                <a:spLocks/>
              </p:cNvSpPr>
              <p:nvPr/>
            </p:nvSpPr>
            <p:spPr bwMode="auto">
              <a:xfrm>
                <a:off x="4130" y="2769"/>
                <a:ext cx="15" cy="17"/>
              </a:xfrm>
              <a:custGeom>
                <a:avLst/>
                <a:gdLst>
                  <a:gd name="T0" fmla="*/ 10 w 10"/>
                  <a:gd name="T1" fmla="*/ 0 h 11"/>
                  <a:gd name="T2" fmla="*/ 0 w 10"/>
                  <a:gd name="T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11">
                    <a:moveTo>
                      <a:pt x="10" y="0"/>
                    </a:moveTo>
                    <a:cubicBezTo>
                      <a:pt x="10" y="5"/>
                      <a:pt x="4" y="9"/>
                      <a:pt x="0" y="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" name="Freeform 626"/>
              <p:cNvSpPr>
                <a:spLocks/>
              </p:cNvSpPr>
              <p:nvPr/>
            </p:nvSpPr>
            <p:spPr bwMode="auto">
              <a:xfrm>
                <a:off x="4154" y="2656"/>
                <a:ext cx="29" cy="35"/>
              </a:xfrm>
              <a:custGeom>
                <a:avLst/>
                <a:gdLst>
                  <a:gd name="T0" fmla="*/ 10 w 19"/>
                  <a:gd name="T1" fmla="*/ 0 h 23"/>
                  <a:gd name="T2" fmla="*/ 0 w 19"/>
                  <a:gd name="T3" fmla="*/ 22 h 23"/>
                  <a:gd name="T4" fmla="*/ 10 w 19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3">
                    <a:moveTo>
                      <a:pt x="10" y="0"/>
                    </a:moveTo>
                    <a:cubicBezTo>
                      <a:pt x="12" y="9"/>
                      <a:pt x="15" y="23"/>
                      <a:pt x="0" y="22"/>
                    </a:cubicBezTo>
                    <a:cubicBezTo>
                      <a:pt x="13" y="23"/>
                      <a:pt x="19" y="19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" name="Freeform 627"/>
              <p:cNvSpPr>
                <a:spLocks/>
              </p:cNvSpPr>
              <p:nvPr/>
            </p:nvSpPr>
            <p:spPr bwMode="auto">
              <a:xfrm>
                <a:off x="4044" y="2588"/>
                <a:ext cx="16" cy="45"/>
              </a:xfrm>
              <a:custGeom>
                <a:avLst/>
                <a:gdLst>
                  <a:gd name="T0" fmla="*/ 8 w 11"/>
                  <a:gd name="T1" fmla="*/ 0 h 29"/>
                  <a:gd name="T2" fmla="*/ 4 w 11"/>
                  <a:gd name="T3" fmla="*/ 15 h 29"/>
                  <a:gd name="T4" fmla="*/ 2 w 11"/>
                  <a:gd name="T5" fmla="*/ 29 h 29"/>
                  <a:gd name="T6" fmla="*/ 8 w 11"/>
                  <a:gd name="T7" fmla="*/ 14 h 29"/>
                  <a:gd name="T8" fmla="*/ 8 w 11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9">
                    <a:moveTo>
                      <a:pt x="8" y="0"/>
                    </a:moveTo>
                    <a:cubicBezTo>
                      <a:pt x="11" y="5"/>
                      <a:pt x="7" y="12"/>
                      <a:pt x="4" y="15"/>
                    </a:cubicBezTo>
                    <a:cubicBezTo>
                      <a:pt x="0" y="19"/>
                      <a:pt x="2" y="25"/>
                      <a:pt x="2" y="29"/>
                    </a:cubicBezTo>
                    <a:cubicBezTo>
                      <a:pt x="3" y="21"/>
                      <a:pt x="6" y="18"/>
                      <a:pt x="8" y="14"/>
                    </a:cubicBezTo>
                    <a:cubicBezTo>
                      <a:pt x="10" y="10"/>
                      <a:pt x="9" y="3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6" name="Freeform 628"/>
              <p:cNvSpPr>
                <a:spLocks/>
              </p:cNvSpPr>
              <p:nvPr/>
            </p:nvSpPr>
            <p:spPr bwMode="auto">
              <a:xfrm>
                <a:off x="4002" y="2522"/>
                <a:ext cx="16" cy="30"/>
              </a:xfrm>
              <a:custGeom>
                <a:avLst/>
                <a:gdLst>
                  <a:gd name="T0" fmla="*/ 5 w 10"/>
                  <a:gd name="T1" fmla="*/ 0 h 19"/>
                  <a:gd name="T2" fmla="*/ 0 w 10"/>
                  <a:gd name="T3" fmla="*/ 19 h 19"/>
                  <a:gd name="T4" fmla="*/ 5 w 10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9">
                    <a:moveTo>
                      <a:pt x="5" y="0"/>
                    </a:moveTo>
                    <a:cubicBezTo>
                      <a:pt x="8" y="3"/>
                      <a:pt x="10" y="9"/>
                      <a:pt x="0" y="19"/>
                    </a:cubicBezTo>
                    <a:cubicBezTo>
                      <a:pt x="4" y="10"/>
                      <a:pt x="7" y="9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7" name="Freeform 629"/>
              <p:cNvSpPr>
                <a:spLocks/>
              </p:cNvSpPr>
              <p:nvPr/>
            </p:nvSpPr>
            <p:spPr bwMode="auto">
              <a:xfrm>
                <a:off x="3972" y="2575"/>
                <a:ext cx="21" cy="30"/>
              </a:xfrm>
              <a:custGeom>
                <a:avLst/>
                <a:gdLst>
                  <a:gd name="T0" fmla="*/ 11 w 14"/>
                  <a:gd name="T1" fmla="*/ 0 h 20"/>
                  <a:gd name="T2" fmla="*/ 0 w 14"/>
                  <a:gd name="T3" fmla="*/ 16 h 20"/>
                  <a:gd name="T4" fmla="*/ 11 w 14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0">
                    <a:moveTo>
                      <a:pt x="11" y="0"/>
                    </a:moveTo>
                    <a:cubicBezTo>
                      <a:pt x="12" y="7"/>
                      <a:pt x="7" y="19"/>
                      <a:pt x="0" y="16"/>
                    </a:cubicBezTo>
                    <a:cubicBezTo>
                      <a:pt x="7" y="20"/>
                      <a:pt x="14" y="17"/>
                      <a:pt x="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8" name="Freeform 630"/>
              <p:cNvSpPr>
                <a:spLocks/>
              </p:cNvSpPr>
              <p:nvPr/>
            </p:nvSpPr>
            <p:spPr bwMode="auto">
              <a:xfrm>
                <a:off x="3981" y="2460"/>
                <a:ext cx="23" cy="39"/>
              </a:xfrm>
              <a:custGeom>
                <a:avLst/>
                <a:gdLst>
                  <a:gd name="T0" fmla="*/ 0 w 15"/>
                  <a:gd name="T1" fmla="*/ 26 h 26"/>
                  <a:gd name="T2" fmla="*/ 9 w 15"/>
                  <a:gd name="T3" fmla="*/ 18 h 26"/>
                  <a:gd name="T4" fmla="*/ 5 w 15"/>
                  <a:gd name="T5" fmla="*/ 0 h 26"/>
                  <a:gd name="T6" fmla="*/ 10 w 15"/>
                  <a:gd name="T7" fmla="*/ 20 h 26"/>
                  <a:gd name="T8" fmla="*/ 0 w 15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6">
                    <a:moveTo>
                      <a:pt x="0" y="26"/>
                    </a:moveTo>
                    <a:cubicBezTo>
                      <a:pt x="1" y="22"/>
                      <a:pt x="5" y="24"/>
                      <a:pt x="9" y="18"/>
                    </a:cubicBezTo>
                    <a:cubicBezTo>
                      <a:pt x="13" y="12"/>
                      <a:pt x="8" y="4"/>
                      <a:pt x="5" y="0"/>
                    </a:cubicBezTo>
                    <a:cubicBezTo>
                      <a:pt x="14" y="7"/>
                      <a:pt x="15" y="16"/>
                      <a:pt x="10" y="20"/>
                    </a:cubicBezTo>
                    <a:cubicBezTo>
                      <a:pt x="6" y="24"/>
                      <a:pt x="2" y="23"/>
                      <a:pt x="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9" name="Freeform 631"/>
              <p:cNvSpPr>
                <a:spLocks/>
              </p:cNvSpPr>
              <p:nvPr/>
            </p:nvSpPr>
            <p:spPr bwMode="auto">
              <a:xfrm>
                <a:off x="4223" y="2663"/>
                <a:ext cx="115" cy="22"/>
              </a:xfrm>
              <a:custGeom>
                <a:avLst/>
                <a:gdLst>
                  <a:gd name="T0" fmla="*/ 0 w 75"/>
                  <a:gd name="T1" fmla="*/ 11 h 14"/>
                  <a:gd name="T2" fmla="*/ 75 w 75"/>
                  <a:gd name="T3" fmla="*/ 0 h 14"/>
                  <a:gd name="T4" fmla="*/ 0 w 75"/>
                  <a:gd name="T5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14">
                    <a:moveTo>
                      <a:pt x="0" y="11"/>
                    </a:moveTo>
                    <a:cubicBezTo>
                      <a:pt x="16" y="13"/>
                      <a:pt x="52" y="14"/>
                      <a:pt x="75" y="0"/>
                    </a:cubicBezTo>
                    <a:cubicBezTo>
                      <a:pt x="65" y="5"/>
                      <a:pt x="27" y="13"/>
                      <a:pt x="0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0" name="Freeform 632"/>
              <p:cNvSpPr>
                <a:spLocks/>
              </p:cNvSpPr>
              <p:nvPr/>
            </p:nvSpPr>
            <p:spPr bwMode="auto">
              <a:xfrm>
                <a:off x="3570" y="2929"/>
                <a:ext cx="104" cy="38"/>
              </a:xfrm>
              <a:custGeom>
                <a:avLst/>
                <a:gdLst>
                  <a:gd name="T0" fmla="*/ 0 w 68"/>
                  <a:gd name="T1" fmla="*/ 25 h 25"/>
                  <a:gd name="T2" fmla="*/ 68 w 68"/>
                  <a:gd name="T3" fmla="*/ 0 h 25"/>
                  <a:gd name="T4" fmla="*/ 0 w 68"/>
                  <a:gd name="T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25">
                    <a:moveTo>
                      <a:pt x="0" y="25"/>
                    </a:moveTo>
                    <a:cubicBezTo>
                      <a:pt x="8" y="17"/>
                      <a:pt x="22" y="8"/>
                      <a:pt x="68" y="0"/>
                    </a:cubicBezTo>
                    <a:cubicBezTo>
                      <a:pt x="55" y="3"/>
                      <a:pt x="14" y="15"/>
                      <a:pt x="0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1" name="Freeform 633"/>
              <p:cNvSpPr>
                <a:spLocks/>
              </p:cNvSpPr>
              <p:nvPr/>
            </p:nvSpPr>
            <p:spPr bwMode="auto">
              <a:xfrm>
                <a:off x="3930" y="2913"/>
                <a:ext cx="12" cy="123"/>
              </a:xfrm>
              <a:custGeom>
                <a:avLst/>
                <a:gdLst>
                  <a:gd name="T0" fmla="*/ 8 w 8"/>
                  <a:gd name="T1" fmla="*/ 0 h 80"/>
                  <a:gd name="T2" fmla="*/ 7 w 8"/>
                  <a:gd name="T3" fmla="*/ 80 h 80"/>
                  <a:gd name="T4" fmla="*/ 8 w 8"/>
                  <a:gd name="T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80">
                    <a:moveTo>
                      <a:pt x="8" y="0"/>
                    </a:moveTo>
                    <a:cubicBezTo>
                      <a:pt x="7" y="13"/>
                      <a:pt x="0" y="49"/>
                      <a:pt x="7" y="80"/>
                    </a:cubicBezTo>
                    <a:cubicBezTo>
                      <a:pt x="6" y="73"/>
                      <a:pt x="5" y="11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2" name="Freeform 634"/>
              <p:cNvSpPr>
                <a:spLocks/>
              </p:cNvSpPr>
              <p:nvPr/>
            </p:nvSpPr>
            <p:spPr bwMode="auto">
              <a:xfrm>
                <a:off x="3962" y="2944"/>
                <a:ext cx="39" cy="147"/>
              </a:xfrm>
              <a:custGeom>
                <a:avLst/>
                <a:gdLst>
                  <a:gd name="T0" fmla="*/ 1 w 25"/>
                  <a:gd name="T1" fmla="*/ 0 h 96"/>
                  <a:gd name="T2" fmla="*/ 25 w 25"/>
                  <a:gd name="T3" fmla="*/ 96 h 96"/>
                  <a:gd name="T4" fmla="*/ 1 w 25"/>
                  <a:gd name="T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96">
                    <a:moveTo>
                      <a:pt x="1" y="0"/>
                    </a:moveTo>
                    <a:cubicBezTo>
                      <a:pt x="0" y="10"/>
                      <a:pt x="3" y="64"/>
                      <a:pt x="25" y="96"/>
                    </a:cubicBezTo>
                    <a:cubicBezTo>
                      <a:pt x="20" y="87"/>
                      <a:pt x="3" y="44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3" name="Freeform 635"/>
              <p:cNvSpPr>
                <a:spLocks/>
              </p:cNvSpPr>
              <p:nvPr/>
            </p:nvSpPr>
            <p:spPr bwMode="auto">
              <a:xfrm>
                <a:off x="3893" y="2512"/>
                <a:ext cx="49" cy="47"/>
              </a:xfrm>
              <a:custGeom>
                <a:avLst/>
                <a:gdLst>
                  <a:gd name="T0" fmla="*/ 0 w 32"/>
                  <a:gd name="T1" fmla="*/ 31 h 31"/>
                  <a:gd name="T2" fmla="*/ 25 w 32"/>
                  <a:gd name="T3" fmla="*/ 19 h 31"/>
                  <a:gd name="T4" fmla="*/ 32 w 32"/>
                  <a:gd name="T5" fmla="*/ 0 h 31"/>
                  <a:gd name="T6" fmla="*/ 0 w 32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1">
                    <a:moveTo>
                      <a:pt x="0" y="31"/>
                    </a:moveTo>
                    <a:cubicBezTo>
                      <a:pt x="10" y="28"/>
                      <a:pt x="19" y="26"/>
                      <a:pt x="25" y="19"/>
                    </a:cubicBezTo>
                    <a:cubicBezTo>
                      <a:pt x="28" y="15"/>
                      <a:pt x="30" y="10"/>
                      <a:pt x="32" y="0"/>
                    </a:cubicBezTo>
                    <a:cubicBezTo>
                      <a:pt x="29" y="7"/>
                      <a:pt x="21" y="25"/>
                      <a:pt x="0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4" name="Freeform 636"/>
              <p:cNvSpPr>
                <a:spLocks/>
              </p:cNvSpPr>
              <p:nvPr/>
            </p:nvSpPr>
            <p:spPr bwMode="auto">
              <a:xfrm>
                <a:off x="3801" y="2328"/>
                <a:ext cx="52" cy="60"/>
              </a:xfrm>
              <a:custGeom>
                <a:avLst/>
                <a:gdLst>
                  <a:gd name="T0" fmla="*/ 34 w 34"/>
                  <a:gd name="T1" fmla="*/ 0 h 39"/>
                  <a:gd name="T2" fmla="*/ 0 w 34"/>
                  <a:gd name="T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4" h="39">
                    <a:moveTo>
                      <a:pt x="34" y="0"/>
                    </a:moveTo>
                    <a:cubicBezTo>
                      <a:pt x="30" y="7"/>
                      <a:pt x="9" y="30"/>
                      <a:pt x="0" y="3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" name="Freeform 637"/>
              <p:cNvSpPr>
                <a:spLocks/>
              </p:cNvSpPr>
              <p:nvPr/>
            </p:nvSpPr>
            <p:spPr bwMode="auto">
              <a:xfrm>
                <a:off x="3757" y="2006"/>
                <a:ext cx="38" cy="17"/>
              </a:xfrm>
              <a:custGeom>
                <a:avLst/>
                <a:gdLst>
                  <a:gd name="T0" fmla="*/ 0 w 25"/>
                  <a:gd name="T1" fmla="*/ 2 h 11"/>
                  <a:gd name="T2" fmla="*/ 25 w 25"/>
                  <a:gd name="T3" fmla="*/ 11 h 11"/>
                  <a:gd name="T4" fmla="*/ 0 w 25"/>
                  <a:gd name="T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11">
                    <a:moveTo>
                      <a:pt x="0" y="2"/>
                    </a:moveTo>
                    <a:cubicBezTo>
                      <a:pt x="9" y="0"/>
                      <a:pt x="22" y="9"/>
                      <a:pt x="25" y="11"/>
                    </a:cubicBezTo>
                    <a:cubicBezTo>
                      <a:pt x="19" y="9"/>
                      <a:pt x="6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" name="Freeform 638"/>
              <p:cNvSpPr>
                <a:spLocks/>
              </p:cNvSpPr>
              <p:nvPr/>
            </p:nvSpPr>
            <p:spPr bwMode="auto">
              <a:xfrm>
                <a:off x="3881" y="2020"/>
                <a:ext cx="58" cy="17"/>
              </a:xfrm>
              <a:custGeom>
                <a:avLst/>
                <a:gdLst>
                  <a:gd name="T0" fmla="*/ 0 w 38"/>
                  <a:gd name="T1" fmla="*/ 11 h 11"/>
                  <a:gd name="T2" fmla="*/ 38 w 38"/>
                  <a:gd name="T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8" h="11">
                    <a:moveTo>
                      <a:pt x="0" y="11"/>
                    </a:moveTo>
                    <a:cubicBezTo>
                      <a:pt x="10" y="7"/>
                      <a:pt x="30" y="1"/>
                      <a:pt x="3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7" name="Freeform 639"/>
              <p:cNvSpPr>
                <a:spLocks/>
              </p:cNvSpPr>
              <p:nvPr/>
            </p:nvSpPr>
            <p:spPr bwMode="auto">
              <a:xfrm>
                <a:off x="3441" y="1925"/>
                <a:ext cx="101" cy="12"/>
              </a:xfrm>
              <a:custGeom>
                <a:avLst/>
                <a:gdLst>
                  <a:gd name="T0" fmla="*/ 0 w 66"/>
                  <a:gd name="T1" fmla="*/ 0 h 8"/>
                  <a:gd name="T2" fmla="*/ 31 w 66"/>
                  <a:gd name="T3" fmla="*/ 4 h 8"/>
                  <a:gd name="T4" fmla="*/ 66 w 66"/>
                  <a:gd name="T5" fmla="*/ 2 h 8"/>
                  <a:gd name="T6" fmla="*/ 31 w 66"/>
                  <a:gd name="T7" fmla="*/ 7 h 8"/>
                  <a:gd name="T8" fmla="*/ 0 w 66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8">
                    <a:moveTo>
                      <a:pt x="0" y="0"/>
                    </a:moveTo>
                    <a:cubicBezTo>
                      <a:pt x="7" y="1"/>
                      <a:pt x="22" y="3"/>
                      <a:pt x="31" y="4"/>
                    </a:cubicBezTo>
                    <a:cubicBezTo>
                      <a:pt x="41" y="5"/>
                      <a:pt x="66" y="2"/>
                      <a:pt x="66" y="2"/>
                    </a:cubicBezTo>
                    <a:cubicBezTo>
                      <a:pt x="55" y="7"/>
                      <a:pt x="41" y="8"/>
                      <a:pt x="31" y="7"/>
                    </a:cubicBezTo>
                    <a:cubicBezTo>
                      <a:pt x="21" y="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8" name="Freeform 640"/>
              <p:cNvSpPr>
                <a:spLocks noEditPoints="1"/>
              </p:cNvSpPr>
              <p:nvPr/>
            </p:nvSpPr>
            <p:spPr bwMode="auto">
              <a:xfrm>
                <a:off x="3959" y="2634"/>
                <a:ext cx="85" cy="313"/>
              </a:xfrm>
              <a:custGeom>
                <a:avLst/>
                <a:gdLst>
                  <a:gd name="T0" fmla="*/ 29 w 55"/>
                  <a:gd name="T1" fmla="*/ 173 h 204"/>
                  <a:gd name="T2" fmla="*/ 27 w 55"/>
                  <a:gd name="T3" fmla="*/ 139 h 204"/>
                  <a:gd name="T4" fmla="*/ 31 w 55"/>
                  <a:gd name="T5" fmla="*/ 136 h 204"/>
                  <a:gd name="T6" fmla="*/ 41 w 55"/>
                  <a:gd name="T7" fmla="*/ 147 h 204"/>
                  <a:gd name="T8" fmla="*/ 42 w 55"/>
                  <a:gd name="T9" fmla="*/ 130 h 204"/>
                  <a:gd name="T10" fmla="*/ 40 w 55"/>
                  <a:gd name="T11" fmla="*/ 124 h 204"/>
                  <a:gd name="T12" fmla="*/ 36 w 55"/>
                  <a:gd name="T13" fmla="*/ 115 h 204"/>
                  <a:gd name="T14" fmla="*/ 42 w 55"/>
                  <a:gd name="T15" fmla="*/ 112 h 204"/>
                  <a:gd name="T16" fmla="*/ 38 w 55"/>
                  <a:gd name="T17" fmla="*/ 105 h 204"/>
                  <a:gd name="T18" fmla="*/ 31 w 55"/>
                  <a:gd name="T19" fmla="*/ 99 h 204"/>
                  <a:gd name="T20" fmla="*/ 34 w 55"/>
                  <a:gd name="T21" fmla="*/ 85 h 204"/>
                  <a:gd name="T22" fmla="*/ 34 w 55"/>
                  <a:gd name="T23" fmla="*/ 84 h 204"/>
                  <a:gd name="T24" fmla="*/ 42 w 55"/>
                  <a:gd name="T25" fmla="*/ 83 h 204"/>
                  <a:gd name="T26" fmla="*/ 43 w 55"/>
                  <a:gd name="T27" fmla="*/ 84 h 204"/>
                  <a:gd name="T28" fmla="*/ 44 w 55"/>
                  <a:gd name="T29" fmla="*/ 84 h 204"/>
                  <a:gd name="T30" fmla="*/ 47 w 55"/>
                  <a:gd name="T31" fmla="*/ 76 h 204"/>
                  <a:gd name="T32" fmla="*/ 46 w 55"/>
                  <a:gd name="T33" fmla="*/ 75 h 204"/>
                  <a:gd name="T34" fmla="*/ 46 w 55"/>
                  <a:gd name="T35" fmla="*/ 74 h 204"/>
                  <a:gd name="T36" fmla="*/ 43 w 55"/>
                  <a:gd name="T37" fmla="*/ 72 h 204"/>
                  <a:gd name="T38" fmla="*/ 41 w 55"/>
                  <a:gd name="T39" fmla="*/ 49 h 204"/>
                  <a:gd name="T40" fmla="*/ 40 w 55"/>
                  <a:gd name="T41" fmla="*/ 29 h 204"/>
                  <a:gd name="T42" fmla="*/ 40 w 55"/>
                  <a:gd name="T43" fmla="*/ 27 h 204"/>
                  <a:gd name="T44" fmla="*/ 40 w 55"/>
                  <a:gd name="T45" fmla="*/ 19 h 204"/>
                  <a:gd name="T46" fmla="*/ 37 w 55"/>
                  <a:gd name="T47" fmla="*/ 14 h 204"/>
                  <a:gd name="T48" fmla="*/ 29 w 55"/>
                  <a:gd name="T49" fmla="*/ 19 h 204"/>
                  <a:gd name="T50" fmla="*/ 21 w 55"/>
                  <a:gd name="T51" fmla="*/ 0 h 204"/>
                  <a:gd name="T52" fmla="*/ 19 w 55"/>
                  <a:gd name="T53" fmla="*/ 25 h 204"/>
                  <a:gd name="T54" fmla="*/ 20 w 55"/>
                  <a:gd name="T55" fmla="*/ 30 h 204"/>
                  <a:gd name="T56" fmla="*/ 19 w 55"/>
                  <a:gd name="T57" fmla="*/ 41 h 204"/>
                  <a:gd name="T58" fmla="*/ 21 w 55"/>
                  <a:gd name="T59" fmla="*/ 49 h 204"/>
                  <a:gd name="T60" fmla="*/ 19 w 55"/>
                  <a:gd name="T61" fmla="*/ 74 h 204"/>
                  <a:gd name="T62" fmla="*/ 10 w 55"/>
                  <a:gd name="T63" fmla="*/ 129 h 204"/>
                  <a:gd name="T64" fmla="*/ 7 w 55"/>
                  <a:gd name="T65" fmla="*/ 176 h 204"/>
                  <a:gd name="T66" fmla="*/ 6 w 55"/>
                  <a:gd name="T67" fmla="*/ 190 h 204"/>
                  <a:gd name="T68" fmla="*/ 12 w 55"/>
                  <a:gd name="T69" fmla="*/ 204 h 204"/>
                  <a:gd name="T70" fmla="*/ 22 w 55"/>
                  <a:gd name="T71" fmla="*/ 189 h 204"/>
                  <a:gd name="T72" fmla="*/ 40 w 55"/>
                  <a:gd name="T73" fmla="*/ 182 h 204"/>
                  <a:gd name="T74" fmla="*/ 53 w 55"/>
                  <a:gd name="T75" fmla="*/ 176 h 204"/>
                  <a:gd name="T76" fmla="*/ 51 w 55"/>
                  <a:gd name="T77" fmla="*/ 167 h 204"/>
                  <a:gd name="T78" fmla="*/ 29 w 55"/>
                  <a:gd name="T79" fmla="*/ 173 h 204"/>
                  <a:gd name="T80" fmla="*/ 28 w 55"/>
                  <a:gd name="T81" fmla="*/ 45 h 204"/>
                  <a:gd name="T82" fmla="*/ 35 w 55"/>
                  <a:gd name="T83" fmla="*/ 69 h 204"/>
                  <a:gd name="T84" fmla="*/ 27 w 55"/>
                  <a:gd name="T85" fmla="*/ 72 h 204"/>
                  <a:gd name="T86" fmla="*/ 26 w 55"/>
                  <a:gd name="T87" fmla="*/ 60 h 204"/>
                  <a:gd name="T88" fmla="*/ 27 w 55"/>
                  <a:gd name="T89" fmla="*/ 58 h 204"/>
                  <a:gd name="T90" fmla="*/ 28 w 55"/>
                  <a:gd name="T91" fmla="*/ 45 h 204"/>
                  <a:gd name="T92" fmla="*/ 23 w 55"/>
                  <a:gd name="T93" fmla="*/ 115 h 204"/>
                  <a:gd name="T94" fmla="*/ 27 w 55"/>
                  <a:gd name="T95" fmla="*/ 115 h 204"/>
                  <a:gd name="T96" fmla="*/ 30 w 55"/>
                  <a:gd name="T97" fmla="*/ 127 h 204"/>
                  <a:gd name="T98" fmla="*/ 20 w 55"/>
                  <a:gd name="T99" fmla="*/ 126 h 204"/>
                  <a:gd name="T100" fmla="*/ 23 w 55"/>
                  <a:gd name="T101" fmla="*/ 115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5" h="204">
                    <a:moveTo>
                      <a:pt x="29" y="173"/>
                    </a:moveTo>
                    <a:cubicBezTo>
                      <a:pt x="11" y="167"/>
                      <a:pt x="25" y="150"/>
                      <a:pt x="27" y="139"/>
                    </a:cubicBezTo>
                    <a:cubicBezTo>
                      <a:pt x="31" y="136"/>
                      <a:pt x="31" y="136"/>
                      <a:pt x="31" y="136"/>
                    </a:cubicBezTo>
                    <a:cubicBezTo>
                      <a:pt x="36" y="135"/>
                      <a:pt x="38" y="143"/>
                      <a:pt x="41" y="147"/>
                    </a:cubicBezTo>
                    <a:cubicBezTo>
                      <a:pt x="40" y="141"/>
                      <a:pt x="41" y="135"/>
                      <a:pt x="42" y="130"/>
                    </a:cubicBezTo>
                    <a:cubicBezTo>
                      <a:pt x="41" y="128"/>
                      <a:pt x="41" y="126"/>
                      <a:pt x="40" y="124"/>
                    </a:cubicBezTo>
                    <a:cubicBezTo>
                      <a:pt x="39" y="121"/>
                      <a:pt x="35" y="119"/>
                      <a:pt x="36" y="115"/>
                    </a:cubicBezTo>
                    <a:cubicBezTo>
                      <a:pt x="37" y="114"/>
                      <a:pt x="40" y="113"/>
                      <a:pt x="42" y="112"/>
                    </a:cubicBezTo>
                    <a:cubicBezTo>
                      <a:pt x="41" y="110"/>
                      <a:pt x="40" y="108"/>
                      <a:pt x="38" y="105"/>
                    </a:cubicBezTo>
                    <a:cubicBezTo>
                      <a:pt x="35" y="105"/>
                      <a:pt x="32" y="103"/>
                      <a:pt x="31" y="99"/>
                    </a:cubicBezTo>
                    <a:cubicBezTo>
                      <a:pt x="30" y="94"/>
                      <a:pt x="33" y="89"/>
                      <a:pt x="34" y="85"/>
                    </a:cubicBezTo>
                    <a:cubicBezTo>
                      <a:pt x="34" y="84"/>
                      <a:pt x="34" y="84"/>
                      <a:pt x="34" y="84"/>
                    </a:cubicBezTo>
                    <a:cubicBezTo>
                      <a:pt x="36" y="82"/>
                      <a:pt x="39" y="82"/>
                      <a:pt x="42" y="83"/>
                    </a:cubicBezTo>
                    <a:cubicBezTo>
                      <a:pt x="42" y="84"/>
                      <a:pt x="43" y="84"/>
                      <a:pt x="43" y="84"/>
                    </a:cubicBezTo>
                    <a:cubicBezTo>
                      <a:pt x="43" y="84"/>
                      <a:pt x="44" y="84"/>
                      <a:pt x="44" y="84"/>
                    </a:cubicBezTo>
                    <a:cubicBezTo>
                      <a:pt x="48" y="83"/>
                      <a:pt x="47" y="81"/>
                      <a:pt x="47" y="76"/>
                    </a:cubicBezTo>
                    <a:cubicBezTo>
                      <a:pt x="47" y="75"/>
                      <a:pt x="46" y="75"/>
                      <a:pt x="46" y="75"/>
                    </a:cubicBezTo>
                    <a:cubicBezTo>
                      <a:pt x="46" y="75"/>
                      <a:pt x="46" y="74"/>
                      <a:pt x="46" y="74"/>
                    </a:cubicBezTo>
                    <a:cubicBezTo>
                      <a:pt x="45" y="74"/>
                      <a:pt x="44" y="73"/>
                      <a:pt x="43" y="72"/>
                    </a:cubicBezTo>
                    <a:cubicBezTo>
                      <a:pt x="39" y="68"/>
                      <a:pt x="41" y="55"/>
                      <a:pt x="41" y="49"/>
                    </a:cubicBezTo>
                    <a:cubicBezTo>
                      <a:pt x="40" y="42"/>
                      <a:pt x="32" y="27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40" y="24"/>
                      <a:pt x="41" y="22"/>
                      <a:pt x="40" y="19"/>
                    </a:cubicBezTo>
                    <a:cubicBezTo>
                      <a:pt x="39" y="17"/>
                      <a:pt x="38" y="16"/>
                      <a:pt x="37" y="14"/>
                    </a:cubicBezTo>
                    <a:cubicBezTo>
                      <a:pt x="36" y="18"/>
                      <a:pt x="34" y="19"/>
                      <a:pt x="29" y="19"/>
                    </a:cubicBezTo>
                    <a:cubicBezTo>
                      <a:pt x="24" y="18"/>
                      <a:pt x="22" y="3"/>
                      <a:pt x="21" y="0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7"/>
                      <a:pt x="20" y="28"/>
                      <a:pt x="20" y="30"/>
                    </a:cubicBezTo>
                    <a:cubicBezTo>
                      <a:pt x="19" y="33"/>
                      <a:pt x="19" y="37"/>
                      <a:pt x="19" y="41"/>
                    </a:cubicBezTo>
                    <a:cubicBezTo>
                      <a:pt x="20" y="44"/>
                      <a:pt x="20" y="46"/>
                      <a:pt x="21" y="49"/>
                    </a:cubicBezTo>
                    <a:cubicBezTo>
                      <a:pt x="21" y="58"/>
                      <a:pt x="19" y="66"/>
                      <a:pt x="19" y="74"/>
                    </a:cubicBezTo>
                    <a:cubicBezTo>
                      <a:pt x="16" y="95"/>
                      <a:pt x="16" y="109"/>
                      <a:pt x="10" y="129"/>
                    </a:cubicBezTo>
                    <a:cubicBezTo>
                      <a:pt x="8" y="138"/>
                      <a:pt x="0" y="165"/>
                      <a:pt x="7" y="176"/>
                    </a:cubicBezTo>
                    <a:cubicBezTo>
                      <a:pt x="7" y="181"/>
                      <a:pt x="8" y="186"/>
                      <a:pt x="6" y="190"/>
                    </a:cubicBezTo>
                    <a:cubicBezTo>
                      <a:pt x="12" y="204"/>
                      <a:pt x="12" y="204"/>
                      <a:pt x="12" y="204"/>
                    </a:cubicBezTo>
                    <a:cubicBezTo>
                      <a:pt x="12" y="197"/>
                      <a:pt x="16" y="192"/>
                      <a:pt x="22" y="189"/>
                    </a:cubicBezTo>
                    <a:cubicBezTo>
                      <a:pt x="27" y="187"/>
                      <a:pt x="35" y="185"/>
                      <a:pt x="40" y="182"/>
                    </a:cubicBezTo>
                    <a:cubicBezTo>
                      <a:pt x="44" y="181"/>
                      <a:pt x="50" y="179"/>
                      <a:pt x="53" y="176"/>
                    </a:cubicBezTo>
                    <a:cubicBezTo>
                      <a:pt x="55" y="174"/>
                      <a:pt x="53" y="170"/>
                      <a:pt x="51" y="167"/>
                    </a:cubicBezTo>
                    <a:cubicBezTo>
                      <a:pt x="44" y="172"/>
                      <a:pt x="34" y="174"/>
                      <a:pt x="29" y="173"/>
                    </a:cubicBezTo>
                    <a:close/>
                    <a:moveTo>
                      <a:pt x="28" y="45"/>
                    </a:moveTo>
                    <a:cubicBezTo>
                      <a:pt x="30" y="48"/>
                      <a:pt x="36" y="65"/>
                      <a:pt x="35" y="69"/>
                    </a:cubicBezTo>
                    <a:cubicBezTo>
                      <a:pt x="34" y="71"/>
                      <a:pt x="30" y="75"/>
                      <a:pt x="27" y="72"/>
                    </a:cubicBezTo>
                    <a:cubicBezTo>
                      <a:pt x="25" y="71"/>
                      <a:pt x="26" y="63"/>
                      <a:pt x="26" y="60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6" y="54"/>
                      <a:pt x="24" y="47"/>
                      <a:pt x="28" y="45"/>
                    </a:cubicBezTo>
                    <a:close/>
                    <a:moveTo>
                      <a:pt x="23" y="115"/>
                    </a:moveTo>
                    <a:cubicBezTo>
                      <a:pt x="27" y="115"/>
                      <a:pt x="27" y="115"/>
                      <a:pt x="27" y="115"/>
                    </a:cubicBezTo>
                    <a:cubicBezTo>
                      <a:pt x="30" y="119"/>
                      <a:pt x="32" y="123"/>
                      <a:pt x="30" y="127"/>
                    </a:cubicBezTo>
                    <a:cubicBezTo>
                      <a:pt x="27" y="127"/>
                      <a:pt x="23" y="126"/>
                      <a:pt x="20" y="126"/>
                    </a:cubicBezTo>
                    <a:cubicBezTo>
                      <a:pt x="19" y="123"/>
                      <a:pt x="21" y="119"/>
                      <a:pt x="23" y="1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9" name="Freeform 641"/>
              <p:cNvSpPr>
                <a:spLocks/>
              </p:cNvSpPr>
              <p:nvPr/>
            </p:nvSpPr>
            <p:spPr bwMode="auto">
              <a:xfrm>
                <a:off x="3996" y="2881"/>
                <a:ext cx="58" cy="29"/>
              </a:xfrm>
              <a:custGeom>
                <a:avLst/>
                <a:gdLst>
                  <a:gd name="T0" fmla="*/ 0 w 38"/>
                  <a:gd name="T1" fmla="*/ 15 h 19"/>
                  <a:gd name="T2" fmla="*/ 24 w 38"/>
                  <a:gd name="T3" fmla="*/ 14 h 19"/>
                  <a:gd name="T4" fmla="*/ 38 w 38"/>
                  <a:gd name="T5" fmla="*/ 0 h 19"/>
                  <a:gd name="T6" fmla="*/ 0 w 38"/>
                  <a:gd name="T7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19">
                    <a:moveTo>
                      <a:pt x="0" y="15"/>
                    </a:moveTo>
                    <a:cubicBezTo>
                      <a:pt x="4" y="18"/>
                      <a:pt x="14" y="19"/>
                      <a:pt x="24" y="14"/>
                    </a:cubicBezTo>
                    <a:cubicBezTo>
                      <a:pt x="29" y="11"/>
                      <a:pt x="33" y="6"/>
                      <a:pt x="38" y="0"/>
                    </a:cubicBezTo>
                    <a:cubicBezTo>
                      <a:pt x="31" y="7"/>
                      <a:pt x="14" y="18"/>
                      <a:pt x="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0" name="Freeform 642"/>
              <p:cNvSpPr>
                <a:spLocks/>
              </p:cNvSpPr>
              <p:nvPr/>
            </p:nvSpPr>
            <p:spPr bwMode="auto">
              <a:xfrm>
                <a:off x="4021" y="2734"/>
                <a:ext cx="30" cy="35"/>
              </a:xfrm>
              <a:custGeom>
                <a:avLst/>
                <a:gdLst>
                  <a:gd name="T0" fmla="*/ 0 w 20"/>
                  <a:gd name="T1" fmla="*/ 8 h 23"/>
                  <a:gd name="T2" fmla="*/ 20 w 20"/>
                  <a:gd name="T3" fmla="*/ 0 h 23"/>
                  <a:gd name="T4" fmla="*/ 0 w 20"/>
                  <a:gd name="T5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23">
                    <a:moveTo>
                      <a:pt x="0" y="8"/>
                    </a:moveTo>
                    <a:cubicBezTo>
                      <a:pt x="3" y="13"/>
                      <a:pt x="14" y="13"/>
                      <a:pt x="20" y="0"/>
                    </a:cubicBezTo>
                    <a:cubicBezTo>
                      <a:pt x="16" y="10"/>
                      <a:pt x="7" y="23"/>
                      <a:pt x="0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1" name="Freeform 643"/>
              <p:cNvSpPr>
                <a:spLocks/>
              </p:cNvSpPr>
              <p:nvPr/>
            </p:nvSpPr>
            <p:spPr bwMode="auto">
              <a:xfrm>
                <a:off x="3922" y="2418"/>
                <a:ext cx="42" cy="146"/>
              </a:xfrm>
              <a:custGeom>
                <a:avLst/>
                <a:gdLst>
                  <a:gd name="T0" fmla="*/ 0 w 27"/>
                  <a:gd name="T1" fmla="*/ 0 h 95"/>
                  <a:gd name="T2" fmla="*/ 27 w 27"/>
                  <a:gd name="T3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7" h="95">
                    <a:moveTo>
                      <a:pt x="0" y="0"/>
                    </a:moveTo>
                    <a:cubicBezTo>
                      <a:pt x="9" y="39"/>
                      <a:pt x="19" y="71"/>
                      <a:pt x="27" y="95"/>
                    </a:cubicBezTo>
                  </a:path>
                </a:pathLst>
              </a:cu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2" name="Freeform 644"/>
              <p:cNvSpPr>
                <a:spLocks/>
              </p:cNvSpPr>
              <p:nvPr/>
            </p:nvSpPr>
            <p:spPr bwMode="auto">
              <a:xfrm>
                <a:off x="3880" y="2115"/>
                <a:ext cx="13" cy="145"/>
              </a:xfrm>
              <a:custGeom>
                <a:avLst/>
                <a:gdLst>
                  <a:gd name="T0" fmla="*/ 0 w 9"/>
                  <a:gd name="T1" fmla="*/ 0 h 95"/>
                  <a:gd name="T2" fmla="*/ 9 w 9"/>
                  <a:gd name="T3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95">
                    <a:moveTo>
                      <a:pt x="0" y="0"/>
                    </a:moveTo>
                    <a:cubicBezTo>
                      <a:pt x="2" y="33"/>
                      <a:pt x="5" y="65"/>
                      <a:pt x="9" y="95"/>
                    </a:cubicBezTo>
                  </a:path>
                </a:pathLst>
              </a:cu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3" name="Freeform 645"/>
              <p:cNvSpPr>
                <a:spLocks/>
              </p:cNvSpPr>
              <p:nvPr/>
            </p:nvSpPr>
            <p:spPr bwMode="auto">
              <a:xfrm>
                <a:off x="3889" y="2038"/>
                <a:ext cx="1" cy="54"/>
              </a:xfrm>
              <a:custGeom>
                <a:avLst/>
                <a:gdLst>
                  <a:gd name="T0" fmla="*/ 0 w 1"/>
                  <a:gd name="T1" fmla="*/ 0 h 35"/>
                  <a:gd name="T2" fmla="*/ 0 w 1"/>
                  <a:gd name="T3" fmla="*/ 2 h 35"/>
                  <a:gd name="T4" fmla="*/ 1 w 1"/>
                  <a:gd name="T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5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3"/>
                      <a:pt x="1" y="24"/>
                      <a:pt x="1" y="35"/>
                    </a:cubicBezTo>
                  </a:path>
                </a:pathLst>
              </a:custGeom>
              <a:noFill/>
              <a:ln w="95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" name="Freeform 646"/>
            <p:cNvSpPr>
              <a:spLocks/>
            </p:cNvSpPr>
            <p:nvPr/>
          </p:nvSpPr>
          <p:spPr bwMode="auto">
            <a:xfrm>
              <a:off x="3830" y="1706"/>
              <a:ext cx="59" cy="332"/>
            </a:xfrm>
            <a:custGeom>
              <a:avLst/>
              <a:gdLst>
                <a:gd name="T0" fmla="*/ 0 w 38"/>
                <a:gd name="T1" fmla="*/ 0 h 217"/>
                <a:gd name="T2" fmla="*/ 38 w 38"/>
                <a:gd name="T3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" h="217">
                  <a:moveTo>
                    <a:pt x="0" y="0"/>
                  </a:moveTo>
                  <a:cubicBezTo>
                    <a:pt x="24" y="47"/>
                    <a:pt x="32" y="89"/>
                    <a:pt x="38" y="217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16" name="Freeform 647"/>
            <p:cNvSpPr>
              <a:spLocks/>
            </p:cNvSpPr>
            <p:nvPr/>
          </p:nvSpPr>
          <p:spPr bwMode="auto">
            <a:xfrm>
              <a:off x="3898" y="1695"/>
              <a:ext cx="11" cy="486"/>
            </a:xfrm>
            <a:custGeom>
              <a:avLst/>
              <a:gdLst>
                <a:gd name="T0" fmla="*/ 0 w 7"/>
                <a:gd name="T1" fmla="*/ 0 h 317"/>
                <a:gd name="T2" fmla="*/ 2 w 7"/>
                <a:gd name="T3" fmla="*/ 220 h 317"/>
                <a:gd name="T4" fmla="*/ 3 w 7"/>
                <a:gd name="T5" fmla="*/ 253 h 317"/>
                <a:gd name="T6" fmla="*/ 6 w 7"/>
                <a:gd name="T7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17">
                  <a:moveTo>
                    <a:pt x="0" y="0"/>
                  </a:moveTo>
                  <a:cubicBezTo>
                    <a:pt x="7" y="49"/>
                    <a:pt x="0" y="102"/>
                    <a:pt x="2" y="220"/>
                  </a:cubicBezTo>
                  <a:cubicBezTo>
                    <a:pt x="3" y="231"/>
                    <a:pt x="3" y="241"/>
                    <a:pt x="3" y="253"/>
                  </a:cubicBezTo>
                  <a:cubicBezTo>
                    <a:pt x="4" y="274"/>
                    <a:pt x="5" y="296"/>
                    <a:pt x="6" y="317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17" name="Freeform 648"/>
            <p:cNvSpPr>
              <a:spLocks/>
            </p:cNvSpPr>
            <p:nvPr/>
          </p:nvSpPr>
          <p:spPr bwMode="auto">
            <a:xfrm>
              <a:off x="3953" y="2274"/>
              <a:ext cx="83" cy="253"/>
            </a:xfrm>
            <a:custGeom>
              <a:avLst/>
              <a:gdLst>
                <a:gd name="T0" fmla="*/ 0 w 54"/>
                <a:gd name="T1" fmla="*/ 0 h 165"/>
                <a:gd name="T2" fmla="*/ 54 w 54"/>
                <a:gd name="T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" h="165">
                  <a:moveTo>
                    <a:pt x="0" y="0"/>
                  </a:moveTo>
                  <a:cubicBezTo>
                    <a:pt x="6" y="72"/>
                    <a:pt x="27" y="126"/>
                    <a:pt x="54" y="165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18" name="Freeform 649"/>
            <p:cNvSpPr>
              <a:spLocks/>
            </p:cNvSpPr>
            <p:nvPr/>
          </p:nvSpPr>
          <p:spPr bwMode="auto">
            <a:xfrm>
              <a:off x="3944" y="1710"/>
              <a:ext cx="293" cy="417"/>
            </a:xfrm>
            <a:custGeom>
              <a:avLst/>
              <a:gdLst>
                <a:gd name="T0" fmla="*/ 191 w 191"/>
                <a:gd name="T1" fmla="*/ 0 h 272"/>
                <a:gd name="T2" fmla="*/ 11 w 191"/>
                <a:gd name="T3" fmla="*/ 172 h 272"/>
                <a:gd name="T4" fmla="*/ 0 w 191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1" h="272">
                  <a:moveTo>
                    <a:pt x="191" y="0"/>
                  </a:moveTo>
                  <a:cubicBezTo>
                    <a:pt x="141" y="18"/>
                    <a:pt x="37" y="82"/>
                    <a:pt x="11" y="172"/>
                  </a:cubicBezTo>
                  <a:cubicBezTo>
                    <a:pt x="2" y="201"/>
                    <a:pt x="0" y="236"/>
                    <a:pt x="0" y="272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19" name="Freeform 650"/>
            <p:cNvSpPr>
              <a:spLocks/>
            </p:cNvSpPr>
            <p:nvPr/>
          </p:nvSpPr>
          <p:spPr bwMode="auto">
            <a:xfrm>
              <a:off x="3932" y="2113"/>
              <a:ext cx="17" cy="192"/>
            </a:xfrm>
            <a:custGeom>
              <a:avLst/>
              <a:gdLst>
                <a:gd name="T0" fmla="*/ 0 w 11"/>
                <a:gd name="T1" fmla="*/ 0 h 125"/>
                <a:gd name="T2" fmla="*/ 11 w 11"/>
                <a:gd name="T3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25">
                  <a:moveTo>
                    <a:pt x="0" y="0"/>
                  </a:moveTo>
                  <a:cubicBezTo>
                    <a:pt x="0" y="42"/>
                    <a:pt x="5" y="86"/>
                    <a:pt x="11" y="125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0" name="Freeform 651"/>
            <p:cNvSpPr>
              <a:spLocks/>
            </p:cNvSpPr>
            <p:nvPr/>
          </p:nvSpPr>
          <p:spPr bwMode="auto">
            <a:xfrm>
              <a:off x="4041" y="2604"/>
              <a:ext cx="27" cy="50"/>
            </a:xfrm>
            <a:custGeom>
              <a:avLst/>
              <a:gdLst>
                <a:gd name="T0" fmla="*/ 0 w 18"/>
                <a:gd name="T1" fmla="*/ 0 h 33"/>
                <a:gd name="T2" fmla="*/ 18 w 18"/>
                <a:gd name="T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33">
                  <a:moveTo>
                    <a:pt x="0" y="0"/>
                  </a:moveTo>
                  <a:cubicBezTo>
                    <a:pt x="6" y="12"/>
                    <a:pt x="12" y="23"/>
                    <a:pt x="18" y="33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1" name="Freeform 652"/>
            <p:cNvSpPr>
              <a:spLocks/>
            </p:cNvSpPr>
            <p:nvPr/>
          </p:nvSpPr>
          <p:spPr bwMode="auto">
            <a:xfrm>
              <a:off x="3962" y="2415"/>
              <a:ext cx="54" cy="140"/>
            </a:xfrm>
            <a:custGeom>
              <a:avLst/>
              <a:gdLst>
                <a:gd name="T0" fmla="*/ 0 w 35"/>
                <a:gd name="T1" fmla="*/ 0 h 91"/>
                <a:gd name="T2" fmla="*/ 7 w 35"/>
                <a:gd name="T3" fmla="*/ 25 h 91"/>
                <a:gd name="T4" fmla="*/ 14 w 35"/>
                <a:gd name="T5" fmla="*/ 44 h 91"/>
                <a:gd name="T6" fmla="*/ 35 w 35"/>
                <a:gd name="T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91">
                  <a:moveTo>
                    <a:pt x="0" y="0"/>
                  </a:moveTo>
                  <a:cubicBezTo>
                    <a:pt x="2" y="9"/>
                    <a:pt x="5" y="17"/>
                    <a:pt x="7" y="25"/>
                  </a:cubicBezTo>
                  <a:cubicBezTo>
                    <a:pt x="9" y="31"/>
                    <a:pt x="11" y="38"/>
                    <a:pt x="14" y="44"/>
                  </a:cubicBezTo>
                  <a:cubicBezTo>
                    <a:pt x="21" y="61"/>
                    <a:pt x="28" y="76"/>
                    <a:pt x="35" y="91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2" name="Freeform 653"/>
            <p:cNvSpPr>
              <a:spLocks/>
            </p:cNvSpPr>
            <p:nvPr/>
          </p:nvSpPr>
          <p:spPr bwMode="auto">
            <a:xfrm>
              <a:off x="3924" y="1690"/>
              <a:ext cx="109" cy="373"/>
            </a:xfrm>
            <a:custGeom>
              <a:avLst/>
              <a:gdLst>
                <a:gd name="T0" fmla="*/ 71 w 71"/>
                <a:gd name="T1" fmla="*/ 0 h 243"/>
                <a:gd name="T2" fmla="*/ 6 w 71"/>
                <a:gd name="T3" fmla="*/ 190 h 243"/>
                <a:gd name="T4" fmla="*/ 1 w 71"/>
                <a:gd name="T5" fmla="*/ 230 h 243"/>
                <a:gd name="T6" fmla="*/ 0 w 71"/>
                <a:gd name="T7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243">
                  <a:moveTo>
                    <a:pt x="71" y="0"/>
                  </a:moveTo>
                  <a:cubicBezTo>
                    <a:pt x="50" y="39"/>
                    <a:pt x="21" y="96"/>
                    <a:pt x="6" y="190"/>
                  </a:cubicBezTo>
                  <a:cubicBezTo>
                    <a:pt x="4" y="203"/>
                    <a:pt x="2" y="216"/>
                    <a:pt x="1" y="230"/>
                  </a:cubicBezTo>
                  <a:cubicBezTo>
                    <a:pt x="1" y="234"/>
                    <a:pt x="0" y="239"/>
                    <a:pt x="0" y="243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3" name="Freeform 654"/>
            <p:cNvSpPr>
              <a:spLocks/>
            </p:cNvSpPr>
            <p:nvPr/>
          </p:nvSpPr>
          <p:spPr bwMode="auto">
            <a:xfrm>
              <a:off x="3921" y="2236"/>
              <a:ext cx="21" cy="138"/>
            </a:xfrm>
            <a:custGeom>
              <a:avLst/>
              <a:gdLst>
                <a:gd name="T0" fmla="*/ 0 w 14"/>
                <a:gd name="T1" fmla="*/ 0 h 90"/>
                <a:gd name="T2" fmla="*/ 14 w 14"/>
                <a:gd name="T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90">
                  <a:moveTo>
                    <a:pt x="0" y="0"/>
                  </a:moveTo>
                  <a:cubicBezTo>
                    <a:pt x="3" y="30"/>
                    <a:pt x="7" y="60"/>
                    <a:pt x="14" y="90"/>
                  </a:cubicBezTo>
                </a:path>
              </a:pathLst>
            </a:custGeom>
            <a:noFill/>
            <a:ln w="9525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24" name="Rectangle 725"/>
          <p:cNvSpPr>
            <a:spLocks noChangeArrowheads="1"/>
          </p:cNvSpPr>
          <p:nvPr/>
        </p:nvSpPr>
        <p:spPr bwMode="auto">
          <a:xfrm>
            <a:off x="2195513" y="1773238"/>
            <a:ext cx="2514600" cy="381000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50000">
                <a:srgbClr val="000080">
                  <a:gamma/>
                  <a:shade val="46275"/>
                  <a:invGamma/>
                </a:srgbClr>
              </a:gs>
              <a:gs pos="100000">
                <a:srgbClr val="000080"/>
              </a:gs>
            </a:gsLst>
            <a:lin ang="5400000" scaled="1"/>
          </a:gradFill>
          <a:ln w="9525">
            <a:solidFill>
              <a:srgbClr val="CC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ГИПОТАЛАМУС</a:t>
            </a:r>
            <a:endParaRPr lang="ru-RU" altLang="ru-RU" sz="2400" b="1" dirty="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" name="Rectangle 655"/>
          <p:cNvSpPr>
            <a:spLocks noChangeArrowheads="1"/>
          </p:cNvSpPr>
          <p:nvPr/>
        </p:nvSpPr>
        <p:spPr bwMode="auto">
          <a:xfrm>
            <a:off x="3779838" y="2565400"/>
            <a:ext cx="2160587" cy="355600"/>
          </a:xfrm>
          <a:prstGeom prst="rect">
            <a:avLst/>
          </a:prstGeom>
          <a:gradFill rotWithShape="0">
            <a:gsLst>
              <a:gs pos="0">
                <a:srgbClr val="000080">
                  <a:gamma/>
                  <a:shade val="46275"/>
                  <a:invGamma/>
                </a:srgbClr>
              </a:gs>
              <a:gs pos="100000">
                <a:srgbClr val="000080"/>
              </a:gs>
            </a:gsLst>
            <a:lin ang="5400000" scaled="1"/>
          </a:gradFill>
          <a:ln w="9525">
            <a:solidFill>
              <a:srgbClr val="CC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ДОФАМИН</a:t>
            </a:r>
          </a:p>
        </p:txBody>
      </p:sp>
      <p:grpSp>
        <p:nvGrpSpPr>
          <p:cNvPr id="226" name="Group 440"/>
          <p:cNvGrpSpPr>
            <a:grpSpLocks/>
          </p:cNvGrpSpPr>
          <p:nvPr/>
        </p:nvGrpSpPr>
        <p:grpSpPr bwMode="auto">
          <a:xfrm>
            <a:off x="4282552" y="2996268"/>
            <a:ext cx="241300" cy="220662"/>
            <a:chOff x="3828" y="1397"/>
            <a:chExt cx="160" cy="147"/>
          </a:xfrm>
        </p:grpSpPr>
        <p:sp>
          <p:nvSpPr>
            <p:cNvPr id="227" name="Freeform 441"/>
            <p:cNvSpPr>
              <a:spLocks/>
            </p:cNvSpPr>
            <p:nvPr/>
          </p:nvSpPr>
          <p:spPr bwMode="auto">
            <a:xfrm>
              <a:off x="3828" y="1397"/>
              <a:ext cx="160" cy="147"/>
            </a:xfrm>
            <a:custGeom>
              <a:avLst/>
              <a:gdLst>
                <a:gd name="T0" fmla="*/ 160 w 160"/>
                <a:gd name="T1" fmla="*/ 0 h 147"/>
                <a:gd name="T2" fmla="*/ 80 w 160"/>
                <a:gd name="T3" fmla="*/ 147 h 147"/>
                <a:gd name="T4" fmla="*/ 0 w 160"/>
                <a:gd name="T5" fmla="*/ 0 h 147"/>
                <a:gd name="T6" fmla="*/ 160 w 160"/>
                <a:gd name="T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" h="147">
                  <a:moveTo>
                    <a:pt x="160" y="0"/>
                  </a:moveTo>
                  <a:lnTo>
                    <a:pt x="80" y="147"/>
                  </a:lnTo>
                  <a:lnTo>
                    <a:pt x="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C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28" name="Freeform 442"/>
            <p:cNvSpPr>
              <a:spLocks/>
            </p:cNvSpPr>
            <p:nvPr/>
          </p:nvSpPr>
          <p:spPr bwMode="auto">
            <a:xfrm>
              <a:off x="3848" y="1408"/>
              <a:ext cx="93" cy="99"/>
            </a:xfrm>
            <a:custGeom>
              <a:avLst/>
              <a:gdLst>
                <a:gd name="T0" fmla="*/ 37 w 37"/>
                <a:gd name="T1" fmla="*/ 0 h 37"/>
                <a:gd name="T2" fmla="*/ 0 w 37"/>
                <a:gd name="T3" fmla="*/ 0 h 37"/>
                <a:gd name="T4" fmla="*/ 20 w 37"/>
                <a:gd name="T5" fmla="*/ 37 h 37"/>
                <a:gd name="T6" fmla="*/ 37 w 37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7">
                  <a:moveTo>
                    <a:pt x="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7" y="27"/>
                    <a:pt x="2" y="0"/>
                    <a:pt x="37" y="0"/>
                  </a:cubicBezTo>
                  <a:close/>
                </a:path>
              </a:pathLst>
            </a:custGeom>
            <a:solidFill>
              <a:srgbClr val="DD5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29" name="Freeform 443"/>
            <p:cNvSpPr>
              <a:spLocks/>
            </p:cNvSpPr>
            <p:nvPr/>
          </p:nvSpPr>
          <p:spPr bwMode="auto">
            <a:xfrm>
              <a:off x="3828" y="1397"/>
              <a:ext cx="160" cy="147"/>
            </a:xfrm>
            <a:custGeom>
              <a:avLst/>
              <a:gdLst>
                <a:gd name="T0" fmla="*/ 160 w 160"/>
                <a:gd name="T1" fmla="*/ 0 h 147"/>
                <a:gd name="T2" fmla="*/ 80 w 160"/>
                <a:gd name="T3" fmla="*/ 147 h 147"/>
                <a:gd name="T4" fmla="*/ 0 w 160"/>
                <a:gd name="T5" fmla="*/ 0 h 147"/>
                <a:gd name="T6" fmla="*/ 160 w 160"/>
                <a:gd name="T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" h="147">
                  <a:moveTo>
                    <a:pt x="160" y="0"/>
                  </a:moveTo>
                  <a:lnTo>
                    <a:pt x="80" y="147"/>
                  </a:lnTo>
                  <a:lnTo>
                    <a:pt x="0" y="0"/>
                  </a:lnTo>
                  <a:lnTo>
                    <a:pt x="160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30" name="Group 440"/>
          <p:cNvGrpSpPr>
            <a:grpSpLocks/>
          </p:cNvGrpSpPr>
          <p:nvPr/>
        </p:nvGrpSpPr>
        <p:grpSpPr bwMode="auto">
          <a:xfrm>
            <a:off x="4270338" y="3349610"/>
            <a:ext cx="241300" cy="220662"/>
            <a:chOff x="3828" y="1397"/>
            <a:chExt cx="160" cy="147"/>
          </a:xfrm>
        </p:grpSpPr>
        <p:sp>
          <p:nvSpPr>
            <p:cNvPr id="231" name="Freeform 441"/>
            <p:cNvSpPr>
              <a:spLocks/>
            </p:cNvSpPr>
            <p:nvPr/>
          </p:nvSpPr>
          <p:spPr bwMode="auto">
            <a:xfrm>
              <a:off x="3828" y="1397"/>
              <a:ext cx="160" cy="147"/>
            </a:xfrm>
            <a:custGeom>
              <a:avLst/>
              <a:gdLst>
                <a:gd name="T0" fmla="*/ 160 w 160"/>
                <a:gd name="T1" fmla="*/ 0 h 147"/>
                <a:gd name="T2" fmla="*/ 80 w 160"/>
                <a:gd name="T3" fmla="*/ 147 h 147"/>
                <a:gd name="T4" fmla="*/ 0 w 160"/>
                <a:gd name="T5" fmla="*/ 0 h 147"/>
                <a:gd name="T6" fmla="*/ 160 w 160"/>
                <a:gd name="T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" h="147">
                  <a:moveTo>
                    <a:pt x="160" y="0"/>
                  </a:moveTo>
                  <a:lnTo>
                    <a:pt x="80" y="147"/>
                  </a:lnTo>
                  <a:lnTo>
                    <a:pt x="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C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32" name="Freeform 442"/>
            <p:cNvSpPr>
              <a:spLocks/>
            </p:cNvSpPr>
            <p:nvPr/>
          </p:nvSpPr>
          <p:spPr bwMode="auto">
            <a:xfrm>
              <a:off x="3848" y="1408"/>
              <a:ext cx="93" cy="99"/>
            </a:xfrm>
            <a:custGeom>
              <a:avLst/>
              <a:gdLst>
                <a:gd name="T0" fmla="*/ 37 w 37"/>
                <a:gd name="T1" fmla="*/ 0 h 37"/>
                <a:gd name="T2" fmla="*/ 0 w 37"/>
                <a:gd name="T3" fmla="*/ 0 h 37"/>
                <a:gd name="T4" fmla="*/ 20 w 37"/>
                <a:gd name="T5" fmla="*/ 37 h 37"/>
                <a:gd name="T6" fmla="*/ 37 w 37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7">
                  <a:moveTo>
                    <a:pt x="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7" y="27"/>
                    <a:pt x="2" y="0"/>
                    <a:pt x="37" y="0"/>
                  </a:cubicBezTo>
                  <a:close/>
                </a:path>
              </a:pathLst>
            </a:custGeom>
            <a:solidFill>
              <a:srgbClr val="DD5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33" name="Freeform 443"/>
            <p:cNvSpPr>
              <a:spLocks/>
            </p:cNvSpPr>
            <p:nvPr/>
          </p:nvSpPr>
          <p:spPr bwMode="auto">
            <a:xfrm>
              <a:off x="3828" y="1397"/>
              <a:ext cx="160" cy="147"/>
            </a:xfrm>
            <a:custGeom>
              <a:avLst/>
              <a:gdLst>
                <a:gd name="T0" fmla="*/ 160 w 160"/>
                <a:gd name="T1" fmla="*/ 0 h 147"/>
                <a:gd name="T2" fmla="*/ 80 w 160"/>
                <a:gd name="T3" fmla="*/ 147 h 147"/>
                <a:gd name="T4" fmla="*/ 0 w 160"/>
                <a:gd name="T5" fmla="*/ 0 h 147"/>
                <a:gd name="T6" fmla="*/ 160 w 160"/>
                <a:gd name="T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" h="147">
                  <a:moveTo>
                    <a:pt x="160" y="0"/>
                  </a:moveTo>
                  <a:lnTo>
                    <a:pt x="80" y="147"/>
                  </a:lnTo>
                  <a:lnTo>
                    <a:pt x="0" y="0"/>
                  </a:lnTo>
                  <a:lnTo>
                    <a:pt x="160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34" name="Group 440"/>
          <p:cNvGrpSpPr>
            <a:grpSpLocks/>
          </p:cNvGrpSpPr>
          <p:nvPr/>
        </p:nvGrpSpPr>
        <p:grpSpPr bwMode="auto">
          <a:xfrm>
            <a:off x="4275071" y="3650704"/>
            <a:ext cx="241300" cy="220662"/>
            <a:chOff x="3828" y="1397"/>
            <a:chExt cx="160" cy="147"/>
          </a:xfrm>
        </p:grpSpPr>
        <p:sp>
          <p:nvSpPr>
            <p:cNvPr id="235" name="Freeform 441"/>
            <p:cNvSpPr>
              <a:spLocks/>
            </p:cNvSpPr>
            <p:nvPr/>
          </p:nvSpPr>
          <p:spPr bwMode="auto">
            <a:xfrm>
              <a:off x="3828" y="1397"/>
              <a:ext cx="160" cy="147"/>
            </a:xfrm>
            <a:custGeom>
              <a:avLst/>
              <a:gdLst>
                <a:gd name="T0" fmla="*/ 160 w 160"/>
                <a:gd name="T1" fmla="*/ 0 h 147"/>
                <a:gd name="T2" fmla="*/ 80 w 160"/>
                <a:gd name="T3" fmla="*/ 147 h 147"/>
                <a:gd name="T4" fmla="*/ 0 w 160"/>
                <a:gd name="T5" fmla="*/ 0 h 147"/>
                <a:gd name="T6" fmla="*/ 160 w 160"/>
                <a:gd name="T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" h="147">
                  <a:moveTo>
                    <a:pt x="160" y="0"/>
                  </a:moveTo>
                  <a:lnTo>
                    <a:pt x="80" y="147"/>
                  </a:lnTo>
                  <a:lnTo>
                    <a:pt x="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C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36" name="Freeform 442"/>
            <p:cNvSpPr>
              <a:spLocks/>
            </p:cNvSpPr>
            <p:nvPr/>
          </p:nvSpPr>
          <p:spPr bwMode="auto">
            <a:xfrm>
              <a:off x="3848" y="1408"/>
              <a:ext cx="93" cy="99"/>
            </a:xfrm>
            <a:custGeom>
              <a:avLst/>
              <a:gdLst>
                <a:gd name="T0" fmla="*/ 37 w 37"/>
                <a:gd name="T1" fmla="*/ 0 h 37"/>
                <a:gd name="T2" fmla="*/ 0 w 37"/>
                <a:gd name="T3" fmla="*/ 0 h 37"/>
                <a:gd name="T4" fmla="*/ 20 w 37"/>
                <a:gd name="T5" fmla="*/ 37 h 37"/>
                <a:gd name="T6" fmla="*/ 37 w 37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7">
                  <a:moveTo>
                    <a:pt x="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7" y="27"/>
                    <a:pt x="2" y="0"/>
                    <a:pt x="37" y="0"/>
                  </a:cubicBezTo>
                  <a:close/>
                </a:path>
              </a:pathLst>
            </a:custGeom>
            <a:solidFill>
              <a:srgbClr val="DD5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37" name="Freeform 443"/>
            <p:cNvSpPr>
              <a:spLocks/>
            </p:cNvSpPr>
            <p:nvPr/>
          </p:nvSpPr>
          <p:spPr bwMode="auto">
            <a:xfrm>
              <a:off x="3828" y="1397"/>
              <a:ext cx="160" cy="147"/>
            </a:xfrm>
            <a:custGeom>
              <a:avLst/>
              <a:gdLst>
                <a:gd name="T0" fmla="*/ 160 w 160"/>
                <a:gd name="T1" fmla="*/ 0 h 147"/>
                <a:gd name="T2" fmla="*/ 80 w 160"/>
                <a:gd name="T3" fmla="*/ 147 h 147"/>
                <a:gd name="T4" fmla="*/ 0 w 160"/>
                <a:gd name="T5" fmla="*/ 0 h 147"/>
                <a:gd name="T6" fmla="*/ 160 w 160"/>
                <a:gd name="T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" h="147">
                  <a:moveTo>
                    <a:pt x="160" y="0"/>
                  </a:moveTo>
                  <a:lnTo>
                    <a:pt x="80" y="147"/>
                  </a:lnTo>
                  <a:lnTo>
                    <a:pt x="0" y="0"/>
                  </a:lnTo>
                  <a:lnTo>
                    <a:pt x="160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38" name="Group 440"/>
          <p:cNvGrpSpPr>
            <a:grpSpLocks/>
          </p:cNvGrpSpPr>
          <p:nvPr/>
        </p:nvGrpSpPr>
        <p:grpSpPr bwMode="auto">
          <a:xfrm>
            <a:off x="4293024" y="4016679"/>
            <a:ext cx="241300" cy="220662"/>
            <a:chOff x="3828" y="1397"/>
            <a:chExt cx="160" cy="147"/>
          </a:xfrm>
        </p:grpSpPr>
        <p:sp>
          <p:nvSpPr>
            <p:cNvPr id="239" name="Freeform 441"/>
            <p:cNvSpPr>
              <a:spLocks/>
            </p:cNvSpPr>
            <p:nvPr/>
          </p:nvSpPr>
          <p:spPr bwMode="auto">
            <a:xfrm>
              <a:off x="3828" y="1397"/>
              <a:ext cx="160" cy="147"/>
            </a:xfrm>
            <a:custGeom>
              <a:avLst/>
              <a:gdLst>
                <a:gd name="T0" fmla="*/ 160 w 160"/>
                <a:gd name="T1" fmla="*/ 0 h 147"/>
                <a:gd name="T2" fmla="*/ 80 w 160"/>
                <a:gd name="T3" fmla="*/ 147 h 147"/>
                <a:gd name="T4" fmla="*/ 0 w 160"/>
                <a:gd name="T5" fmla="*/ 0 h 147"/>
                <a:gd name="T6" fmla="*/ 160 w 160"/>
                <a:gd name="T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" h="147">
                  <a:moveTo>
                    <a:pt x="160" y="0"/>
                  </a:moveTo>
                  <a:lnTo>
                    <a:pt x="80" y="147"/>
                  </a:lnTo>
                  <a:lnTo>
                    <a:pt x="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C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40" name="Freeform 442"/>
            <p:cNvSpPr>
              <a:spLocks/>
            </p:cNvSpPr>
            <p:nvPr/>
          </p:nvSpPr>
          <p:spPr bwMode="auto">
            <a:xfrm>
              <a:off x="3848" y="1408"/>
              <a:ext cx="93" cy="99"/>
            </a:xfrm>
            <a:custGeom>
              <a:avLst/>
              <a:gdLst>
                <a:gd name="T0" fmla="*/ 37 w 37"/>
                <a:gd name="T1" fmla="*/ 0 h 37"/>
                <a:gd name="T2" fmla="*/ 0 w 37"/>
                <a:gd name="T3" fmla="*/ 0 h 37"/>
                <a:gd name="T4" fmla="*/ 20 w 37"/>
                <a:gd name="T5" fmla="*/ 37 h 37"/>
                <a:gd name="T6" fmla="*/ 37 w 37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7">
                  <a:moveTo>
                    <a:pt x="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7" y="27"/>
                    <a:pt x="2" y="0"/>
                    <a:pt x="37" y="0"/>
                  </a:cubicBezTo>
                  <a:close/>
                </a:path>
              </a:pathLst>
            </a:custGeom>
            <a:solidFill>
              <a:srgbClr val="DD5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41" name="Freeform 443"/>
            <p:cNvSpPr>
              <a:spLocks/>
            </p:cNvSpPr>
            <p:nvPr/>
          </p:nvSpPr>
          <p:spPr bwMode="auto">
            <a:xfrm>
              <a:off x="3828" y="1397"/>
              <a:ext cx="160" cy="147"/>
            </a:xfrm>
            <a:custGeom>
              <a:avLst/>
              <a:gdLst>
                <a:gd name="T0" fmla="*/ 160 w 160"/>
                <a:gd name="T1" fmla="*/ 0 h 147"/>
                <a:gd name="T2" fmla="*/ 80 w 160"/>
                <a:gd name="T3" fmla="*/ 147 h 147"/>
                <a:gd name="T4" fmla="*/ 0 w 160"/>
                <a:gd name="T5" fmla="*/ 0 h 147"/>
                <a:gd name="T6" fmla="*/ 160 w 160"/>
                <a:gd name="T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" h="147">
                  <a:moveTo>
                    <a:pt x="160" y="0"/>
                  </a:moveTo>
                  <a:lnTo>
                    <a:pt x="80" y="147"/>
                  </a:lnTo>
                  <a:lnTo>
                    <a:pt x="0" y="0"/>
                  </a:lnTo>
                  <a:lnTo>
                    <a:pt x="160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42" name="Rectangle 417"/>
          <p:cNvSpPr>
            <a:spLocks noChangeArrowheads="1"/>
          </p:cNvSpPr>
          <p:nvPr/>
        </p:nvSpPr>
        <p:spPr bwMode="auto">
          <a:xfrm>
            <a:off x="3522413" y="4117672"/>
            <a:ext cx="25733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b="1" dirty="0" smtClean="0">
                <a:solidFill>
                  <a:srgbClr val="002060"/>
                </a:solidFill>
              </a:rPr>
              <a:t>D</a:t>
            </a:r>
            <a:r>
              <a:rPr lang="en-US" altLang="ru-RU" b="1" baseline="-25000" dirty="0" smtClean="0">
                <a:solidFill>
                  <a:srgbClr val="002060"/>
                </a:solidFill>
              </a:rPr>
              <a:t>2</a:t>
            </a:r>
            <a:r>
              <a:rPr lang="en-US" altLang="ru-RU" b="1" dirty="0" smtClean="0">
                <a:solidFill>
                  <a:srgbClr val="002060"/>
                </a:solidFill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</a:rPr>
              <a:t>рецепторы</a:t>
            </a:r>
            <a:endParaRPr lang="en-US" altLang="ru-RU" b="1" dirty="0" smtClean="0">
              <a:solidFill>
                <a:srgbClr val="0020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2060"/>
                </a:solidFill>
              </a:rPr>
              <a:t>  </a:t>
            </a:r>
            <a:r>
              <a:rPr lang="ru-RU" altLang="ru-RU" b="1" dirty="0" err="1" smtClean="0">
                <a:solidFill>
                  <a:srgbClr val="002060"/>
                </a:solidFill>
              </a:rPr>
              <a:t>лактотрофов</a:t>
            </a:r>
            <a:endParaRPr lang="ru-RU" altLang="ru-RU" b="1" dirty="0" smtClean="0">
              <a:solidFill>
                <a:srgbClr val="002060"/>
              </a:solidFill>
            </a:endParaRPr>
          </a:p>
        </p:txBody>
      </p:sp>
      <p:grpSp>
        <p:nvGrpSpPr>
          <p:cNvPr id="243" name="Group 656"/>
          <p:cNvGrpSpPr>
            <a:grpSpLocks/>
          </p:cNvGrpSpPr>
          <p:nvPr/>
        </p:nvGrpSpPr>
        <p:grpSpPr bwMode="auto">
          <a:xfrm>
            <a:off x="3726443" y="4665171"/>
            <a:ext cx="936625" cy="893762"/>
            <a:chOff x="160" y="2405"/>
            <a:chExt cx="1865" cy="1926"/>
          </a:xfrm>
        </p:grpSpPr>
        <p:sp>
          <p:nvSpPr>
            <p:cNvPr id="244" name="Freeform 657"/>
            <p:cNvSpPr>
              <a:spLocks/>
            </p:cNvSpPr>
            <p:nvPr/>
          </p:nvSpPr>
          <p:spPr bwMode="auto">
            <a:xfrm>
              <a:off x="930" y="2597"/>
              <a:ext cx="463" cy="422"/>
            </a:xfrm>
            <a:custGeom>
              <a:avLst/>
              <a:gdLst>
                <a:gd name="T0" fmla="*/ 147 w 185"/>
                <a:gd name="T1" fmla="*/ 56 h 158"/>
                <a:gd name="T2" fmla="*/ 131 w 185"/>
                <a:gd name="T3" fmla="*/ 56 h 158"/>
                <a:gd name="T4" fmla="*/ 122 w 185"/>
                <a:gd name="T5" fmla="*/ 57 h 158"/>
                <a:gd name="T6" fmla="*/ 103 w 185"/>
                <a:gd name="T7" fmla="*/ 46 h 158"/>
                <a:gd name="T8" fmla="*/ 100 w 185"/>
                <a:gd name="T9" fmla="*/ 43 h 158"/>
                <a:gd name="T10" fmla="*/ 20 w 185"/>
                <a:gd name="T11" fmla="*/ 25 h 158"/>
                <a:gd name="T12" fmla="*/ 0 w 185"/>
                <a:gd name="T13" fmla="*/ 57 h 158"/>
                <a:gd name="T14" fmla="*/ 15 w 185"/>
                <a:gd name="T15" fmla="*/ 86 h 158"/>
                <a:gd name="T16" fmla="*/ 23 w 185"/>
                <a:gd name="T17" fmla="*/ 92 h 158"/>
                <a:gd name="T18" fmla="*/ 49 w 185"/>
                <a:gd name="T19" fmla="*/ 121 h 158"/>
                <a:gd name="T20" fmla="*/ 53 w 185"/>
                <a:gd name="T21" fmla="*/ 158 h 158"/>
                <a:gd name="T22" fmla="*/ 62 w 185"/>
                <a:gd name="T23" fmla="*/ 158 h 158"/>
                <a:gd name="T24" fmla="*/ 69 w 185"/>
                <a:gd name="T25" fmla="*/ 158 h 158"/>
                <a:gd name="T26" fmla="*/ 64 w 185"/>
                <a:gd name="T27" fmla="*/ 116 h 158"/>
                <a:gd name="T28" fmla="*/ 33 w 185"/>
                <a:gd name="T29" fmla="*/ 79 h 158"/>
                <a:gd name="T30" fmla="*/ 25 w 185"/>
                <a:gd name="T31" fmla="*/ 73 h 158"/>
                <a:gd name="T32" fmla="*/ 16 w 185"/>
                <a:gd name="T33" fmla="*/ 58 h 158"/>
                <a:gd name="T34" fmla="*/ 29 w 185"/>
                <a:gd name="T35" fmla="*/ 38 h 158"/>
                <a:gd name="T36" fmla="*/ 89 w 185"/>
                <a:gd name="T37" fmla="*/ 55 h 158"/>
                <a:gd name="T38" fmla="*/ 92 w 185"/>
                <a:gd name="T39" fmla="*/ 58 h 158"/>
                <a:gd name="T40" fmla="*/ 120 w 185"/>
                <a:gd name="T41" fmla="*/ 73 h 158"/>
                <a:gd name="T42" fmla="*/ 134 w 185"/>
                <a:gd name="T43" fmla="*/ 72 h 158"/>
                <a:gd name="T44" fmla="*/ 144 w 185"/>
                <a:gd name="T45" fmla="*/ 71 h 158"/>
                <a:gd name="T46" fmla="*/ 168 w 185"/>
                <a:gd name="T47" fmla="*/ 118 h 158"/>
                <a:gd name="T48" fmla="*/ 168 w 185"/>
                <a:gd name="T49" fmla="*/ 140 h 158"/>
                <a:gd name="T50" fmla="*/ 168 w 185"/>
                <a:gd name="T51" fmla="*/ 158 h 158"/>
                <a:gd name="T52" fmla="*/ 176 w 185"/>
                <a:gd name="T53" fmla="*/ 158 h 158"/>
                <a:gd name="T54" fmla="*/ 184 w 185"/>
                <a:gd name="T55" fmla="*/ 158 h 158"/>
                <a:gd name="T56" fmla="*/ 184 w 185"/>
                <a:gd name="T57" fmla="*/ 140 h 158"/>
                <a:gd name="T58" fmla="*/ 184 w 185"/>
                <a:gd name="T59" fmla="*/ 116 h 158"/>
                <a:gd name="T60" fmla="*/ 147 w 185"/>
                <a:gd name="T61" fmla="*/ 5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5" h="158">
                  <a:moveTo>
                    <a:pt x="147" y="56"/>
                  </a:moveTo>
                  <a:cubicBezTo>
                    <a:pt x="141" y="55"/>
                    <a:pt x="135" y="56"/>
                    <a:pt x="131" y="56"/>
                  </a:cubicBezTo>
                  <a:cubicBezTo>
                    <a:pt x="127" y="57"/>
                    <a:pt x="124" y="58"/>
                    <a:pt x="122" y="57"/>
                  </a:cubicBezTo>
                  <a:cubicBezTo>
                    <a:pt x="114" y="57"/>
                    <a:pt x="109" y="52"/>
                    <a:pt x="103" y="46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81" y="26"/>
                    <a:pt x="52" y="0"/>
                    <a:pt x="20" y="25"/>
                  </a:cubicBezTo>
                  <a:cubicBezTo>
                    <a:pt x="7" y="34"/>
                    <a:pt x="0" y="46"/>
                    <a:pt x="0" y="57"/>
                  </a:cubicBezTo>
                  <a:cubicBezTo>
                    <a:pt x="0" y="65"/>
                    <a:pt x="2" y="76"/>
                    <a:pt x="15" y="86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35" y="101"/>
                    <a:pt x="45" y="108"/>
                    <a:pt x="49" y="121"/>
                  </a:cubicBezTo>
                  <a:cubicBezTo>
                    <a:pt x="52" y="132"/>
                    <a:pt x="53" y="145"/>
                    <a:pt x="53" y="158"/>
                  </a:cubicBezTo>
                  <a:cubicBezTo>
                    <a:pt x="56" y="158"/>
                    <a:pt x="59" y="158"/>
                    <a:pt x="62" y="158"/>
                  </a:cubicBezTo>
                  <a:cubicBezTo>
                    <a:pt x="65" y="158"/>
                    <a:pt x="67" y="158"/>
                    <a:pt x="69" y="158"/>
                  </a:cubicBezTo>
                  <a:cubicBezTo>
                    <a:pt x="69" y="144"/>
                    <a:pt x="68" y="129"/>
                    <a:pt x="64" y="116"/>
                  </a:cubicBezTo>
                  <a:cubicBezTo>
                    <a:pt x="58" y="98"/>
                    <a:pt x="45" y="88"/>
                    <a:pt x="33" y="79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19" y="68"/>
                    <a:pt x="16" y="63"/>
                    <a:pt x="16" y="58"/>
                  </a:cubicBezTo>
                  <a:cubicBezTo>
                    <a:pt x="16" y="51"/>
                    <a:pt x="21" y="44"/>
                    <a:pt x="29" y="38"/>
                  </a:cubicBezTo>
                  <a:cubicBezTo>
                    <a:pt x="50" y="22"/>
                    <a:pt x="67" y="35"/>
                    <a:pt x="89" y="55"/>
                  </a:cubicBezTo>
                  <a:cubicBezTo>
                    <a:pt x="89" y="55"/>
                    <a:pt x="92" y="58"/>
                    <a:pt x="92" y="58"/>
                  </a:cubicBezTo>
                  <a:cubicBezTo>
                    <a:pt x="99" y="65"/>
                    <a:pt x="107" y="72"/>
                    <a:pt x="120" y="73"/>
                  </a:cubicBezTo>
                  <a:cubicBezTo>
                    <a:pt x="125" y="74"/>
                    <a:pt x="130" y="73"/>
                    <a:pt x="134" y="72"/>
                  </a:cubicBezTo>
                  <a:cubicBezTo>
                    <a:pt x="138" y="71"/>
                    <a:pt x="141" y="71"/>
                    <a:pt x="144" y="71"/>
                  </a:cubicBezTo>
                  <a:cubicBezTo>
                    <a:pt x="159" y="74"/>
                    <a:pt x="167" y="101"/>
                    <a:pt x="168" y="118"/>
                  </a:cubicBezTo>
                  <a:cubicBezTo>
                    <a:pt x="169" y="124"/>
                    <a:pt x="169" y="131"/>
                    <a:pt x="168" y="140"/>
                  </a:cubicBezTo>
                  <a:cubicBezTo>
                    <a:pt x="168" y="158"/>
                    <a:pt x="168" y="158"/>
                    <a:pt x="168" y="158"/>
                  </a:cubicBezTo>
                  <a:cubicBezTo>
                    <a:pt x="170" y="158"/>
                    <a:pt x="173" y="158"/>
                    <a:pt x="176" y="158"/>
                  </a:cubicBezTo>
                  <a:cubicBezTo>
                    <a:pt x="178" y="158"/>
                    <a:pt x="181" y="158"/>
                    <a:pt x="184" y="158"/>
                  </a:cubicBezTo>
                  <a:cubicBezTo>
                    <a:pt x="184" y="140"/>
                    <a:pt x="184" y="140"/>
                    <a:pt x="184" y="140"/>
                  </a:cubicBezTo>
                  <a:cubicBezTo>
                    <a:pt x="185" y="131"/>
                    <a:pt x="185" y="124"/>
                    <a:pt x="184" y="116"/>
                  </a:cubicBezTo>
                  <a:cubicBezTo>
                    <a:pt x="182" y="91"/>
                    <a:pt x="171" y="60"/>
                    <a:pt x="147" y="56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45" name="Freeform 658"/>
            <p:cNvSpPr>
              <a:spLocks/>
            </p:cNvSpPr>
            <p:nvPr/>
          </p:nvSpPr>
          <p:spPr bwMode="auto">
            <a:xfrm>
              <a:off x="1638" y="2699"/>
              <a:ext cx="387" cy="322"/>
            </a:xfrm>
            <a:custGeom>
              <a:avLst/>
              <a:gdLst>
                <a:gd name="T0" fmla="*/ 104 w 155"/>
                <a:gd name="T1" fmla="*/ 23 h 121"/>
                <a:gd name="T2" fmla="*/ 120 w 155"/>
                <a:gd name="T3" fmla="*/ 18 h 121"/>
                <a:gd name="T4" fmla="*/ 130 w 155"/>
                <a:gd name="T5" fmla="*/ 25 h 121"/>
                <a:gd name="T6" fmla="*/ 127 w 155"/>
                <a:gd name="T7" fmla="*/ 67 h 121"/>
                <a:gd name="T8" fmla="*/ 125 w 155"/>
                <a:gd name="T9" fmla="*/ 71 h 121"/>
                <a:gd name="T10" fmla="*/ 113 w 155"/>
                <a:gd name="T11" fmla="*/ 113 h 121"/>
                <a:gd name="T12" fmla="*/ 113 w 155"/>
                <a:gd name="T13" fmla="*/ 120 h 121"/>
                <a:gd name="T14" fmla="*/ 120 w 155"/>
                <a:gd name="T15" fmla="*/ 120 h 121"/>
                <a:gd name="T16" fmla="*/ 129 w 155"/>
                <a:gd name="T17" fmla="*/ 120 h 121"/>
                <a:gd name="T18" fmla="*/ 129 w 155"/>
                <a:gd name="T19" fmla="*/ 113 h 121"/>
                <a:gd name="T20" fmla="*/ 139 w 155"/>
                <a:gd name="T21" fmla="*/ 78 h 121"/>
                <a:gd name="T22" fmla="*/ 141 w 155"/>
                <a:gd name="T23" fmla="*/ 73 h 121"/>
                <a:gd name="T24" fmla="*/ 143 w 155"/>
                <a:gd name="T25" fmla="*/ 17 h 121"/>
                <a:gd name="T26" fmla="*/ 123 w 155"/>
                <a:gd name="T27" fmla="*/ 2 h 121"/>
                <a:gd name="T28" fmla="*/ 94 w 155"/>
                <a:gd name="T29" fmla="*/ 10 h 121"/>
                <a:gd name="T30" fmla="*/ 81 w 155"/>
                <a:gd name="T31" fmla="*/ 26 h 121"/>
                <a:gd name="T32" fmla="*/ 70 w 155"/>
                <a:gd name="T33" fmla="*/ 39 h 121"/>
                <a:gd name="T34" fmla="*/ 56 w 155"/>
                <a:gd name="T35" fmla="*/ 39 h 121"/>
                <a:gd name="T36" fmla="*/ 40 w 155"/>
                <a:gd name="T37" fmla="*/ 40 h 121"/>
                <a:gd name="T38" fmla="*/ 0 w 155"/>
                <a:gd name="T39" fmla="*/ 120 h 121"/>
                <a:gd name="T40" fmla="*/ 6 w 155"/>
                <a:gd name="T41" fmla="*/ 120 h 121"/>
                <a:gd name="T42" fmla="*/ 16 w 155"/>
                <a:gd name="T43" fmla="*/ 121 h 121"/>
                <a:gd name="T44" fmla="*/ 43 w 155"/>
                <a:gd name="T45" fmla="*/ 55 h 121"/>
                <a:gd name="T46" fmla="*/ 55 w 155"/>
                <a:gd name="T47" fmla="*/ 55 h 121"/>
                <a:gd name="T48" fmla="*/ 76 w 155"/>
                <a:gd name="T49" fmla="*/ 54 h 121"/>
                <a:gd name="T50" fmla="*/ 95 w 155"/>
                <a:gd name="T51" fmla="*/ 35 h 121"/>
                <a:gd name="T52" fmla="*/ 104 w 155"/>
                <a:gd name="T53" fmla="*/ 2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5" h="121">
                  <a:moveTo>
                    <a:pt x="104" y="23"/>
                  </a:moveTo>
                  <a:cubicBezTo>
                    <a:pt x="109" y="19"/>
                    <a:pt x="115" y="17"/>
                    <a:pt x="120" y="18"/>
                  </a:cubicBezTo>
                  <a:cubicBezTo>
                    <a:pt x="124" y="19"/>
                    <a:pt x="127" y="21"/>
                    <a:pt x="130" y="25"/>
                  </a:cubicBezTo>
                  <a:cubicBezTo>
                    <a:pt x="138" y="38"/>
                    <a:pt x="133" y="52"/>
                    <a:pt x="127" y="67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19" y="84"/>
                    <a:pt x="114" y="97"/>
                    <a:pt x="113" y="113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5" y="120"/>
                    <a:pt x="117" y="120"/>
                    <a:pt x="120" y="120"/>
                  </a:cubicBezTo>
                  <a:cubicBezTo>
                    <a:pt x="123" y="120"/>
                    <a:pt x="126" y="120"/>
                    <a:pt x="129" y="120"/>
                  </a:cubicBezTo>
                  <a:cubicBezTo>
                    <a:pt x="129" y="113"/>
                    <a:pt x="129" y="113"/>
                    <a:pt x="129" y="113"/>
                  </a:cubicBezTo>
                  <a:cubicBezTo>
                    <a:pt x="129" y="101"/>
                    <a:pt x="134" y="90"/>
                    <a:pt x="139" y="78"/>
                  </a:cubicBezTo>
                  <a:cubicBezTo>
                    <a:pt x="141" y="73"/>
                    <a:pt x="141" y="73"/>
                    <a:pt x="141" y="73"/>
                  </a:cubicBezTo>
                  <a:cubicBezTo>
                    <a:pt x="149" y="56"/>
                    <a:pt x="155" y="36"/>
                    <a:pt x="143" y="17"/>
                  </a:cubicBezTo>
                  <a:cubicBezTo>
                    <a:pt x="139" y="9"/>
                    <a:pt x="132" y="4"/>
                    <a:pt x="123" y="2"/>
                  </a:cubicBezTo>
                  <a:cubicBezTo>
                    <a:pt x="114" y="0"/>
                    <a:pt x="103" y="3"/>
                    <a:pt x="94" y="10"/>
                  </a:cubicBezTo>
                  <a:cubicBezTo>
                    <a:pt x="88" y="15"/>
                    <a:pt x="85" y="21"/>
                    <a:pt x="81" y="26"/>
                  </a:cubicBezTo>
                  <a:cubicBezTo>
                    <a:pt x="78" y="32"/>
                    <a:pt x="74" y="37"/>
                    <a:pt x="70" y="39"/>
                  </a:cubicBezTo>
                  <a:cubicBezTo>
                    <a:pt x="66" y="40"/>
                    <a:pt x="61" y="40"/>
                    <a:pt x="56" y="39"/>
                  </a:cubicBezTo>
                  <a:cubicBezTo>
                    <a:pt x="51" y="39"/>
                    <a:pt x="46" y="39"/>
                    <a:pt x="40" y="40"/>
                  </a:cubicBezTo>
                  <a:cubicBezTo>
                    <a:pt x="5" y="46"/>
                    <a:pt x="1" y="86"/>
                    <a:pt x="0" y="120"/>
                  </a:cubicBezTo>
                  <a:cubicBezTo>
                    <a:pt x="2" y="120"/>
                    <a:pt x="4" y="120"/>
                    <a:pt x="6" y="120"/>
                  </a:cubicBezTo>
                  <a:cubicBezTo>
                    <a:pt x="10" y="120"/>
                    <a:pt x="13" y="120"/>
                    <a:pt x="16" y="121"/>
                  </a:cubicBezTo>
                  <a:cubicBezTo>
                    <a:pt x="16" y="91"/>
                    <a:pt x="19" y="60"/>
                    <a:pt x="43" y="55"/>
                  </a:cubicBezTo>
                  <a:cubicBezTo>
                    <a:pt x="46" y="55"/>
                    <a:pt x="50" y="55"/>
                    <a:pt x="55" y="55"/>
                  </a:cubicBezTo>
                  <a:cubicBezTo>
                    <a:pt x="61" y="56"/>
                    <a:pt x="69" y="57"/>
                    <a:pt x="76" y="54"/>
                  </a:cubicBezTo>
                  <a:cubicBezTo>
                    <a:pt x="85" y="50"/>
                    <a:pt x="90" y="42"/>
                    <a:pt x="95" y="35"/>
                  </a:cubicBezTo>
                  <a:cubicBezTo>
                    <a:pt x="98" y="30"/>
                    <a:pt x="100" y="25"/>
                    <a:pt x="104" y="23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46" name="Freeform 659"/>
            <p:cNvSpPr>
              <a:spLocks/>
            </p:cNvSpPr>
            <p:nvPr/>
          </p:nvSpPr>
          <p:spPr bwMode="auto">
            <a:xfrm>
              <a:off x="488" y="2845"/>
              <a:ext cx="357" cy="176"/>
            </a:xfrm>
            <a:custGeom>
              <a:avLst/>
              <a:gdLst>
                <a:gd name="T0" fmla="*/ 84 w 143"/>
                <a:gd name="T1" fmla="*/ 12 h 66"/>
                <a:gd name="T2" fmla="*/ 78 w 143"/>
                <a:gd name="T3" fmla="*/ 14 h 66"/>
                <a:gd name="T4" fmla="*/ 55 w 143"/>
                <a:gd name="T5" fmla="*/ 9 h 66"/>
                <a:gd name="T6" fmla="*/ 29 w 143"/>
                <a:gd name="T7" fmla="*/ 0 h 66"/>
                <a:gd name="T8" fmla="*/ 10 w 143"/>
                <a:gd name="T9" fmla="*/ 9 h 66"/>
                <a:gd name="T10" fmla="*/ 2 w 143"/>
                <a:gd name="T11" fmla="*/ 58 h 66"/>
                <a:gd name="T12" fmla="*/ 3 w 143"/>
                <a:gd name="T13" fmla="*/ 65 h 66"/>
                <a:gd name="T14" fmla="*/ 13 w 143"/>
                <a:gd name="T15" fmla="*/ 65 h 66"/>
                <a:gd name="T16" fmla="*/ 19 w 143"/>
                <a:gd name="T17" fmla="*/ 65 h 66"/>
                <a:gd name="T18" fmla="*/ 18 w 143"/>
                <a:gd name="T19" fmla="*/ 57 h 66"/>
                <a:gd name="T20" fmla="*/ 22 w 143"/>
                <a:gd name="T21" fmla="*/ 20 h 66"/>
                <a:gd name="T22" fmla="*/ 30 w 143"/>
                <a:gd name="T23" fmla="*/ 16 h 66"/>
                <a:gd name="T24" fmla="*/ 47 w 143"/>
                <a:gd name="T25" fmla="*/ 23 h 66"/>
                <a:gd name="T26" fmla="*/ 83 w 143"/>
                <a:gd name="T27" fmla="*/ 29 h 66"/>
                <a:gd name="T28" fmla="*/ 89 w 143"/>
                <a:gd name="T29" fmla="*/ 27 h 66"/>
                <a:gd name="T30" fmla="*/ 120 w 143"/>
                <a:gd name="T31" fmla="*/ 33 h 66"/>
                <a:gd name="T32" fmla="*/ 123 w 143"/>
                <a:gd name="T33" fmla="*/ 57 h 66"/>
                <a:gd name="T34" fmla="*/ 121 w 143"/>
                <a:gd name="T35" fmla="*/ 65 h 66"/>
                <a:gd name="T36" fmla="*/ 126 w 143"/>
                <a:gd name="T37" fmla="*/ 65 h 66"/>
                <a:gd name="T38" fmla="*/ 137 w 143"/>
                <a:gd name="T39" fmla="*/ 66 h 66"/>
                <a:gd name="T40" fmla="*/ 138 w 143"/>
                <a:gd name="T41" fmla="*/ 61 h 66"/>
                <a:gd name="T42" fmla="*/ 133 w 143"/>
                <a:gd name="T43" fmla="*/ 24 h 66"/>
                <a:gd name="T44" fmla="*/ 84 w 143"/>
                <a:gd name="T45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3" h="66">
                  <a:moveTo>
                    <a:pt x="84" y="12"/>
                  </a:moveTo>
                  <a:cubicBezTo>
                    <a:pt x="78" y="14"/>
                    <a:pt x="78" y="14"/>
                    <a:pt x="78" y="14"/>
                  </a:cubicBezTo>
                  <a:cubicBezTo>
                    <a:pt x="70" y="17"/>
                    <a:pt x="64" y="14"/>
                    <a:pt x="55" y="9"/>
                  </a:cubicBezTo>
                  <a:cubicBezTo>
                    <a:pt x="48" y="4"/>
                    <a:pt x="40" y="0"/>
                    <a:pt x="29" y="0"/>
                  </a:cubicBezTo>
                  <a:cubicBezTo>
                    <a:pt x="21" y="1"/>
                    <a:pt x="14" y="4"/>
                    <a:pt x="10" y="9"/>
                  </a:cubicBezTo>
                  <a:cubicBezTo>
                    <a:pt x="0" y="20"/>
                    <a:pt x="1" y="38"/>
                    <a:pt x="2" y="58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6" y="65"/>
                    <a:pt x="9" y="65"/>
                    <a:pt x="13" y="65"/>
                  </a:cubicBezTo>
                  <a:cubicBezTo>
                    <a:pt x="15" y="65"/>
                    <a:pt x="17" y="65"/>
                    <a:pt x="19" y="65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7" y="41"/>
                    <a:pt x="16" y="26"/>
                    <a:pt x="22" y="20"/>
                  </a:cubicBezTo>
                  <a:cubicBezTo>
                    <a:pt x="23" y="18"/>
                    <a:pt x="25" y="17"/>
                    <a:pt x="30" y="16"/>
                  </a:cubicBezTo>
                  <a:cubicBezTo>
                    <a:pt x="36" y="16"/>
                    <a:pt x="41" y="19"/>
                    <a:pt x="47" y="23"/>
                  </a:cubicBezTo>
                  <a:cubicBezTo>
                    <a:pt x="56" y="28"/>
                    <a:pt x="67" y="34"/>
                    <a:pt x="83" y="29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104" y="22"/>
                    <a:pt x="111" y="19"/>
                    <a:pt x="120" y="33"/>
                  </a:cubicBezTo>
                  <a:cubicBezTo>
                    <a:pt x="126" y="41"/>
                    <a:pt x="125" y="47"/>
                    <a:pt x="123" y="57"/>
                  </a:cubicBezTo>
                  <a:cubicBezTo>
                    <a:pt x="122" y="60"/>
                    <a:pt x="122" y="62"/>
                    <a:pt x="121" y="65"/>
                  </a:cubicBezTo>
                  <a:cubicBezTo>
                    <a:pt x="123" y="65"/>
                    <a:pt x="124" y="65"/>
                    <a:pt x="126" y="65"/>
                  </a:cubicBezTo>
                  <a:cubicBezTo>
                    <a:pt x="130" y="65"/>
                    <a:pt x="134" y="65"/>
                    <a:pt x="137" y="66"/>
                  </a:cubicBezTo>
                  <a:cubicBezTo>
                    <a:pt x="138" y="64"/>
                    <a:pt x="138" y="62"/>
                    <a:pt x="138" y="61"/>
                  </a:cubicBezTo>
                  <a:cubicBezTo>
                    <a:pt x="141" y="49"/>
                    <a:pt x="143" y="38"/>
                    <a:pt x="133" y="24"/>
                  </a:cubicBezTo>
                  <a:cubicBezTo>
                    <a:pt x="117" y="0"/>
                    <a:pt x="100" y="7"/>
                    <a:pt x="84" y="12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47" name="Freeform 660"/>
            <p:cNvSpPr>
              <a:spLocks/>
            </p:cNvSpPr>
            <p:nvPr/>
          </p:nvSpPr>
          <p:spPr bwMode="auto">
            <a:xfrm>
              <a:off x="203" y="2405"/>
              <a:ext cx="197" cy="614"/>
            </a:xfrm>
            <a:custGeom>
              <a:avLst/>
              <a:gdLst>
                <a:gd name="T0" fmla="*/ 75 w 79"/>
                <a:gd name="T1" fmla="*/ 3 h 230"/>
                <a:gd name="T2" fmla="*/ 63 w 79"/>
                <a:gd name="T3" fmla="*/ 4 h 230"/>
                <a:gd name="T4" fmla="*/ 43 w 79"/>
                <a:gd name="T5" fmla="*/ 19 h 230"/>
                <a:gd name="T6" fmla="*/ 13 w 79"/>
                <a:gd name="T7" fmla="*/ 47 h 230"/>
                <a:gd name="T8" fmla="*/ 13 w 79"/>
                <a:gd name="T9" fmla="*/ 129 h 230"/>
                <a:gd name="T10" fmla="*/ 16 w 79"/>
                <a:gd name="T11" fmla="*/ 140 h 230"/>
                <a:gd name="T12" fmla="*/ 11 w 79"/>
                <a:gd name="T13" fmla="*/ 189 h 230"/>
                <a:gd name="T14" fmla="*/ 8 w 79"/>
                <a:gd name="T15" fmla="*/ 201 h 230"/>
                <a:gd name="T16" fmla="*/ 5 w 79"/>
                <a:gd name="T17" fmla="*/ 230 h 230"/>
                <a:gd name="T18" fmla="*/ 13 w 79"/>
                <a:gd name="T19" fmla="*/ 230 h 230"/>
                <a:gd name="T20" fmla="*/ 21 w 79"/>
                <a:gd name="T21" fmla="*/ 230 h 230"/>
                <a:gd name="T22" fmla="*/ 24 w 79"/>
                <a:gd name="T23" fmla="*/ 205 h 230"/>
                <a:gd name="T24" fmla="*/ 27 w 79"/>
                <a:gd name="T25" fmla="*/ 193 h 230"/>
                <a:gd name="T26" fmla="*/ 32 w 79"/>
                <a:gd name="T27" fmla="*/ 136 h 230"/>
                <a:gd name="T28" fmla="*/ 29 w 79"/>
                <a:gd name="T29" fmla="*/ 125 h 230"/>
                <a:gd name="T30" fmla="*/ 28 w 79"/>
                <a:gd name="T31" fmla="*/ 53 h 230"/>
                <a:gd name="T32" fmla="*/ 51 w 79"/>
                <a:gd name="T33" fmla="*/ 33 h 230"/>
                <a:gd name="T34" fmla="*/ 76 w 79"/>
                <a:gd name="T35" fmla="*/ 14 h 230"/>
                <a:gd name="T36" fmla="*/ 75 w 79"/>
                <a:gd name="T37" fmla="*/ 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" h="230">
                  <a:moveTo>
                    <a:pt x="75" y="3"/>
                  </a:moveTo>
                  <a:cubicBezTo>
                    <a:pt x="71" y="0"/>
                    <a:pt x="66" y="1"/>
                    <a:pt x="63" y="4"/>
                  </a:cubicBezTo>
                  <a:cubicBezTo>
                    <a:pt x="59" y="11"/>
                    <a:pt x="51" y="15"/>
                    <a:pt x="43" y="19"/>
                  </a:cubicBezTo>
                  <a:cubicBezTo>
                    <a:pt x="32" y="25"/>
                    <a:pt x="20" y="32"/>
                    <a:pt x="13" y="47"/>
                  </a:cubicBezTo>
                  <a:cubicBezTo>
                    <a:pt x="0" y="75"/>
                    <a:pt x="7" y="102"/>
                    <a:pt x="13" y="129"/>
                  </a:cubicBezTo>
                  <a:cubicBezTo>
                    <a:pt x="16" y="140"/>
                    <a:pt x="16" y="140"/>
                    <a:pt x="16" y="140"/>
                  </a:cubicBezTo>
                  <a:cubicBezTo>
                    <a:pt x="20" y="156"/>
                    <a:pt x="16" y="172"/>
                    <a:pt x="11" y="189"/>
                  </a:cubicBezTo>
                  <a:cubicBezTo>
                    <a:pt x="8" y="201"/>
                    <a:pt x="8" y="201"/>
                    <a:pt x="8" y="201"/>
                  </a:cubicBezTo>
                  <a:cubicBezTo>
                    <a:pt x="6" y="211"/>
                    <a:pt x="5" y="221"/>
                    <a:pt x="5" y="230"/>
                  </a:cubicBezTo>
                  <a:cubicBezTo>
                    <a:pt x="8" y="230"/>
                    <a:pt x="10" y="230"/>
                    <a:pt x="13" y="230"/>
                  </a:cubicBezTo>
                  <a:cubicBezTo>
                    <a:pt x="16" y="230"/>
                    <a:pt x="19" y="230"/>
                    <a:pt x="21" y="230"/>
                  </a:cubicBezTo>
                  <a:cubicBezTo>
                    <a:pt x="21" y="222"/>
                    <a:pt x="22" y="213"/>
                    <a:pt x="24" y="205"/>
                  </a:cubicBezTo>
                  <a:cubicBezTo>
                    <a:pt x="27" y="193"/>
                    <a:pt x="27" y="193"/>
                    <a:pt x="27" y="193"/>
                  </a:cubicBezTo>
                  <a:cubicBezTo>
                    <a:pt x="32" y="175"/>
                    <a:pt x="37" y="157"/>
                    <a:pt x="32" y="136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3" y="100"/>
                    <a:pt x="17" y="77"/>
                    <a:pt x="28" y="53"/>
                  </a:cubicBezTo>
                  <a:cubicBezTo>
                    <a:pt x="32" y="44"/>
                    <a:pt x="41" y="39"/>
                    <a:pt x="51" y="33"/>
                  </a:cubicBezTo>
                  <a:cubicBezTo>
                    <a:pt x="60" y="28"/>
                    <a:pt x="69" y="23"/>
                    <a:pt x="76" y="14"/>
                  </a:cubicBezTo>
                  <a:cubicBezTo>
                    <a:pt x="79" y="11"/>
                    <a:pt x="78" y="6"/>
                    <a:pt x="75" y="3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48" name="Freeform 661"/>
            <p:cNvSpPr>
              <a:spLocks/>
            </p:cNvSpPr>
            <p:nvPr/>
          </p:nvSpPr>
          <p:spPr bwMode="auto">
            <a:xfrm>
              <a:off x="168" y="3893"/>
              <a:ext cx="392" cy="224"/>
            </a:xfrm>
            <a:custGeom>
              <a:avLst/>
              <a:gdLst>
                <a:gd name="T0" fmla="*/ 151 w 157"/>
                <a:gd name="T1" fmla="*/ 0 h 84"/>
                <a:gd name="T2" fmla="*/ 141 w 157"/>
                <a:gd name="T3" fmla="*/ 1 h 84"/>
                <a:gd name="T4" fmla="*/ 134 w 157"/>
                <a:gd name="T5" fmla="*/ 1 h 84"/>
                <a:gd name="T6" fmla="*/ 136 w 157"/>
                <a:gd name="T7" fmla="*/ 10 h 84"/>
                <a:gd name="T8" fmla="*/ 118 w 157"/>
                <a:gd name="T9" fmla="*/ 62 h 84"/>
                <a:gd name="T10" fmla="*/ 85 w 157"/>
                <a:gd name="T11" fmla="*/ 66 h 84"/>
                <a:gd name="T12" fmla="*/ 77 w 157"/>
                <a:gd name="T13" fmla="*/ 66 h 84"/>
                <a:gd name="T14" fmla="*/ 71 w 157"/>
                <a:gd name="T15" fmla="*/ 66 h 84"/>
                <a:gd name="T16" fmla="*/ 28 w 157"/>
                <a:gd name="T17" fmla="*/ 57 h 84"/>
                <a:gd name="T18" fmla="*/ 29 w 157"/>
                <a:gd name="T19" fmla="*/ 22 h 84"/>
                <a:gd name="T20" fmla="*/ 34 w 157"/>
                <a:gd name="T21" fmla="*/ 1 h 84"/>
                <a:gd name="T22" fmla="*/ 27 w 157"/>
                <a:gd name="T23" fmla="*/ 1 h 84"/>
                <a:gd name="T24" fmla="*/ 18 w 157"/>
                <a:gd name="T25" fmla="*/ 0 h 84"/>
                <a:gd name="T26" fmla="*/ 15 w 157"/>
                <a:gd name="T27" fmla="*/ 15 h 84"/>
                <a:gd name="T28" fmla="*/ 15 w 157"/>
                <a:gd name="T29" fmla="*/ 16 h 84"/>
                <a:gd name="T30" fmla="*/ 15 w 157"/>
                <a:gd name="T31" fmla="*/ 67 h 84"/>
                <a:gd name="T32" fmla="*/ 72 w 157"/>
                <a:gd name="T33" fmla="*/ 82 h 84"/>
                <a:gd name="T34" fmla="*/ 78 w 157"/>
                <a:gd name="T35" fmla="*/ 82 h 84"/>
                <a:gd name="T36" fmla="*/ 86 w 157"/>
                <a:gd name="T37" fmla="*/ 82 h 84"/>
                <a:gd name="T38" fmla="*/ 125 w 157"/>
                <a:gd name="T39" fmla="*/ 76 h 84"/>
                <a:gd name="T40" fmla="*/ 151 w 157"/>
                <a:gd name="T41" fmla="*/ 8 h 84"/>
                <a:gd name="T42" fmla="*/ 151 w 157"/>
                <a:gd name="T4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7" h="84">
                  <a:moveTo>
                    <a:pt x="151" y="0"/>
                  </a:moveTo>
                  <a:cubicBezTo>
                    <a:pt x="147" y="1"/>
                    <a:pt x="144" y="1"/>
                    <a:pt x="141" y="1"/>
                  </a:cubicBezTo>
                  <a:cubicBezTo>
                    <a:pt x="138" y="1"/>
                    <a:pt x="136" y="1"/>
                    <a:pt x="134" y="1"/>
                  </a:cubicBezTo>
                  <a:cubicBezTo>
                    <a:pt x="135" y="4"/>
                    <a:pt x="135" y="7"/>
                    <a:pt x="136" y="10"/>
                  </a:cubicBezTo>
                  <a:cubicBezTo>
                    <a:pt x="138" y="35"/>
                    <a:pt x="140" y="50"/>
                    <a:pt x="118" y="62"/>
                  </a:cubicBezTo>
                  <a:cubicBezTo>
                    <a:pt x="111" y="65"/>
                    <a:pt x="96" y="66"/>
                    <a:pt x="85" y="66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55" y="67"/>
                    <a:pt x="36" y="68"/>
                    <a:pt x="28" y="57"/>
                  </a:cubicBezTo>
                  <a:cubicBezTo>
                    <a:pt x="19" y="46"/>
                    <a:pt x="22" y="38"/>
                    <a:pt x="29" y="22"/>
                  </a:cubicBezTo>
                  <a:cubicBezTo>
                    <a:pt x="33" y="15"/>
                    <a:pt x="34" y="10"/>
                    <a:pt x="34" y="1"/>
                  </a:cubicBezTo>
                  <a:cubicBezTo>
                    <a:pt x="32" y="1"/>
                    <a:pt x="29" y="1"/>
                    <a:pt x="27" y="1"/>
                  </a:cubicBezTo>
                  <a:cubicBezTo>
                    <a:pt x="24" y="1"/>
                    <a:pt x="21" y="1"/>
                    <a:pt x="18" y="0"/>
                  </a:cubicBezTo>
                  <a:cubicBezTo>
                    <a:pt x="18" y="8"/>
                    <a:pt x="17" y="10"/>
                    <a:pt x="15" y="15"/>
                  </a:cubicBezTo>
                  <a:cubicBezTo>
                    <a:pt x="15" y="15"/>
                    <a:pt x="15" y="16"/>
                    <a:pt x="15" y="16"/>
                  </a:cubicBezTo>
                  <a:cubicBezTo>
                    <a:pt x="7" y="32"/>
                    <a:pt x="0" y="48"/>
                    <a:pt x="15" y="67"/>
                  </a:cubicBezTo>
                  <a:cubicBezTo>
                    <a:pt x="29" y="84"/>
                    <a:pt x="53" y="83"/>
                    <a:pt x="72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86" y="82"/>
                    <a:pt x="86" y="82"/>
                  </a:cubicBezTo>
                  <a:cubicBezTo>
                    <a:pt x="99" y="82"/>
                    <a:pt x="115" y="81"/>
                    <a:pt x="125" y="76"/>
                  </a:cubicBezTo>
                  <a:cubicBezTo>
                    <a:pt x="157" y="59"/>
                    <a:pt x="154" y="33"/>
                    <a:pt x="151" y="8"/>
                  </a:cubicBezTo>
                  <a:cubicBezTo>
                    <a:pt x="151" y="6"/>
                    <a:pt x="151" y="3"/>
                    <a:pt x="15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49" name="Freeform 662"/>
            <p:cNvSpPr>
              <a:spLocks/>
            </p:cNvSpPr>
            <p:nvPr/>
          </p:nvSpPr>
          <p:spPr bwMode="auto">
            <a:xfrm>
              <a:off x="783" y="3893"/>
              <a:ext cx="427" cy="438"/>
            </a:xfrm>
            <a:custGeom>
              <a:avLst/>
              <a:gdLst>
                <a:gd name="T0" fmla="*/ 132 w 171"/>
                <a:gd name="T1" fmla="*/ 45 h 164"/>
                <a:gd name="T2" fmla="*/ 114 w 171"/>
                <a:gd name="T3" fmla="*/ 29 h 164"/>
                <a:gd name="T4" fmla="*/ 123 w 171"/>
                <a:gd name="T5" fmla="*/ 9 h 164"/>
                <a:gd name="T6" fmla="*/ 129 w 171"/>
                <a:gd name="T7" fmla="*/ 1 h 164"/>
                <a:gd name="T8" fmla="*/ 121 w 171"/>
                <a:gd name="T9" fmla="*/ 1 h 164"/>
                <a:gd name="T10" fmla="*/ 110 w 171"/>
                <a:gd name="T11" fmla="*/ 0 h 164"/>
                <a:gd name="T12" fmla="*/ 99 w 171"/>
                <a:gd name="T13" fmla="*/ 33 h 164"/>
                <a:gd name="T14" fmla="*/ 126 w 171"/>
                <a:gd name="T15" fmla="*/ 60 h 164"/>
                <a:gd name="T16" fmla="*/ 144 w 171"/>
                <a:gd name="T17" fmla="*/ 75 h 164"/>
                <a:gd name="T18" fmla="*/ 111 w 171"/>
                <a:gd name="T19" fmla="*/ 135 h 164"/>
                <a:gd name="T20" fmla="*/ 64 w 171"/>
                <a:gd name="T21" fmla="*/ 132 h 164"/>
                <a:gd name="T22" fmla="*/ 45 w 171"/>
                <a:gd name="T23" fmla="*/ 88 h 164"/>
                <a:gd name="T24" fmla="*/ 37 w 171"/>
                <a:gd name="T25" fmla="*/ 51 h 164"/>
                <a:gd name="T26" fmla="*/ 27 w 171"/>
                <a:gd name="T27" fmla="*/ 37 h 164"/>
                <a:gd name="T28" fmla="*/ 18 w 171"/>
                <a:gd name="T29" fmla="*/ 23 h 164"/>
                <a:gd name="T30" fmla="*/ 16 w 171"/>
                <a:gd name="T31" fmla="*/ 1 h 164"/>
                <a:gd name="T32" fmla="*/ 8 w 171"/>
                <a:gd name="T33" fmla="*/ 1 h 164"/>
                <a:gd name="T34" fmla="*/ 0 w 171"/>
                <a:gd name="T35" fmla="*/ 1 h 164"/>
                <a:gd name="T36" fmla="*/ 3 w 171"/>
                <a:gd name="T37" fmla="*/ 26 h 164"/>
                <a:gd name="T38" fmla="*/ 15 w 171"/>
                <a:gd name="T39" fmla="*/ 48 h 164"/>
                <a:gd name="T40" fmla="*/ 22 w 171"/>
                <a:gd name="T41" fmla="*/ 57 h 164"/>
                <a:gd name="T42" fmla="*/ 29 w 171"/>
                <a:gd name="T43" fmla="*/ 89 h 164"/>
                <a:gd name="T44" fmla="*/ 52 w 171"/>
                <a:gd name="T45" fmla="*/ 144 h 164"/>
                <a:gd name="T46" fmla="*/ 120 w 171"/>
                <a:gd name="T47" fmla="*/ 149 h 164"/>
                <a:gd name="T48" fmla="*/ 159 w 171"/>
                <a:gd name="T49" fmla="*/ 69 h 164"/>
                <a:gd name="T50" fmla="*/ 132 w 171"/>
                <a:gd name="T51" fmla="*/ 4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1" h="164">
                  <a:moveTo>
                    <a:pt x="132" y="45"/>
                  </a:moveTo>
                  <a:cubicBezTo>
                    <a:pt x="122" y="41"/>
                    <a:pt x="116" y="38"/>
                    <a:pt x="114" y="29"/>
                  </a:cubicBezTo>
                  <a:cubicBezTo>
                    <a:pt x="113" y="24"/>
                    <a:pt x="118" y="17"/>
                    <a:pt x="123" y="9"/>
                  </a:cubicBezTo>
                  <a:cubicBezTo>
                    <a:pt x="125" y="7"/>
                    <a:pt x="127" y="4"/>
                    <a:pt x="129" y="1"/>
                  </a:cubicBezTo>
                  <a:cubicBezTo>
                    <a:pt x="127" y="1"/>
                    <a:pt x="124" y="1"/>
                    <a:pt x="121" y="1"/>
                  </a:cubicBezTo>
                  <a:cubicBezTo>
                    <a:pt x="117" y="1"/>
                    <a:pt x="114" y="1"/>
                    <a:pt x="110" y="0"/>
                  </a:cubicBezTo>
                  <a:cubicBezTo>
                    <a:pt x="103" y="10"/>
                    <a:pt x="96" y="20"/>
                    <a:pt x="99" y="33"/>
                  </a:cubicBezTo>
                  <a:cubicBezTo>
                    <a:pt x="102" y="49"/>
                    <a:pt x="115" y="55"/>
                    <a:pt x="126" y="60"/>
                  </a:cubicBezTo>
                  <a:cubicBezTo>
                    <a:pt x="134" y="63"/>
                    <a:pt x="141" y="67"/>
                    <a:pt x="144" y="75"/>
                  </a:cubicBezTo>
                  <a:cubicBezTo>
                    <a:pt x="153" y="97"/>
                    <a:pt x="131" y="123"/>
                    <a:pt x="111" y="135"/>
                  </a:cubicBezTo>
                  <a:cubicBezTo>
                    <a:pt x="103" y="141"/>
                    <a:pt x="82" y="151"/>
                    <a:pt x="64" y="132"/>
                  </a:cubicBezTo>
                  <a:cubicBezTo>
                    <a:pt x="47" y="115"/>
                    <a:pt x="46" y="103"/>
                    <a:pt x="45" y="88"/>
                  </a:cubicBezTo>
                  <a:cubicBezTo>
                    <a:pt x="44" y="77"/>
                    <a:pt x="43" y="65"/>
                    <a:pt x="37" y="51"/>
                  </a:cubicBezTo>
                  <a:cubicBezTo>
                    <a:pt x="34" y="45"/>
                    <a:pt x="30" y="41"/>
                    <a:pt x="27" y="37"/>
                  </a:cubicBezTo>
                  <a:cubicBezTo>
                    <a:pt x="23" y="32"/>
                    <a:pt x="20" y="29"/>
                    <a:pt x="18" y="23"/>
                  </a:cubicBezTo>
                  <a:cubicBezTo>
                    <a:pt x="16" y="12"/>
                    <a:pt x="16" y="8"/>
                    <a:pt x="16" y="1"/>
                  </a:cubicBezTo>
                  <a:cubicBezTo>
                    <a:pt x="14" y="1"/>
                    <a:pt x="11" y="1"/>
                    <a:pt x="8" y="1"/>
                  </a:cubicBezTo>
                  <a:cubicBezTo>
                    <a:pt x="5" y="1"/>
                    <a:pt x="3" y="1"/>
                    <a:pt x="0" y="1"/>
                  </a:cubicBezTo>
                  <a:cubicBezTo>
                    <a:pt x="0" y="8"/>
                    <a:pt x="0" y="14"/>
                    <a:pt x="3" y="26"/>
                  </a:cubicBezTo>
                  <a:cubicBezTo>
                    <a:pt x="5" y="36"/>
                    <a:pt x="11" y="43"/>
                    <a:pt x="15" y="48"/>
                  </a:cubicBezTo>
                  <a:cubicBezTo>
                    <a:pt x="18" y="51"/>
                    <a:pt x="21" y="54"/>
                    <a:pt x="22" y="57"/>
                  </a:cubicBezTo>
                  <a:cubicBezTo>
                    <a:pt x="27" y="69"/>
                    <a:pt x="28" y="79"/>
                    <a:pt x="29" y="89"/>
                  </a:cubicBezTo>
                  <a:cubicBezTo>
                    <a:pt x="30" y="105"/>
                    <a:pt x="32" y="122"/>
                    <a:pt x="52" y="144"/>
                  </a:cubicBezTo>
                  <a:cubicBezTo>
                    <a:pt x="70" y="162"/>
                    <a:pt x="96" y="164"/>
                    <a:pt x="120" y="149"/>
                  </a:cubicBezTo>
                  <a:cubicBezTo>
                    <a:pt x="145" y="133"/>
                    <a:pt x="171" y="99"/>
                    <a:pt x="159" y="69"/>
                  </a:cubicBezTo>
                  <a:cubicBezTo>
                    <a:pt x="153" y="55"/>
                    <a:pt x="142" y="49"/>
                    <a:pt x="132" y="45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50" name="Freeform 663"/>
            <p:cNvSpPr>
              <a:spLocks/>
            </p:cNvSpPr>
            <p:nvPr/>
          </p:nvSpPr>
          <p:spPr bwMode="auto">
            <a:xfrm>
              <a:off x="1335" y="3893"/>
              <a:ext cx="335" cy="174"/>
            </a:xfrm>
            <a:custGeom>
              <a:avLst/>
              <a:gdLst>
                <a:gd name="T0" fmla="*/ 127 w 134"/>
                <a:gd name="T1" fmla="*/ 1 h 65"/>
                <a:gd name="T2" fmla="*/ 118 w 134"/>
                <a:gd name="T3" fmla="*/ 0 h 65"/>
                <a:gd name="T4" fmla="*/ 115 w 134"/>
                <a:gd name="T5" fmla="*/ 33 h 65"/>
                <a:gd name="T6" fmla="*/ 85 w 134"/>
                <a:gd name="T7" fmla="*/ 37 h 65"/>
                <a:gd name="T8" fmla="*/ 61 w 134"/>
                <a:gd name="T9" fmla="*/ 39 h 65"/>
                <a:gd name="T10" fmla="*/ 50 w 134"/>
                <a:gd name="T11" fmla="*/ 41 h 65"/>
                <a:gd name="T12" fmla="*/ 19 w 134"/>
                <a:gd name="T13" fmla="*/ 29 h 65"/>
                <a:gd name="T14" fmla="*/ 17 w 134"/>
                <a:gd name="T15" fmla="*/ 8 h 65"/>
                <a:gd name="T16" fmla="*/ 18 w 134"/>
                <a:gd name="T17" fmla="*/ 1 h 65"/>
                <a:gd name="T18" fmla="*/ 14 w 134"/>
                <a:gd name="T19" fmla="*/ 1 h 65"/>
                <a:gd name="T20" fmla="*/ 2 w 134"/>
                <a:gd name="T21" fmla="*/ 0 h 65"/>
                <a:gd name="T22" fmla="*/ 1 w 134"/>
                <a:gd name="T23" fmla="*/ 7 h 65"/>
                <a:gd name="T24" fmla="*/ 4 w 134"/>
                <a:gd name="T25" fmla="*/ 34 h 65"/>
                <a:gd name="T26" fmla="*/ 54 w 134"/>
                <a:gd name="T27" fmla="*/ 57 h 65"/>
                <a:gd name="T28" fmla="*/ 64 w 134"/>
                <a:gd name="T29" fmla="*/ 55 h 65"/>
                <a:gd name="T30" fmla="*/ 86 w 134"/>
                <a:gd name="T31" fmla="*/ 53 h 65"/>
                <a:gd name="T32" fmla="*/ 120 w 134"/>
                <a:gd name="T33" fmla="*/ 48 h 65"/>
                <a:gd name="T34" fmla="*/ 134 w 134"/>
                <a:gd name="T35" fmla="*/ 1 h 65"/>
                <a:gd name="T36" fmla="*/ 127 w 134"/>
                <a:gd name="T3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4" h="65">
                  <a:moveTo>
                    <a:pt x="127" y="1"/>
                  </a:moveTo>
                  <a:cubicBezTo>
                    <a:pt x="124" y="1"/>
                    <a:pt x="121" y="1"/>
                    <a:pt x="118" y="0"/>
                  </a:cubicBezTo>
                  <a:cubicBezTo>
                    <a:pt x="118" y="12"/>
                    <a:pt x="118" y="32"/>
                    <a:pt x="115" y="33"/>
                  </a:cubicBezTo>
                  <a:cubicBezTo>
                    <a:pt x="107" y="36"/>
                    <a:pt x="97" y="37"/>
                    <a:pt x="85" y="37"/>
                  </a:cubicBezTo>
                  <a:cubicBezTo>
                    <a:pt x="76" y="38"/>
                    <a:pt x="68" y="38"/>
                    <a:pt x="61" y="39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32" y="45"/>
                    <a:pt x="26" y="47"/>
                    <a:pt x="19" y="29"/>
                  </a:cubicBezTo>
                  <a:cubicBezTo>
                    <a:pt x="16" y="21"/>
                    <a:pt x="16" y="18"/>
                    <a:pt x="17" y="8"/>
                  </a:cubicBezTo>
                  <a:cubicBezTo>
                    <a:pt x="17" y="6"/>
                    <a:pt x="18" y="4"/>
                    <a:pt x="18" y="1"/>
                  </a:cubicBezTo>
                  <a:cubicBezTo>
                    <a:pt x="17" y="1"/>
                    <a:pt x="15" y="1"/>
                    <a:pt x="14" y="1"/>
                  </a:cubicBezTo>
                  <a:cubicBezTo>
                    <a:pt x="10" y="1"/>
                    <a:pt x="6" y="1"/>
                    <a:pt x="2" y="0"/>
                  </a:cubicBezTo>
                  <a:cubicBezTo>
                    <a:pt x="2" y="3"/>
                    <a:pt x="2" y="5"/>
                    <a:pt x="1" y="7"/>
                  </a:cubicBezTo>
                  <a:cubicBezTo>
                    <a:pt x="0" y="17"/>
                    <a:pt x="0" y="23"/>
                    <a:pt x="4" y="34"/>
                  </a:cubicBezTo>
                  <a:cubicBezTo>
                    <a:pt x="16" y="65"/>
                    <a:pt x="36" y="61"/>
                    <a:pt x="54" y="57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9" y="54"/>
                    <a:pt x="77" y="54"/>
                    <a:pt x="86" y="53"/>
                  </a:cubicBezTo>
                  <a:cubicBezTo>
                    <a:pt x="100" y="53"/>
                    <a:pt x="110" y="52"/>
                    <a:pt x="120" y="48"/>
                  </a:cubicBezTo>
                  <a:cubicBezTo>
                    <a:pt x="134" y="43"/>
                    <a:pt x="134" y="25"/>
                    <a:pt x="134" y="1"/>
                  </a:cubicBezTo>
                  <a:cubicBezTo>
                    <a:pt x="132" y="1"/>
                    <a:pt x="129" y="1"/>
                    <a:pt x="127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51" name="Freeform 664"/>
            <p:cNvSpPr>
              <a:spLocks/>
            </p:cNvSpPr>
            <p:nvPr/>
          </p:nvSpPr>
          <p:spPr bwMode="auto">
            <a:xfrm>
              <a:off x="1838" y="3893"/>
              <a:ext cx="147" cy="270"/>
            </a:xfrm>
            <a:custGeom>
              <a:avLst/>
              <a:gdLst>
                <a:gd name="T0" fmla="*/ 47 w 59"/>
                <a:gd name="T1" fmla="*/ 24 h 101"/>
                <a:gd name="T2" fmla="*/ 45 w 59"/>
                <a:gd name="T3" fmla="*/ 2 h 101"/>
                <a:gd name="T4" fmla="*/ 46 w 59"/>
                <a:gd name="T5" fmla="*/ 1 h 101"/>
                <a:gd name="T6" fmla="*/ 40 w 59"/>
                <a:gd name="T7" fmla="*/ 1 h 101"/>
                <a:gd name="T8" fmla="*/ 30 w 59"/>
                <a:gd name="T9" fmla="*/ 0 h 101"/>
                <a:gd name="T10" fmla="*/ 30 w 59"/>
                <a:gd name="T11" fmla="*/ 1 h 101"/>
                <a:gd name="T12" fmla="*/ 32 w 59"/>
                <a:gd name="T13" fmla="*/ 28 h 101"/>
                <a:gd name="T14" fmla="*/ 34 w 59"/>
                <a:gd name="T15" fmla="*/ 35 h 101"/>
                <a:gd name="T16" fmla="*/ 35 w 59"/>
                <a:gd name="T17" fmla="*/ 65 h 101"/>
                <a:gd name="T18" fmla="*/ 21 w 59"/>
                <a:gd name="T19" fmla="*/ 75 h 101"/>
                <a:gd name="T20" fmla="*/ 3 w 59"/>
                <a:gd name="T21" fmla="*/ 86 h 101"/>
                <a:gd name="T22" fmla="*/ 4 w 59"/>
                <a:gd name="T23" fmla="*/ 98 h 101"/>
                <a:gd name="T24" fmla="*/ 15 w 59"/>
                <a:gd name="T25" fmla="*/ 97 h 101"/>
                <a:gd name="T26" fmla="*/ 28 w 59"/>
                <a:gd name="T27" fmla="*/ 89 h 101"/>
                <a:gd name="T28" fmla="*/ 49 w 59"/>
                <a:gd name="T29" fmla="*/ 74 h 101"/>
                <a:gd name="T30" fmla="*/ 49 w 59"/>
                <a:gd name="T31" fmla="*/ 30 h 101"/>
                <a:gd name="T32" fmla="*/ 47 w 59"/>
                <a:gd name="T3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101">
                  <a:moveTo>
                    <a:pt x="47" y="24"/>
                  </a:moveTo>
                  <a:cubicBezTo>
                    <a:pt x="45" y="15"/>
                    <a:pt x="45" y="11"/>
                    <a:pt x="45" y="2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4" y="1"/>
                    <a:pt x="42" y="1"/>
                    <a:pt x="40" y="1"/>
                  </a:cubicBezTo>
                  <a:cubicBezTo>
                    <a:pt x="36" y="1"/>
                    <a:pt x="33" y="1"/>
                    <a:pt x="30" y="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11"/>
                    <a:pt x="29" y="17"/>
                    <a:pt x="32" y="28"/>
                  </a:cubicBezTo>
                  <a:cubicBezTo>
                    <a:pt x="32" y="28"/>
                    <a:pt x="34" y="35"/>
                    <a:pt x="34" y="35"/>
                  </a:cubicBezTo>
                  <a:cubicBezTo>
                    <a:pt x="39" y="48"/>
                    <a:pt x="41" y="57"/>
                    <a:pt x="35" y="65"/>
                  </a:cubicBezTo>
                  <a:cubicBezTo>
                    <a:pt x="32" y="69"/>
                    <a:pt x="27" y="72"/>
                    <a:pt x="21" y="75"/>
                  </a:cubicBezTo>
                  <a:cubicBezTo>
                    <a:pt x="15" y="77"/>
                    <a:pt x="8" y="80"/>
                    <a:pt x="3" y="86"/>
                  </a:cubicBezTo>
                  <a:cubicBezTo>
                    <a:pt x="0" y="90"/>
                    <a:pt x="0" y="95"/>
                    <a:pt x="4" y="98"/>
                  </a:cubicBezTo>
                  <a:cubicBezTo>
                    <a:pt x="7" y="101"/>
                    <a:pt x="12" y="100"/>
                    <a:pt x="15" y="97"/>
                  </a:cubicBezTo>
                  <a:cubicBezTo>
                    <a:pt x="18" y="94"/>
                    <a:pt x="23" y="91"/>
                    <a:pt x="28" y="89"/>
                  </a:cubicBezTo>
                  <a:cubicBezTo>
                    <a:pt x="35" y="86"/>
                    <a:pt x="43" y="82"/>
                    <a:pt x="49" y="74"/>
                  </a:cubicBezTo>
                  <a:cubicBezTo>
                    <a:pt x="59" y="58"/>
                    <a:pt x="54" y="42"/>
                    <a:pt x="49" y="30"/>
                  </a:cubicBezTo>
                  <a:lnTo>
                    <a:pt x="47" y="24"/>
                  </a:ln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52" name="Freeform 665"/>
            <p:cNvSpPr>
              <a:spLocks/>
            </p:cNvSpPr>
            <p:nvPr/>
          </p:nvSpPr>
          <p:spPr bwMode="auto">
            <a:xfrm>
              <a:off x="175" y="3947"/>
              <a:ext cx="35" cy="120"/>
            </a:xfrm>
            <a:custGeom>
              <a:avLst/>
              <a:gdLst>
                <a:gd name="T0" fmla="*/ 14 w 14"/>
                <a:gd name="T1" fmla="*/ 45 h 45"/>
                <a:gd name="T2" fmla="*/ 13 w 14"/>
                <a:gd name="T3" fmla="*/ 0 h 45"/>
                <a:gd name="T4" fmla="*/ 14 w 14"/>
                <a:gd name="T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45">
                  <a:moveTo>
                    <a:pt x="14" y="45"/>
                  </a:moveTo>
                  <a:cubicBezTo>
                    <a:pt x="0" y="27"/>
                    <a:pt x="8" y="9"/>
                    <a:pt x="13" y="0"/>
                  </a:cubicBezTo>
                  <a:cubicBezTo>
                    <a:pt x="10" y="6"/>
                    <a:pt x="5" y="31"/>
                    <a:pt x="14" y="45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53" name="Freeform 666"/>
            <p:cNvSpPr>
              <a:spLocks/>
            </p:cNvSpPr>
            <p:nvPr/>
          </p:nvSpPr>
          <p:spPr bwMode="auto">
            <a:xfrm>
              <a:off x="438" y="3955"/>
              <a:ext cx="100" cy="117"/>
            </a:xfrm>
            <a:custGeom>
              <a:avLst/>
              <a:gdLst>
                <a:gd name="T0" fmla="*/ 32 w 40"/>
                <a:gd name="T1" fmla="*/ 0 h 44"/>
                <a:gd name="T2" fmla="*/ 0 w 40"/>
                <a:gd name="T3" fmla="*/ 44 h 44"/>
                <a:gd name="T4" fmla="*/ 32 w 40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44">
                  <a:moveTo>
                    <a:pt x="32" y="0"/>
                  </a:moveTo>
                  <a:cubicBezTo>
                    <a:pt x="34" y="12"/>
                    <a:pt x="33" y="40"/>
                    <a:pt x="0" y="44"/>
                  </a:cubicBezTo>
                  <a:cubicBezTo>
                    <a:pt x="18" y="43"/>
                    <a:pt x="40" y="34"/>
                    <a:pt x="3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54" name="Freeform 667"/>
            <p:cNvSpPr>
              <a:spLocks/>
            </p:cNvSpPr>
            <p:nvPr/>
          </p:nvSpPr>
          <p:spPr bwMode="auto">
            <a:xfrm>
              <a:off x="1030" y="3917"/>
              <a:ext cx="23" cy="94"/>
            </a:xfrm>
            <a:custGeom>
              <a:avLst/>
              <a:gdLst>
                <a:gd name="T0" fmla="*/ 8 w 9"/>
                <a:gd name="T1" fmla="*/ 0 h 35"/>
                <a:gd name="T2" fmla="*/ 9 w 9"/>
                <a:gd name="T3" fmla="*/ 35 h 35"/>
                <a:gd name="T4" fmla="*/ 8 w 9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5">
                  <a:moveTo>
                    <a:pt x="8" y="0"/>
                  </a:moveTo>
                  <a:cubicBezTo>
                    <a:pt x="1" y="9"/>
                    <a:pt x="0" y="24"/>
                    <a:pt x="9" y="35"/>
                  </a:cubicBezTo>
                  <a:cubicBezTo>
                    <a:pt x="5" y="25"/>
                    <a:pt x="3" y="12"/>
                    <a:pt x="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55" name="Freeform 668"/>
            <p:cNvSpPr>
              <a:spLocks/>
            </p:cNvSpPr>
            <p:nvPr/>
          </p:nvSpPr>
          <p:spPr bwMode="auto">
            <a:xfrm>
              <a:off x="1018" y="4133"/>
              <a:ext cx="140" cy="150"/>
            </a:xfrm>
            <a:custGeom>
              <a:avLst/>
              <a:gdLst>
                <a:gd name="T0" fmla="*/ 0 w 56"/>
                <a:gd name="T1" fmla="*/ 56 h 56"/>
                <a:gd name="T2" fmla="*/ 56 w 56"/>
                <a:gd name="T3" fmla="*/ 0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0" y="56"/>
                  </a:moveTo>
                  <a:cubicBezTo>
                    <a:pt x="43" y="47"/>
                    <a:pt x="54" y="15"/>
                    <a:pt x="56" y="0"/>
                  </a:cubicBezTo>
                  <a:cubicBezTo>
                    <a:pt x="53" y="9"/>
                    <a:pt x="39" y="47"/>
                    <a:pt x="0" y="56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56" name="Freeform 669"/>
            <p:cNvSpPr>
              <a:spLocks/>
            </p:cNvSpPr>
            <p:nvPr/>
          </p:nvSpPr>
          <p:spPr bwMode="auto">
            <a:xfrm>
              <a:off x="858" y="4099"/>
              <a:ext cx="45" cy="157"/>
            </a:xfrm>
            <a:custGeom>
              <a:avLst/>
              <a:gdLst>
                <a:gd name="T0" fmla="*/ 0 w 18"/>
                <a:gd name="T1" fmla="*/ 0 h 59"/>
                <a:gd name="T2" fmla="*/ 18 w 18"/>
                <a:gd name="T3" fmla="*/ 59 h 59"/>
                <a:gd name="T4" fmla="*/ 0 w 18"/>
                <a:gd name="T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59">
                  <a:moveTo>
                    <a:pt x="0" y="0"/>
                  </a:moveTo>
                  <a:cubicBezTo>
                    <a:pt x="1" y="10"/>
                    <a:pt x="0" y="40"/>
                    <a:pt x="18" y="59"/>
                  </a:cubicBezTo>
                  <a:cubicBezTo>
                    <a:pt x="10" y="48"/>
                    <a:pt x="3" y="28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57" name="Freeform 670"/>
            <p:cNvSpPr>
              <a:spLocks/>
            </p:cNvSpPr>
            <p:nvPr/>
          </p:nvSpPr>
          <p:spPr bwMode="auto">
            <a:xfrm>
              <a:off x="1478" y="3987"/>
              <a:ext cx="147" cy="21"/>
            </a:xfrm>
            <a:custGeom>
              <a:avLst/>
              <a:gdLst>
                <a:gd name="T0" fmla="*/ 39 w 59"/>
                <a:gd name="T1" fmla="*/ 7 h 8"/>
                <a:gd name="T2" fmla="*/ 59 w 59"/>
                <a:gd name="T3" fmla="*/ 0 h 8"/>
                <a:gd name="T4" fmla="*/ 42 w 59"/>
                <a:gd name="T5" fmla="*/ 4 h 8"/>
                <a:gd name="T6" fmla="*/ 0 w 59"/>
                <a:gd name="T7" fmla="*/ 8 h 8"/>
                <a:gd name="T8" fmla="*/ 39 w 59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8">
                  <a:moveTo>
                    <a:pt x="39" y="7"/>
                  </a:moveTo>
                  <a:cubicBezTo>
                    <a:pt x="46" y="7"/>
                    <a:pt x="56" y="5"/>
                    <a:pt x="59" y="0"/>
                  </a:cubicBezTo>
                  <a:cubicBezTo>
                    <a:pt x="59" y="0"/>
                    <a:pt x="57" y="2"/>
                    <a:pt x="42" y="4"/>
                  </a:cubicBezTo>
                  <a:cubicBezTo>
                    <a:pt x="26" y="6"/>
                    <a:pt x="11" y="4"/>
                    <a:pt x="0" y="8"/>
                  </a:cubicBezTo>
                  <a:cubicBezTo>
                    <a:pt x="6" y="7"/>
                    <a:pt x="27" y="7"/>
                    <a:pt x="39" y="7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58" name="Freeform 671"/>
            <p:cNvSpPr>
              <a:spLocks/>
            </p:cNvSpPr>
            <p:nvPr/>
          </p:nvSpPr>
          <p:spPr bwMode="auto">
            <a:xfrm>
              <a:off x="1873" y="3952"/>
              <a:ext cx="87" cy="160"/>
            </a:xfrm>
            <a:custGeom>
              <a:avLst/>
              <a:gdLst>
                <a:gd name="T0" fmla="*/ 20 w 35"/>
                <a:gd name="T1" fmla="*/ 0 h 60"/>
                <a:gd name="T2" fmla="*/ 24 w 35"/>
                <a:gd name="T3" fmla="*/ 45 h 60"/>
                <a:gd name="T4" fmla="*/ 0 w 35"/>
                <a:gd name="T5" fmla="*/ 60 h 60"/>
                <a:gd name="T6" fmla="*/ 27 w 35"/>
                <a:gd name="T7" fmla="*/ 46 h 60"/>
                <a:gd name="T8" fmla="*/ 30 w 35"/>
                <a:gd name="T9" fmla="*/ 21 h 60"/>
                <a:gd name="T10" fmla="*/ 20 w 35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60">
                  <a:moveTo>
                    <a:pt x="20" y="0"/>
                  </a:moveTo>
                  <a:cubicBezTo>
                    <a:pt x="23" y="11"/>
                    <a:pt x="35" y="34"/>
                    <a:pt x="24" y="45"/>
                  </a:cubicBezTo>
                  <a:cubicBezTo>
                    <a:pt x="13" y="55"/>
                    <a:pt x="0" y="60"/>
                    <a:pt x="0" y="60"/>
                  </a:cubicBezTo>
                  <a:cubicBezTo>
                    <a:pt x="10" y="56"/>
                    <a:pt x="22" y="52"/>
                    <a:pt x="27" y="46"/>
                  </a:cubicBezTo>
                  <a:cubicBezTo>
                    <a:pt x="32" y="39"/>
                    <a:pt x="34" y="32"/>
                    <a:pt x="30" y="21"/>
                  </a:cubicBezTo>
                  <a:cubicBezTo>
                    <a:pt x="26" y="10"/>
                    <a:pt x="19" y="6"/>
                    <a:pt x="2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59" name="Freeform 672"/>
            <p:cNvSpPr>
              <a:spLocks/>
            </p:cNvSpPr>
            <p:nvPr/>
          </p:nvSpPr>
          <p:spPr bwMode="auto">
            <a:xfrm>
              <a:off x="203" y="2515"/>
              <a:ext cx="50" cy="213"/>
            </a:xfrm>
            <a:custGeom>
              <a:avLst/>
              <a:gdLst>
                <a:gd name="T0" fmla="*/ 20 w 20"/>
                <a:gd name="T1" fmla="*/ 0 h 80"/>
                <a:gd name="T2" fmla="*/ 15 w 20"/>
                <a:gd name="T3" fmla="*/ 80 h 80"/>
                <a:gd name="T4" fmla="*/ 20 w 20"/>
                <a:gd name="T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80">
                  <a:moveTo>
                    <a:pt x="20" y="0"/>
                  </a:moveTo>
                  <a:cubicBezTo>
                    <a:pt x="9" y="14"/>
                    <a:pt x="0" y="40"/>
                    <a:pt x="15" y="80"/>
                  </a:cubicBezTo>
                  <a:cubicBezTo>
                    <a:pt x="10" y="61"/>
                    <a:pt x="5" y="26"/>
                    <a:pt x="2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60" name="Freeform 673"/>
            <p:cNvSpPr>
              <a:spLocks/>
            </p:cNvSpPr>
            <p:nvPr/>
          </p:nvSpPr>
          <p:spPr bwMode="auto">
            <a:xfrm>
              <a:off x="498" y="2848"/>
              <a:ext cx="100" cy="83"/>
            </a:xfrm>
            <a:custGeom>
              <a:avLst/>
              <a:gdLst>
                <a:gd name="T0" fmla="*/ 40 w 40"/>
                <a:gd name="T1" fmla="*/ 6 h 31"/>
                <a:gd name="T2" fmla="*/ 0 w 40"/>
                <a:gd name="T3" fmla="*/ 31 h 31"/>
                <a:gd name="T4" fmla="*/ 40 w 40"/>
                <a:gd name="T5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40" y="6"/>
                  </a:moveTo>
                  <a:cubicBezTo>
                    <a:pt x="27" y="1"/>
                    <a:pt x="5" y="0"/>
                    <a:pt x="0" y="31"/>
                  </a:cubicBezTo>
                  <a:cubicBezTo>
                    <a:pt x="5" y="20"/>
                    <a:pt x="9" y="1"/>
                    <a:pt x="40" y="6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61" name="Line 674"/>
            <p:cNvSpPr>
              <a:spLocks noChangeShapeType="1"/>
            </p:cNvSpPr>
            <p:nvPr/>
          </p:nvSpPr>
          <p:spPr bwMode="auto">
            <a:xfrm>
              <a:off x="690" y="289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62" name="Line 675"/>
            <p:cNvSpPr>
              <a:spLocks noChangeShapeType="1"/>
            </p:cNvSpPr>
            <p:nvPr/>
          </p:nvSpPr>
          <p:spPr bwMode="auto">
            <a:xfrm>
              <a:off x="690" y="289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63" name="Freeform 676"/>
            <p:cNvSpPr>
              <a:spLocks/>
            </p:cNvSpPr>
            <p:nvPr/>
          </p:nvSpPr>
          <p:spPr bwMode="auto">
            <a:xfrm>
              <a:off x="685" y="2851"/>
              <a:ext cx="113" cy="37"/>
            </a:xfrm>
            <a:custGeom>
              <a:avLst/>
              <a:gdLst>
                <a:gd name="T0" fmla="*/ 0 w 45"/>
                <a:gd name="T1" fmla="*/ 14 h 14"/>
                <a:gd name="T2" fmla="*/ 45 w 45"/>
                <a:gd name="T3" fmla="*/ 14 h 14"/>
                <a:gd name="T4" fmla="*/ 21 w 45"/>
                <a:gd name="T5" fmla="*/ 11 h 14"/>
                <a:gd name="T6" fmla="*/ 0 w 45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4">
                  <a:moveTo>
                    <a:pt x="0" y="14"/>
                  </a:moveTo>
                  <a:cubicBezTo>
                    <a:pt x="13" y="12"/>
                    <a:pt x="26" y="0"/>
                    <a:pt x="45" y="14"/>
                  </a:cubicBezTo>
                  <a:cubicBezTo>
                    <a:pt x="39" y="10"/>
                    <a:pt x="29" y="10"/>
                    <a:pt x="21" y="11"/>
                  </a:cubicBezTo>
                  <a:cubicBezTo>
                    <a:pt x="13" y="12"/>
                    <a:pt x="0" y="14"/>
                    <a:pt x="0" y="14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64" name="Freeform 677"/>
            <p:cNvSpPr>
              <a:spLocks/>
            </p:cNvSpPr>
            <p:nvPr/>
          </p:nvSpPr>
          <p:spPr bwMode="auto">
            <a:xfrm>
              <a:off x="943" y="2632"/>
              <a:ext cx="137" cy="93"/>
            </a:xfrm>
            <a:custGeom>
              <a:avLst/>
              <a:gdLst>
                <a:gd name="T0" fmla="*/ 0 w 55"/>
                <a:gd name="T1" fmla="*/ 35 h 35"/>
                <a:gd name="T2" fmla="*/ 55 w 55"/>
                <a:gd name="T3" fmla="*/ 6 h 35"/>
                <a:gd name="T4" fmla="*/ 0 w 55"/>
                <a:gd name="T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35">
                  <a:moveTo>
                    <a:pt x="0" y="35"/>
                  </a:moveTo>
                  <a:cubicBezTo>
                    <a:pt x="4" y="23"/>
                    <a:pt x="28" y="0"/>
                    <a:pt x="55" y="6"/>
                  </a:cubicBezTo>
                  <a:cubicBezTo>
                    <a:pt x="45" y="4"/>
                    <a:pt x="19" y="11"/>
                    <a:pt x="0" y="35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65" name="Freeform 678"/>
            <p:cNvSpPr>
              <a:spLocks/>
            </p:cNvSpPr>
            <p:nvPr/>
          </p:nvSpPr>
          <p:spPr bwMode="auto">
            <a:xfrm>
              <a:off x="1243" y="2741"/>
              <a:ext cx="92" cy="32"/>
            </a:xfrm>
            <a:custGeom>
              <a:avLst/>
              <a:gdLst>
                <a:gd name="T0" fmla="*/ 37 w 37"/>
                <a:gd name="T1" fmla="*/ 12 h 12"/>
                <a:gd name="T2" fmla="*/ 0 w 37"/>
                <a:gd name="T3" fmla="*/ 7 h 12"/>
                <a:gd name="T4" fmla="*/ 37 w 37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12">
                  <a:moveTo>
                    <a:pt x="37" y="12"/>
                  </a:moveTo>
                  <a:cubicBezTo>
                    <a:pt x="22" y="0"/>
                    <a:pt x="10" y="4"/>
                    <a:pt x="0" y="7"/>
                  </a:cubicBezTo>
                  <a:cubicBezTo>
                    <a:pt x="11" y="6"/>
                    <a:pt x="28" y="6"/>
                    <a:pt x="37" y="12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66" name="Freeform 679"/>
            <p:cNvSpPr>
              <a:spLocks/>
            </p:cNvSpPr>
            <p:nvPr/>
          </p:nvSpPr>
          <p:spPr bwMode="auto">
            <a:xfrm>
              <a:off x="1653" y="2800"/>
              <a:ext cx="150" cy="125"/>
            </a:xfrm>
            <a:custGeom>
              <a:avLst/>
              <a:gdLst>
                <a:gd name="T0" fmla="*/ 0 w 60"/>
                <a:gd name="T1" fmla="*/ 47 h 47"/>
                <a:gd name="T2" fmla="*/ 28 w 60"/>
                <a:gd name="T3" fmla="*/ 7 h 47"/>
                <a:gd name="T4" fmla="*/ 60 w 60"/>
                <a:gd name="T5" fmla="*/ 5 h 47"/>
                <a:gd name="T6" fmla="*/ 19 w 60"/>
                <a:gd name="T7" fmla="*/ 16 h 47"/>
                <a:gd name="T8" fmla="*/ 0 w 6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7">
                  <a:moveTo>
                    <a:pt x="0" y="47"/>
                  </a:moveTo>
                  <a:cubicBezTo>
                    <a:pt x="4" y="29"/>
                    <a:pt x="10" y="13"/>
                    <a:pt x="28" y="7"/>
                  </a:cubicBezTo>
                  <a:cubicBezTo>
                    <a:pt x="47" y="0"/>
                    <a:pt x="60" y="5"/>
                    <a:pt x="60" y="5"/>
                  </a:cubicBezTo>
                  <a:cubicBezTo>
                    <a:pt x="50" y="4"/>
                    <a:pt x="34" y="2"/>
                    <a:pt x="19" y="16"/>
                  </a:cubicBezTo>
                  <a:cubicBezTo>
                    <a:pt x="4" y="31"/>
                    <a:pt x="0" y="47"/>
                    <a:pt x="0" y="47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67" name="Freeform 680"/>
            <p:cNvSpPr>
              <a:spLocks/>
            </p:cNvSpPr>
            <p:nvPr/>
          </p:nvSpPr>
          <p:spPr bwMode="auto">
            <a:xfrm>
              <a:off x="1930" y="2787"/>
              <a:ext cx="55" cy="178"/>
            </a:xfrm>
            <a:custGeom>
              <a:avLst/>
              <a:gdLst>
                <a:gd name="T0" fmla="*/ 19 w 22"/>
                <a:gd name="T1" fmla="*/ 0 h 67"/>
                <a:gd name="T2" fmla="*/ 15 w 22"/>
                <a:gd name="T3" fmla="*/ 33 h 67"/>
                <a:gd name="T4" fmla="*/ 0 w 22"/>
                <a:gd name="T5" fmla="*/ 67 h 67"/>
                <a:gd name="T6" fmla="*/ 16 w 22"/>
                <a:gd name="T7" fmla="*/ 21 h 67"/>
                <a:gd name="T8" fmla="*/ 19 w 2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7">
                  <a:moveTo>
                    <a:pt x="19" y="0"/>
                  </a:moveTo>
                  <a:cubicBezTo>
                    <a:pt x="22" y="6"/>
                    <a:pt x="21" y="20"/>
                    <a:pt x="15" y="33"/>
                  </a:cubicBezTo>
                  <a:cubicBezTo>
                    <a:pt x="9" y="47"/>
                    <a:pt x="1" y="61"/>
                    <a:pt x="0" y="67"/>
                  </a:cubicBezTo>
                  <a:cubicBezTo>
                    <a:pt x="1" y="58"/>
                    <a:pt x="14" y="33"/>
                    <a:pt x="16" y="21"/>
                  </a:cubicBezTo>
                  <a:cubicBezTo>
                    <a:pt x="19" y="9"/>
                    <a:pt x="19" y="0"/>
                    <a:pt x="1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68" name="Freeform 681"/>
            <p:cNvSpPr>
              <a:spLocks/>
            </p:cNvSpPr>
            <p:nvPr/>
          </p:nvSpPr>
          <p:spPr bwMode="auto">
            <a:xfrm>
              <a:off x="930" y="2597"/>
              <a:ext cx="463" cy="422"/>
            </a:xfrm>
            <a:custGeom>
              <a:avLst/>
              <a:gdLst>
                <a:gd name="T0" fmla="*/ 147 w 185"/>
                <a:gd name="T1" fmla="*/ 56 h 158"/>
                <a:gd name="T2" fmla="*/ 131 w 185"/>
                <a:gd name="T3" fmla="*/ 56 h 158"/>
                <a:gd name="T4" fmla="*/ 122 w 185"/>
                <a:gd name="T5" fmla="*/ 57 h 158"/>
                <a:gd name="T6" fmla="*/ 103 w 185"/>
                <a:gd name="T7" fmla="*/ 46 h 158"/>
                <a:gd name="T8" fmla="*/ 100 w 185"/>
                <a:gd name="T9" fmla="*/ 43 h 158"/>
                <a:gd name="T10" fmla="*/ 20 w 185"/>
                <a:gd name="T11" fmla="*/ 25 h 158"/>
                <a:gd name="T12" fmla="*/ 0 w 185"/>
                <a:gd name="T13" fmla="*/ 57 h 158"/>
                <a:gd name="T14" fmla="*/ 15 w 185"/>
                <a:gd name="T15" fmla="*/ 86 h 158"/>
                <a:gd name="T16" fmla="*/ 23 w 185"/>
                <a:gd name="T17" fmla="*/ 92 h 158"/>
                <a:gd name="T18" fmla="*/ 49 w 185"/>
                <a:gd name="T19" fmla="*/ 121 h 158"/>
                <a:gd name="T20" fmla="*/ 53 w 185"/>
                <a:gd name="T21" fmla="*/ 158 h 158"/>
                <a:gd name="T22" fmla="*/ 62 w 185"/>
                <a:gd name="T23" fmla="*/ 158 h 158"/>
                <a:gd name="T24" fmla="*/ 69 w 185"/>
                <a:gd name="T25" fmla="*/ 158 h 158"/>
                <a:gd name="T26" fmla="*/ 64 w 185"/>
                <a:gd name="T27" fmla="*/ 116 h 158"/>
                <a:gd name="T28" fmla="*/ 33 w 185"/>
                <a:gd name="T29" fmla="*/ 79 h 158"/>
                <a:gd name="T30" fmla="*/ 25 w 185"/>
                <a:gd name="T31" fmla="*/ 73 h 158"/>
                <a:gd name="T32" fmla="*/ 16 w 185"/>
                <a:gd name="T33" fmla="*/ 58 h 158"/>
                <a:gd name="T34" fmla="*/ 29 w 185"/>
                <a:gd name="T35" fmla="*/ 38 h 158"/>
                <a:gd name="T36" fmla="*/ 89 w 185"/>
                <a:gd name="T37" fmla="*/ 55 h 158"/>
                <a:gd name="T38" fmla="*/ 92 w 185"/>
                <a:gd name="T39" fmla="*/ 58 h 158"/>
                <a:gd name="T40" fmla="*/ 120 w 185"/>
                <a:gd name="T41" fmla="*/ 73 h 158"/>
                <a:gd name="T42" fmla="*/ 134 w 185"/>
                <a:gd name="T43" fmla="*/ 72 h 158"/>
                <a:gd name="T44" fmla="*/ 144 w 185"/>
                <a:gd name="T45" fmla="*/ 71 h 158"/>
                <a:gd name="T46" fmla="*/ 168 w 185"/>
                <a:gd name="T47" fmla="*/ 118 h 158"/>
                <a:gd name="T48" fmla="*/ 168 w 185"/>
                <a:gd name="T49" fmla="*/ 140 h 158"/>
                <a:gd name="T50" fmla="*/ 168 w 185"/>
                <a:gd name="T51" fmla="*/ 158 h 158"/>
                <a:gd name="T52" fmla="*/ 176 w 185"/>
                <a:gd name="T53" fmla="*/ 158 h 158"/>
                <a:gd name="T54" fmla="*/ 184 w 185"/>
                <a:gd name="T55" fmla="*/ 158 h 158"/>
                <a:gd name="T56" fmla="*/ 184 w 185"/>
                <a:gd name="T57" fmla="*/ 140 h 158"/>
                <a:gd name="T58" fmla="*/ 184 w 185"/>
                <a:gd name="T59" fmla="*/ 116 h 158"/>
                <a:gd name="T60" fmla="*/ 147 w 185"/>
                <a:gd name="T61" fmla="*/ 5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5" h="158">
                  <a:moveTo>
                    <a:pt x="147" y="56"/>
                  </a:moveTo>
                  <a:cubicBezTo>
                    <a:pt x="141" y="55"/>
                    <a:pt x="135" y="56"/>
                    <a:pt x="131" y="56"/>
                  </a:cubicBezTo>
                  <a:cubicBezTo>
                    <a:pt x="127" y="57"/>
                    <a:pt x="124" y="58"/>
                    <a:pt x="122" y="57"/>
                  </a:cubicBezTo>
                  <a:cubicBezTo>
                    <a:pt x="114" y="57"/>
                    <a:pt x="109" y="52"/>
                    <a:pt x="103" y="46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81" y="26"/>
                    <a:pt x="52" y="0"/>
                    <a:pt x="20" y="25"/>
                  </a:cubicBezTo>
                  <a:cubicBezTo>
                    <a:pt x="7" y="34"/>
                    <a:pt x="0" y="46"/>
                    <a:pt x="0" y="57"/>
                  </a:cubicBezTo>
                  <a:cubicBezTo>
                    <a:pt x="0" y="65"/>
                    <a:pt x="2" y="76"/>
                    <a:pt x="15" y="86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35" y="101"/>
                    <a:pt x="45" y="108"/>
                    <a:pt x="49" y="121"/>
                  </a:cubicBezTo>
                  <a:cubicBezTo>
                    <a:pt x="52" y="132"/>
                    <a:pt x="53" y="145"/>
                    <a:pt x="53" y="158"/>
                  </a:cubicBezTo>
                  <a:cubicBezTo>
                    <a:pt x="56" y="158"/>
                    <a:pt x="59" y="158"/>
                    <a:pt x="62" y="158"/>
                  </a:cubicBezTo>
                  <a:cubicBezTo>
                    <a:pt x="65" y="158"/>
                    <a:pt x="67" y="158"/>
                    <a:pt x="69" y="158"/>
                  </a:cubicBezTo>
                  <a:cubicBezTo>
                    <a:pt x="69" y="144"/>
                    <a:pt x="68" y="129"/>
                    <a:pt x="64" y="116"/>
                  </a:cubicBezTo>
                  <a:cubicBezTo>
                    <a:pt x="58" y="98"/>
                    <a:pt x="45" y="88"/>
                    <a:pt x="33" y="79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19" y="68"/>
                    <a:pt x="16" y="63"/>
                    <a:pt x="16" y="58"/>
                  </a:cubicBezTo>
                  <a:cubicBezTo>
                    <a:pt x="16" y="51"/>
                    <a:pt x="21" y="44"/>
                    <a:pt x="29" y="38"/>
                  </a:cubicBezTo>
                  <a:cubicBezTo>
                    <a:pt x="50" y="22"/>
                    <a:pt x="67" y="35"/>
                    <a:pt x="89" y="55"/>
                  </a:cubicBezTo>
                  <a:cubicBezTo>
                    <a:pt x="89" y="55"/>
                    <a:pt x="92" y="58"/>
                    <a:pt x="92" y="58"/>
                  </a:cubicBezTo>
                  <a:cubicBezTo>
                    <a:pt x="99" y="65"/>
                    <a:pt x="107" y="72"/>
                    <a:pt x="120" y="73"/>
                  </a:cubicBezTo>
                  <a:cubicBezTo>
                    <a:pt x="125" y="74"/>
                    <a:pt x="130" y="73"/>
                    <a:pt x="134" y="72"/>
                  </a:cubicBezTo>
                  <a:cubicBezTo>
                    <a:pt x="138" y="71"/>
                    <a:pt x="141" y="71"/>
                    <a:pt x="144" y="71"/>
                  </a:cubicBezTo>
                  <a:cubicBezTo>
                    <a:pt x="159" y="74"/>
                    <a:pt x="167" y="101"/>
                    <a:pt x="168" y="118"/>
                  </a:cubicBezTo>
                  <a:cubicBezTo>
                    <a:pt x="169" y="124"/>
                    <a:pt x="169" y="131"/>
                    <a:pt x="168" y="140"/>
                  </a:cubicBezTo>
                  <a:cubicBezTo>
                    <a:pt x="168" y="158"/>
                    <a:pt x="168" y="158"/>
                    <a:pt x="168" y="158"/>
                  </a:cubicBezTo>
                  <a:cubicBezTo>
                    <a:pt x="170" y="158"/>
                    <a:pt x="173" y="158"/>
                    <a:pt x="176" y="158"/>
                  </a:cubicBezTo>
                  <a:cubicBezTo>
                    <a:pt x="178" y="158"/>
                    <a:pt x="181" y="158"/>
                    <a:pt x="184" y="158"/>
                  </a:cubicBezTo>
                  <a:cubicBezTo>
                    <a:pt x="184" y="140"/>
                    <a:pt x="184" y="140"/>
                    <a:pt x="184" y="140"/>
                  </a:cubicBezTo>
                  <a:cubicBezTo>
                    <a:pt x="185" y="131"/>
                    <a:pt x="185" y="124"/>
                    <a:pt x="184" y="116"/>
                  </a:cubicBezTo>
                  <a:cubicBezTo>
                    <a:pt x="182" y="91"/>
                    <a:pt x="171" y="60"/>
                    <a:pt x="147" y="56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69" name="Freeform 682"/>
            <p:cNvSpPr>
              <a:spLocks/>
            </p:cNvSpPr>
            <p:nvPr/>
          </p:nvSpPr>
          <p:spPr bwMode="auto">
            <a:xfrm>
              <a:off x="1638" y="2699"/>
              <a:ext cx="387" cy="322"/>
            </a:xfrm>
            <a:custGeom>
              <a:avLst/>
              <a:gdLst>
                <a:gd name="T0" fmla="*/ 104 w 155"/>
                <a:gd name="T1" fmla="*/ 23 h 121"/>
                <a:gd name="T2" fmla="*/ 120 w 155"/>
                <a:gd name="T3" fmla="*/ 18 h 121"/>
                <a:gd name="T4" fmla="*/ 130 w 155"/>
                <a:gd name="T5" fmla="*/ 25 h 121"/>
                <a:gd name="T6" fmla="*/ 127 w 155"/>
                <a:gd name="T7" fmla="*/ 67 h 121"/>
                <a:gd name="T8" fmla="*/ 125 w 155"/>
                <a:gd name="T9" fmla="*/ 71 h 121"/>
                <a:gd name="T10" fmla="*/ 113 w 155"/>
                <a:gd name="T11" fmla="*/ 113 h 121"/>
                <a:gd name="T12" fmla="*/ 113 w 155"/>
                <a:gd name="T13" fmla="*/ 120 h 121"/>
                <a:gd name="T14" fmla="*/ 120 w 155"/>
                <a:gd name="T15" fmla="*/ 120 h 121"/>
                <a:gd name="T16" fmla="*/ 129 w 155"/>
                <a:gd name="T17" fmla="*/ 120 h 121"/>
                <a:gd name="T18" fmla="*/ 129 w 155"/>
                <a:gd name="T19" fmla="*/ 113 h 121"/>
                <a:gd name="T20" fmla="*/ 139 w 155"/>
                <a:gd name="T21" fmla="*/ 78 h 121"/>
                <a:gd name="T22" fmla="*/ 141 w 155"/>
                <a:gd name="T23" fmla="*/ 73 h 121"/>
                <a:gd name="T24" fmla="*/ 143 w 155"/>
                <a:gd name="T25" fmla="*/ 17 h 121"/>
                <a:gd name="T26" fmla="*/ 123 w 155"/>
                <a:gd name="T27" fmla="*/ 2 h 121"/>
                <a:gd name="T28" fmla="*/ 94 w 155"/>
                <a:gd name="T29" fmla="*/ 10 h 121"/>
                <a:gd name="T30" fmla="*/ 81 w 155"/>
                <a:gd name="T31" fmla="*/ 26 h 121"/>
                <a:gd name="T32" fmla="*/ 70 w 155"/>
                <a:gd name="T33" fmla="*/ 39 h 121"/>
                <a:gd name="T34" fmla="*/ 56 w 155"/>
                <a:gd name="T35" fmla="*/ 39 h 121"/>
                <a:gd name="T36" fmla="*/ 40 w 155"/>
                <a:gd name="T37" fmla="*/ 40 h 121"/>
                <a:gd name="T38" fmla="*/ 0 w 155"/>
                <a:gd name="T39" fmla="*/ 120 h 121"/>
                <a:gd name="T40" fmla="*/ 6 w 155"/>
                <a:gd name="T41" fmla="*/ 120 h 121"/>
                <a:gd name="T42" fmla="*/ 16 w 155"/>
                <a:gd name="T43" fmla="*/ 121 h 121"/>
                <a:gd name="T44" fmla="*/ 43 w 155"/>
                <a:gd name="T45" fmla="*/ 55 h 121"/>
                <a:gd name="T46" fmla="*/ 55 w 155"/>
                <a:gd name="T47" fmla="*/ 55 h 121"/>
                <a:gd name="T48" fmla="*/ 76 w 155"/>
                <a:gd name="T49" fmla="*/ 54 h 121"/>
                <a:gd name="T50" fmla="*/ 95 w 155"/>
                <a:gd name="T51" fmla="*/ 35 h 121"/>
                <a:gd name="T52" fmla="*/ 104 w 155"/>
                <a:gd name="T53" fmla="*/ 2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5" h="121">
                  <a:moveTo>
                    <a:pt x="104" y="23"/>
                  </a:moveTo>
                  <a:cubicBezTo>
                    <a:pt x="109" y="19"/>
                    <a:pt x="115" y="17"/>
                    <a:pt x="120" y="18"/>
                  </a:cubicBezTo>
                  <a:cubicBezTo>
                    <a:pt x="124" y="19"/>
                    <a:pt x="127" y="21"/>
                    <a:pt x="130" y="25"/>
                  </a:cubicBezTo>
                  <a:cubicBezTo>
                    <a:pt x="138" y="38"/>
                    <a:pt x="133" y="52"/>
                    <a:pt x="127" y="67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19" y="84"/>
                    <a:pt x="114" y="97"/>
                    <a:pt x="113" y="113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5" y="120"/>
                    <a:pt x="117" y="120"/>
                    <a:pt x="120" y="120"/>
                  </a:cubicBezTo>
                  <a:cubicBezTo>
                    <a:pt x="123" y="120"/>
                    <a:pt x="126" y="120"/>
                    <a:pt x="129" y="120"/>
                  </a:cubicBezTo>
                  <a:cubicBezTo>
                    <a:pt x="129" y="113"/>
                    <a:pt x="129" y="113"/>
                    <a:pt x="129" y="113"/>
                  </a:cubicBezTo>
                  <a:cubicBezTo>
                    <a:pt x="129" y="101"/>
                    <a:pt x="134" y="90"/>
                    <a:pt x="139" y="78"/>
                  </a:cubicBezTo>
                  <a:cubicBezTo>
                    <a:pt x="141" y="73"/>
                    <a:pt x="141" y="73"/>
                    <a:pt x="141" y="73"/>
                  </a:cubicBezTo>
                  <a:cubicBezTo>
                    <a:pt x="149" y="56"/>
                    <a:pt x="155" y="36"/>
                    <a:pt x="143" y="17"/>
                  </a:cubicBezTo>
                  <a:cubicBezTo>
                    <a:pt x="139" y="9"/>
                    <a:pt x="132" y="4"/>
                    <a:pt x="123" y="2"/>
                  </a:cubicBezTo>
                  <a:cubicBezTo>
                    <a:pt x="114" y="0"/>
                    <a:pt x="103" y="3"/>
                    <a:pt x="94" y="10"/>
                  </a:cubicBezTo>
                  <a:cubicBezTo>
                    <a:pt x="88" y="15"/>
                    <a:pt x="85" y="21"/>
                    <a:pt x="81" y="26"/>
                  </a:cubicBezTo>
                  <a:cubicBezTo>
                    <a:pt x="78" y="32"/>
                    <a:pt x="74" y="37"/>
                    <a:pt x="70" y="39"/>
                  </a:cubicBezTo>
                  <a:cubicBezTo>
                    <a:pt x="66" y="40"/>
                    <a:pt x="61" y="40"/>
                    <a:pt x="56" y="39"/>
                  </a:cubicBezTo>
                  <a:cubicBezTo>
                    <a:pt x="51" y="39"/>
                    <a:pt x="46" y="39"/>
                    <a:pt x="40" y="40"/>
                  </a:cubicBezTo>
                  <a:cubicBezTo>
                    <a:pt x="5" y="46"/>
                    <a:pt x="1" y="86"/>
                    <a:pt x="0" y="120"/>
                  </a:cubicBezTo>
                  <a:cubicBezTo>
                    <a:pt x="2" y="120"/>
                    <a:pt x="4" y="120"/>
                    <a:pt x="6" y="120"/>
                  </a:cubicBezTo>
                  <a:cubicBezTo>
                    <a:pt x="10" y="120"/>
                    <a:pt x="13" y="120"/>
                    <a:pt x="16" y="121"/>
                  </a:cubicBezTo>
                  <a:cubicBezTo>
                    <a:pt x="16" y="91"/>
                    <a:pt x="19" y="60"/>
                    <a:pt x="43" y="55"/>
                  </a:cubicBezTo>
                  <a:cubicBezTo>
                    <a:pt x="46" y="55"/>
                    <a:pt x="50" y="55"/>
                    <a:pt x="55" y="55"/>
                  </a:cubicBezTo>
                  <a:cubicBezTo>
                    <a:pt x="61" y="56"/>
                    <a:pt x="69" y="57"/>
                    <a:pt x="76" y="54"/>
                  </a:cubicBezTo>
                  <a:cubicBezTo>
                    <a:pt x="85" y="50"/>
                    <a:pt x="90" y="42"/>
                    <a:pt x="95" y="35"/>
                  </a:cubicBezTo>
                  <a:cubicBezTo>
                    <a:pt x="98" y="30"/>
                    <a:pt x="100" y="25"/>
                    <a:pt x="104" y="23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70" name="Freeform 683"/>
            <p:cNvSpPr>
              <a:spLocks/>
            </p:cNvSpPr>
            <p:nvPr/>
          </p:nvSpPr>
          <p:spPr bwMode="auto">
            <a:xfrm>
              <a:off x="488" y="2845"/>
              <a:ext cx="357" cy="176"/>
            </a:xfrm>
            <a:custGeom>
              <a:avLst/>
              <a:gdLst>
                <a:gd name="T0" fmla="*/ 84 w 143"/>
                <a:gd name="T1" fmla="*/ 12 h 66"/>
                <a:gd name="T2" fmla="*/ 78 w 143"/>
                <a:gd name="T3" fmla="*/ 14 h 66"/>
                <a:gd name="T4" fmla="*/ 55 w 143"/>
                <a:gd name="T5" fmla="*/ 9 h 66"/>
                <a:gd name="T6" fmla="*/ 29 w 143"/>
                <a:gd name="T7" fmla="*/ 0 h 66"/>
                <a:gd name="T8" fmla="*/ 10 w 143"/>
                <a:gd name="T9" fmla="*/ 9 h 66"/>
                <a:gd name="T10" fmla="*/ 2 w 143"/>
                <a:gd name="T11" fmla="*/ 58 h 66"/>
                <a:gd name="T12" fmla="*/ 3 w 143"/>
                <a:gd name="T13" fmla="*/ 65 h 66"/>
                <a:gd name="T14" fmla="*/ 13 w 143"/>
                <a:gd name="T15" fmla="*/ 65 h 66"/>
                <a:gd name="T16" fmla="*/ 19 w 143"/>
                <a:gd name="T17" fmla="*/ 65 h 66"/>
                <a:gd name="T18" fmla="*/ 18 w 143"/>
                <a:gd name="T19" fmla="*/ 57 h 66"/>
                <a:gd name="T20" fmla="*/ 22 w 143"/>
                <a:gd name="T21" fmla="*/ 20 h 66"/>
                <a:gd name="T22" fmla="*/ 30 w 143"/>
                <a:gd name="T23" fmla="*/ 16 h 66"/>
                <a:gd name="T24" fmla="*/ 47 w 143"/>
                <a:gd name="T25" fmla="*/ 23 h 66"/>
                <a:gd name="T26" fmla="*/ 83 w 143"/>
                <a:gd name="T27" fmla="*/ 29 h 66"/>
                <a:gd name="T28" fmla="*/ 89 w 143"/>
                <a:gd name="T29" fmla="*/ 27 h 66"/>
                <a:gd name="T30" fmla="*/ 120 w 143"/>
                <a:gd name="T31" fmla="*/ 33 h 66"/>
                <a:gd name="T32" fmla="*/ 123 w 143"/>
                <a:gd name="T33" fmla="*/ 57 h 66"/>
                <a:gd name="T34" fmla="*/ 121 w 143"/>
                <a:gd name="T35" fmla="*/ 65 h 66"/>
                <a:gd name="T36" fmla="*/ 126 w 143"/>
                <a:gd name="T37" fmla="*/ 65 h 66"/>
                <a:gd name="T38" fmla="*/ 137 w 143"/>
                <a:gd name="T39" fmla="*/ 66 h 66"/>
                <a:gd name="T40" fmla="*/ 138 w 143"/>
                <a:gd name="T41" fmla="*/ 61 h 66"/>
                <a:gd name="T42" fmla="*/ 133 w 143"/>
                <a:gd name="T43" fmla="*/ 24 h 66"/>
                <a:gd name="T44" fmla="*/ 84 w 143"/>
                <a:gd name="T45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3" h="66">
                  <a:moveTo>
                    <a:pt x="84" y="12"/>
                  </a:moveTo>
                  <a:cubicBezTo>
                    <a:pt x="78" y="14"/>
                    <a:pt x="78" y="14"/>
                    <a:pt x="78" y="14"/>
                  </a:cubicBezTo>
                  <a:cubicBezTo>
                    <a:pt x="70" y="17"/>
                    <a:pt x="64" y="14"/>
                    <a:pt x="55" y="9"/>
                  </a:cubicBezTo>
                  <a:cubicBezTo>
                    <a:pt x="48" y="4"/>
                    <a:pt x="40" y="0"/>
                    <a:pt x="29" y="0"/>
                  </a:cubicBezTo>
                  <a:cubicBezTo>
                    <a:pt x="21" y="1"/>
                    <a:pt x="14" y="4"/>
                    <a:pt x="10" y="9"/>
                  </a:cubicBezTo>
                  <a:cubicBezTo>
                    <a:pt x="0" y="20"/>
                    <a:pt x="1" y="38"/>
                    <a:pt x="2" y="58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6" y="65"/>
                    <a:pt x="9" y="65"/>
                    <a:pt x="13" y="65"/>
                  </a:cubicBezTo>
                  <a:cubicBezTo>
                    <a:pt x="15" y="65"/>
                    <a:pt x="17" y="65"/>
                    <a:pt x="19" y="65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7" y="41"/>
                    <a:pt x="16" y="26"/>
                    <a:pt x="22" y="20"/>
                  </a:cubicBezTo>
                  <a:cubicBezTo>
                    <a:pt x="23" y="18"/>
                    <a:pt x="25" y="17"/>
                    <a:pt x="30" y="16"/>
                  </a:cubicBezTo>
                  <a:cubicBezTo>
                    <a:pt x="36" y="16"/>
                    <a:pt x="41" y="19"/>
                    <a:pt x="47" y="23"/>
                  </a:cubicBezTo>
                  <a:cubicBezTo>
                    <a:pt x="56" y="28"/>
                    <a:pt x="67" y="34"/>
                    <a:pt x="83" y="29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104" y="22"/>
                    <a:pt x="111" y="19"/>
                    <a:pt x="120" y="33"/>
                  </a:cubicBezTo>
                  <a:cubicBezTo>
                    <a:pt x="126" y="41"/>
                    <a:pt x="125" y="47"/>
                    <a:pt x="123" y="57"/>
                  </a:cubicBezTo>
                  <a:cubicBezTo>
                    <a:pt x="122" y="60"/>
                    <a:pt x="122" y="62"/>
                    <a:pt x="121" y="65"/>
                  </a:cubicBezTo>
                  <a:cubicBezTo>
                    <a:pt x="123" y="65"/>
                    <a:pt x="124" y="65"/>
                    <a:pt x="126" y="65"/>
                  </a:cubicBezTo>
                  <a:cubicBezTo>
                    <a:pt x="130" y="65"/>
                    <a:pt x="134" y="65"/>
                    <a:pt x="137" y="66"/>
                  </a:cubicBezTo>
                  <a:cubicBezTo>
                    <a:pt x="138" y="64"/>
                    <a:pt x="138" y="62"/>
                    <a:pt x="138" y="61"/>
                  </a:cubicBezTo>
                  <a:cubicBezTo>
                    <a:pt x="141" y="49"/>
                    <a:pt x="143" y="38"/>
                    <a:pt x="133" y="24"/>
                  </a:cubicBezTo>
                  <a:cubicBezTo>
                    <a:pt x="117" y="0"/>
                    <a:pt x="100" y="7"/>
                    <a:pt x="84" y="12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71" name="Freeform 684"/>
            <p:cNvSpPr>
              <a:spLocks/>
            </p:cNvSpPr>
            <p:nvPr/>
          </p:nvSpPr>
          <p:spPr bwMode="auto">
            <a:xfrm>
              <a:off x="203" y="2405"/>
              <a:ext cx="197" cy="614"/>
            </a:xfrm>
            <a:custGeom>
              <a:avLst/>
              <a:gdLst>
                <a:gd name="T0" fmla="*/ 75 w 79"/>
                <a:gd name="T1" fmla="*/ 3 h 230"/>
                <a:gd name="T2" fmla="*/ 63 w 79"/>
                <a:gd name="T3" fmla="*/ 4 h 230"/>
                <a:gd name="T4" fmla="*/ 43 w 79"/>
                <a:gd name="T5" fmla="*/ 19 h 230"/>
                <a:gd name="T6" fmla="*/ 13 w 79"/>
                <a:gd name="T7" fmla="*/ 47 h 230"/>
                <a:gd name="T8" fmla="*/ 13 w 79"/>
                <a:gd name="T9" fmla="*/ 129 h 230"/>
                <a:gd name="T10" fmla="*/ 16 w 79"/>
                <a:gd name="T11" fmla="*/ 140 h 230"/>
                <a:gd name="T12" fmla="*/ 11 w 79"/>
                <a:gd name="T13" fmla="*/ 189 h 230"/>
                <a:gd name="T14" fmla="*/ 8 w 79"/>
                <a:gd name="T15" fmla="*/ 201 h 230"/>
                <a:gd name="T16" fmla="*/ 5 w 79"/>
                <a:gd name="T17" fmla="*/ 230 h 230"/>
                <a:gd name="T18" fmla="*/ 13 w 79"/>
                <a:gd name="T19" fmla="*/ 230 h 230"/>
                <a:gd name="T20" fmla="*/ 21 w 79"/>
                <a:gd name="T21" fmla="*/ 230 h 230"/>
                <a:gd name="T22" fmla="*/ 24 w 79"/>
                <a:gd name="T23" fmla="*/ 205 h 230"/>
                <a:gd name="T24" fmla="*/ 27 w 79"/>
                <a:gd name="T25" fmla="*/ 193 h 230"/>
                <a:gd name="T26" fmla="*/ 32 w 79"/>
                <a:gd name="T27" fmla="*/ 136 h 230"/>
                <a:gd name="T28" fmla="*/ 29 w 79"/>
                <a:gd name="T29" fmla="*/ 125 h 230"/>
                <a:gd name="T30" fmla="*/ 28 w 79"/>
                <a:gd name="T31" fmla="*/ 53 h 230"/>
                <a:gd name="T32" fmla="*/ 51 w 79"/>
                <a:gd name="T33" fmla="*/ 33 h 230"/>
                <a:gd name="T34" fmla="*/ 76 w 79"/>
                <a:gd name="T35" fmla="*/ 14 h 230"/>
                <a:gd name="T36" fmla="*/ 75 w 79"/>
                <a:gd name="T37" fmla="*/ 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" h="230">
                  <a:moveTo>
                    <a:pt x="75" y="3"/>
                  </a:moveTo>
                  <a:cubicBezTo>
                    <a:pt x="71" y="0"/>
                    <a:pt x="66" y="1"/>
                    <a:pt x="63" y="4"/>
                  </a:cubicBezTo>
                  <a:cubicBezTo>
                    <a:pt x="59" y="11"/>
                    <a:pt x="51" y="15"/>
                    <a:pt x="43" y="19"/>
                  </a:cubicBezTo>
                  <a:cubicBezTo>
                    <a:pt x="32" y="25"/>
                    <a:pt x="20" y="32"/>
                    <a:pt x="13" y="47"/>
                  </a:cubicBezTo>
                  <a:cubicBezTo>
                    <a:pt x="0" y="75"/>
                    <a:pt x="7" y="102"/>
                    <a:pt x="13" y="129"/>
                  </a:cubicBezTo>
                  <a:cubicBezTo>
                    <a:pt x="16" y="140"/>
                    <a:pt x="16" y="140"/>
                    <a:pt x="16" y="140"/>
                  </a:cubicBezTo>
                  <a:cubicBezTo>
                    <a:pt x="20" y="156"/>
                    <a:pt x="16" y="172"/>
                    <a:pt x="11" y="189"/>
                  </a:cubicBezTo>
                  <a:cubicBezTo>
                    <a:pt x="8" y="201"/>
                    <a:pt x="8" y="201"/>
                    <a:pt x="8" y="201"/>
                  </a:cubicBezTo>
                  <a:cubicBezTo>
                    <a:pt x="6" y="211"/>
                    <a:pt x="5" y="221"/>
                    <a:pt x="5" y="230"/>
                  </a:cubicBezTo>
                  <a:cubicBezTo>
                    <a:pt x="8" y="230"/>
                    <a:pt x="10" y="230"/>
                    <a:pt x="13" y="230"/>
                  </a:cubicBezTo>
                  <a:cubicBezTo>
                    <a:pt x="16" y="230"/>
                    <a:pt x="19" y="230"/>
                    <a:pt x="21" y="230"/>
                  </a:cubicBezTo>
                  <a:cubicBezTo>
                    <a:pt x="21" y="222"/>
                    <a:pt x="22" y="213"/>
                    <a:pt x="24" y="205"/>
                  </a:cubicBezTo>
                  <a:cubicBezTo>
                    <a:pt x="27" y="193"/>
                    <a:pt x="27" y="193"/>
                    <a:pt x="27" y="193"/>
                  </a:cubicBezTo>
                  <a:cubicBezTo>
                    <a:pt x="32" y="175"/>
                    <a:pt x="37" y="157"/>
                    <a:pt x="32" y="136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3" y="100"/>
                    <a:pt x="17" y="77"/>
                    <a:pt x="28" y="53"/>
                  </a:cubicBezTo>
                  <a:cubicBezTo>
                    <a:pt x="32" y="44"/>
                    <a:pt x="41" y="39"/>
                    <a:pt x="51" y="33"/>
                  </a:cubicBezTo>
                  <a:cubicBezTo>
                    <a:pt x="60" y="28"/>
                    <a:pt x="69" y="23"/>
                    <a:pt x="76" y="14"/>
                  </a:cubicBezTo>
                  <a:cubicBezTo>
                    <a:pt x="79" y="11"/>
                    <a:pt x="78" y="6"/>
                    <a:pt x="75" y="3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72" name="Freeform 685"/>
            <p:cNvSpPr>
              <a:spLocks/>
            </p:cNvSpPr>
            <p:nvPr/>
          </p:nvSpPr>
          <p:spPr bwMode="auto">
            <a:xfrm>
              <a:off x="168" y="3893"/>
              <a:ext cx="392" cy="224"/>
            </a:xfrm>
            <a:custGeom>
              <a:avLst/>
              <a:gdLst>
                <a:gd name="T0" fmla="*/ 151 w 157"/>
                <a:gd name="T1" fmla="*/ 0 h 84"/>
                <a:gd name="T2" fmla="*/ 141 w 157"/>
                <a:gd name="T3" fmla="*/ 1 h 84"/>
                <a:gd name="T4" fmla="*/ 134 w 157"/>
                <a:gd name="T5" fmla="*/ 1 h 84"/>
                <a:gd name="T6" fmla="*/ 136 w 157"/>
                <a:gd name="T7" fmla="*/ 10 h 84"/>
                <a:gd name="T8" fmla="*/ 118 w 157"/>
                <a:gd name="T9" fmla="*/ 62 h 84"/>
                <a:gd name="T10" fmla="*/ 85 w 157"/>
                <a:gd name="T11" fmla="*/ 66 h 84"/>
                <a:gd name="T12" fmla="*/ 77 w 157"/>
                <a:gd name="T13" fmla="*/ 66 h 84"/>
                <a:gd name="T14" fmla="*/ 71 w 157"/>
                <a:gd name="T15" fmla="*/ 66 h 84"/>
                <a:gd name="T16" fmla="*/ 28 w 157"/>
                <a:gd name="T17" fmla="*/ 57 h 84"/>
                <a:gd name="T18" fmla="*/ 29 w 157"/>
                <a:gd name="T19" fmla="*/ 22 h 84"/>
                <a:gd name="T20" fmla="*/ 34 w 157"/>
                <a:gd name="T21" fmla="*/ 1 h 84"/>
                <a:gd name="T22" fmla="*/ 27 w 157"/>
                <a:gd name="T23" fmla="*/ 1 h 84"/>
                <a:gd name="T24" fmla="*/ 18 w 157"/>
                <a:gd name="T25" fmla="*/ 0 h 84"/>
                <a:gd name="T26" fmla="*/ 15 w 157"/>
                <a:gd name="T27" fmla="*/ 15 h 84"/>
                <a:gd name="T28" fmla="*/ 15 w 157"/>
                <a:gd name="T29" fmla="*/ 16 h 84"/>
                <a:gd name="T30" fmla="*/ 15 w 157"/>
                <a:gd name="T31" fmla="*/ 67 h 84"/>
                <a:gd name="T32" fmla="*/ 72 w 157"/>
                <a:gd name="T33" fmla="*/ 82 h 84"/>
                <a:gd name="T34" fmla="*/ 78 w 157"/>
                <a:gd name="T35" fmla="*/ 82 h 84"/>
                <a:gd name="T36" fmla="*/ 86 w 157"/>
                <a:gd name="T37" fmla="*/ 82 h 84"/>
                <a:gd name="T38" fmla="*/ 125 w 157"/>
                <a:gd name="T39" fmla="*/ 76 h 84"/>
                <a:gd name="T40" fmla="*/ 151 w 157"/>
                <a:gd name="T41" fmla="*/ 8 h 84"/>
                <a:gd name="T42" fmla="*/ 151 w 157"/>
                <a:gd name="T4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7" h="84">
                  <a:moveTo>
                    <a:pt x="151" y="0"/>
                  </a:moveTo>
                  <a:cubicBezTo>
                    <a:pt x="147" y="1"/>
                    <a:pt x="144" y="1"/>
                    <a:pt x="141" y="1"/>
                  </a:cubicBezTo>
                  <a:cubicBezTo>
                    <a:pt x="138" y="1"/>
                    <a:pt x="136" y="1"/>
                    <a:pt x="134" y="1"/>
                  </a:cubicBezTo>
                  <a:cubicBezTo>
                    <a:pt x="135" y="4"/>
                    <a:pt x="135" y="7"/>
                    <a:pt x="136" y="10"/>
                  </a:cubicBezTo>
                  <a:cubicBezTo>
                    <a:pt x="138" y="35"/>
                    <a:pt x="140" y="50"/>
                    <a:pt x="118" y="62"/>
                  </a:cubicBezTo>
                  <a:cubicBezTo>
                    <a:pt x="111" y="65"/>
                    <a:pt x="96" y="66"/>
                    <a:pt x="85" y="66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55" y="67"/>
                    <a:pt x="36" y="68"/>
                    <a:pt x="28" y="57"/>
                  </a:cubicBezTo>
                  <a:cubicBezTo>
                    <a:pt x="19" y="46"/>
                    <a:pt x="22" y="38"/>
                    <a:pt x="29" y="22"/>
                  </a:cubicBezTo>
                  <a:cubicBezTo>
                    <a:pt x="33" y="15"/>
                    <a:pt x="34" y="10"/>
                    <a:pt x="34" y="1"/>
                  </a:cubicBezTo>
                  <a:cubicBezTo>
                    <a:pt x="32" y="1"/>
                    <a:pt x="29" y="1"/>
                    <a:pt x="27" y="1"/>
                  </a:cubicBezTo>
                  <a:cubicBezTo>
                    <a:pt x="24" y="1"/>
                    <a:pt x="21" y="1"/>
                    <a:pt x="18" y="0"/>
                  </a:cubicBezTo>
                  <a:cubicBezTo>
                    <a:pt x="18" y="8"/>
                    <a:pt x="17" y="10"/>
                    <a:pt x="15" y="15"/>
                  </a:cubicBezTo>
                  <a:cubicBezTo>
                    <a:pt x="15" y="15"/>
                    <a:pt x="15" y="16"/>
                    <a:pt x="15" y="16"/>
                  </a:cubicBezTo>
                  <a:cubicBezTo>
                    <a:pt x="7" y="32"/>
                    <a:pt x="0" y="48"/>
                    <a:pt x="15" y="67"/>
                  </a:cubicBezTo>
                  <a:cubicBezTo>
                    <a:pt x="29" y="84"/>
                    <a:pt x="53" y="83"/>
                    <a:pt x="72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86" y="82"/>
                    <a:pt x="86" y="82"/>
                  </a:cubicBezTo>
                  <a:cubicBezTo>
                    <a:pt x="99" y="82"/>
                    <a:pt x="115" y="81"/>
                    <a:pt x="125" y="76"/>
                  </a:cubicBezTo>
                  <a:cubicBezTo>
                    <a:pt x="157" y="59"/>
                    <a:pt x="154" y="33"/>
                    <a:pt x="151" y="8"/>
                  </a:cubicBezTo>
                  <a:cubicBezTo>
                    <a:pt x="151" y="6"/>
                    <a:pt x="151" y="3"/>
                    <a:pt x="15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73" name="Freeform 686"/>
            <p:cNvSpPr>
              <a:spLocks/>
            </p:cNvSpPr>
            <p:nvPr/>
          </p:nvSpPr>
          <p:spPr bwMode="auto">
            <a:xfrm>
              <a:off x="783" y="3893"/>
              <a:ext cx="427" cy="438"/>
            </a:xfrm>
            <a:custGeom>
              <a:avLst/>
              <a:gdLst>
                <a:gd name="T0" fmla="*/ 132 w 171"/>
                <a:gd name="T1" fmla="*/ 45 h 164"/>
                <a:gd name="T2" fmla="*/ 114 w 171"/>
                <a:gd name="T3" fmla="*/ 29 h 164"/>
                <a:gd name="T4" fmla="*/ 123 w 171"/>
                <a:gd name="T5" fmla="*/ 9 h 164"/>
                <a:gd name="T6" fmla="*/ 129 w 171"/>
                <a:gd name="T7" fmla="*/ 1 h 164"/>
                <a:gd name="T8" fmla="*/ 121 w 171"/>
                <a:gd name="T9" fmla="*/ 1 h 164"/>
                <a:gd name="T10" fmla="*/ 110 w 171"/>
                <a:gd name="T11" fmla="*/ 0 h 164"/>
                <a:gd name="T12" fmla="*/ 99 w 171"/>
                <a:gd name="T13" fmla="*/ 33 h 164"/>
                <a:gd name="T14" fmla="*/ 126 w 171"/>
                <a:gd name="T15" fmla="*/ 60 h 164"/>
                <a:gd name="T16" fmla="*/ 144 w 171"/>
                <a:gd name="T17" fmla="*/ 75 h 164"/>
                <a:gd name="T18" fmla="*/ 111 w 171"/>
                <a:gd name="T19" fmla="*/ 135 h 164"/>
                <a:gd name="T20" fmla="*/ 64 w 171"/>
                <a:gd name="T21" fmla="*/ 132 h 164"/>
                <a:gd name="T22" fmla="*/ 45 w 171"/>
                <a:gd name="T23" fmla="*/ 88 h 164"/>
                <a:gd name="T24" fmla="*/ 37 w 171"/>
                <a:gd name="T25" fmla="*/ 51 h 164"/>
                <a:gd name="T26" fmla="*/ 27 w 171"/>
                <a:gd name="T27" fmla="*/ 37 h 164"/>
                <a:gd name="T28" fmla="*/ 18 w 171"/>
                <a:gd name="T29" fmla="*/ 23 h 164"/>
                <a:gd name="T30" fmla="*/ 16 w 171"/>
                <a:gd name="T31" fmla="*/ 1 h 164"/>
                <a:gd name="T32" fmla="*/ 8 w 171"/>
                <a:gd name="T33" fmla="*/ 1 h 164"/>
                <a:gd name="T34" fmla="*/ 0 w 171"/>
                <a:gd name="T35" fmla="*/ 1 h 164"/>
                <a:gd name="T36" fmla="*/ 3 w 171"/>
                <a:gd name="T37" fmla="*/ 26 h 164"/>
                <a:gd name="T38" fmla="*/ 15 w 171"/>
                <a:gd name="T39" fmla="*/ 48 h 164"/>
                <a:gd name="T40" fmla="*/ 22 w 171"/>
                <a:gd name="T41" fmla="*/ 57 h 164"/>
                <a:gd name="T42" fmla="*/ 29 w 171"/>
                <a:gd name="T43" fmla="*/ 89 h 164"/>
                <a:gd name="T44" fmla="*/ 52 w 171"/>
                <a:gd name="T45" fmla="*/ 144 h 164"/>
                <a:gd name="T46" fmla="*/ 120 w 171"/>
                <a:gd name="T47" fmla="*/ 149 h 164"/>
                <a:gd name="T48" fmla="*/ 159 w 171"/>
                <a:gd name="T49" fmla="*/ 69 h 164"/>
                <a:gd name="T50" fmla="*/ 132 w 171"/>
                <a:gd name="T51" fmla="*/ 4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1" h="164">
                  <a:moveTo>
                    <a:pt x="132" y="45"/>
                  </a:moveTo>
                  <a:cubicBezTo>
                    <a:pt x="122" y="41"/>
                    <a:pt x="116" y="38"/>
                    <a:pt x="114" y="29"/>
                  </a:cubicBezTo>
                  <a:cubicBezTo>
                    <a:pt x="113" y="24"/>
                    <a:pt x="118" y="17"/>
                    <a:pt x="123" y="9"/>
                  </a:cubicBezTo>
                  <a:cubicBezTo>
                    <a:pt x="125" y="7"/>
                    <a:pt x="127" y="4"/>
                    <a:pt x="129" y="1"/>
                  </a:cubicBezTo>
                  <a:cubicBezTo>
                    <a:pt x="127" y="1"/>
                    <a:pt x="124" y="1"/>
                    <a:pt x="121" y="1"/>
                  </a:cubicBezTo>
                  <a:cubicBezTo>
                    <a:pt x="117" y="1"/>
                    <a:pt x="114" y="1"/>
                    <a:pt x="110" y="0"/>
                  </a:cubicBezTo>
                  <a:cubicBezTo>
                    <a:pt x="103" y="10"/>
                    <a:pt x="96" y="20"/>
                    <a:pt x="99" y="33"/>
                  </a:cubicBezTo>
                  <a:cubicBezTo>
                    <a:pt x="102" y="49"/>
                    <a:pt x="115" y="55"/>
                    <a:pt x="126" y="60"/>
                  </a:cubicBezTo>
                  <a:cubicBezTo>
                    <a:pt x="134" y="63"/>
                    <a:pt x="141" y="67"/>
                    <a:pt x="144" y="75"/>
                  </a:cubicBezTo>
                  <a:cubicBezTo>
                    <a:pt x="153" y="97"/>
                    <a:pt x="131" y="123"/>
                    <a:pt x="111" y="135"/>
                  </a:cubicBezTo>
                  <a:cubicBezTo>
                    <a:pt x="103" y="141"/>
                    <a:pt x="82" y="151"/>
                    <a:pt x="64" y="132"/>
                  </a:cubicBezTo>
                  <a:cubicBezTo>
                    <a:pt x="47" y="115"/>
                    <a:pt x="46" y="103"/>
                    <a:pt x="45" y="88"/>
                  </a:cubicBezTo>
                  <a:cubicBezTo>
                    <a:pt x="44" y="77"/>
                    <a:pt x="43" y="65"/>
                    <a:pt x="37" y="51"/>
                  </a:cubicBezTo>
                  <a:cubicBezTo>
                    <a:pt x="34" y="45"/>
                    <a:pt x="30" y="41"/>
                    <a:pt x="27" y="37"/>
                  </a:cubicBezTo>
                  <a:cubicBezTo>
                    <a:pt x="23" y="32"/>
                    <a:pt x="20" y="29"/>
                    <a:pt x="18" y="23"/>
                  </a:cubicBezTo>
                  <a:cubicBezTo>
                    <a:pt x="16" y="12"/>
                    <a:pt x="16" y="8"/>
                    <a:pt x="16" y="1"/>
                  </a:cubicBezTo>
                  <a:cubicBezTo>
                    <a:pt x="14" y="1"/>
                    <a:pt x="11" y="1"/>
                    <a:pt x="8" y="1"/>
                  </a:cubicBezTo>
                  <a:cubicBezTo>
                    <a:pt x="5" y="1"/>
                    <a:pt x="3" y="1"/>
                    <a:pt x="0" y="1"/>
                  </a:cubicBezTo>
                  <a:cubicBezTo>
                    <a:pt x="0" y="8"/>
                    <a:pt x="0" y="14"/>
                    <a:pt x="3" y="26"/>
                  </a:cubicBezTo>
                  <a:cubicBezTo>
                    <a:pt x="5" y="36"/>
                    <a:pt x="11" y="43"/>
                    <a:pt x="15" y="48"/>
                  </a:cubicBezTo>
                  <a:cubicBezTo>
                    <a:pt x="18" y="51"/>
                    <a:pt x="21" y="54"/>
                    <a:pt x="22" y="57"/>
                  </a:cubicBezTo>
                  <a:cubicBezTo>
                    <a:pt x="27" y="69"/>
                    <a:pt x="28" y="79"/>
                    <a:pt x="29" y="89"/>
                  </a:cubicBezTo>
                  <a:cubicBezTo>
                    <a:pt x="30" y="105"/>
                    <a:pt x="32" y="122"/>
                    <a:pt x="52" y="144"/>
                  </a:cubicBezTo>
                  <a:cubicBezTo>
                    <a:pt x="70" y="162"/>
                    <a:pt x="96" y="164"/>
                    <a:pt x="120" y="149"/>
                  </a:cubicBezTo>
                  <a:cubicBezTo>
                    <a:pt x="145" y="133"/>
                    <a:pt x="171" y="99"/>
                    <a:pt x="159" y="69"/>
                  </a:cubicBezTo>
                  <a:cubicBezTo>
                    <a:pt x="153" y="55"/>
                    <a:pt x="142" y="49"/>
                    <a:pt x="132" y="45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74" name="Freeform 687"/>
            <p:cNvSpPr>
              <a:spLocks/>
            </p:cNvSpPr>
            <p:nvPr/>
          </p:nvSpPr>
          <p:spPr bwMode="auto">
            <a:xfrm>
              <a:off x="1335" y="3893"/>
              <a:ext cx="335" cy="174"/>
            </a:xfrm>
            <a:custGeom>
              <a:avLst/>
              <a:gdLst>
                <a:gd name="T0" fmla="*/ 127 w 134"/>
                <a:gd name="T1" fmla="*/ 1 h 65"/>
                <a:gd name="T2" fmla="*/ 118 w 134"/>
                <a:gd name="T3" fmla="*/ 0 h 65"/>
                <a:gd name="T4" fmla="*/ 115 w 134"/>
                <a:gd name="T5" fmla="*/ 33 h 65"/>
                <a:gd name="T6" fmla="*/ 85 w 134"/>
                <a:gd name="T7" fmla="*/ 37 h 65"/>
                <a:gd name="T8" fmla="*/ 61 w 134"/>
                <a:gd name="T9" fmla="*/ 39 h 65"/>
                <a:gd name="T10" fmla="*/ 50 w 134"/>
                <a:gd name="T11" fmla="*/ 41 h 65"/>
                <a:gd name="T12" fmla="*/ 19 w 134"/>
                <a:gd name="T13" fmla="*/ 29 h 65"/>
                <a:gd name="T14" fmla="*/ 17 w 134"/>
                <a:gd name="T15" fmla="*/ 8 h 65"/>
                <a:gd name="T16" fmla="*/ 18 w 134"/>
                <a:gd name="T17" fmla="*/ 1 h 65"/>
                <a:gd name="T18" fmla="*/ 14 w 134"/>
                <a:gd name="T19" fmla="*/ 1 h 65"/>
                <a:gd name="T20" fmla="*/ 2 w 134"/>
                <a:gd name="T21" fmla="*/ 0 h 65"/>
                <a:gd name="T22" fmla="*/ 1 w 134"/>
                <a:gd name="T23" fmla="*/ 7 h 65"/>
                <a:gd name="T24" fmla="*/ 4 w 134"/>
                <a:gd name="T25" fmla="*/ 34 h 65"/>
                <a:gd name="T26" fmla="*/ 54 w 134"/>
                <a:gd name="T27" fmla="*/ 57 h 65"/>
                <a:gd name="T28" fmla="*/ 64 w 134"/>
                <a:gd name="T29" fmla="*/ 55 h 65"/>
                <a:gd name="T30" fmla="*/ 86 w 134"/>
                <a:gd name="T31" fmla="*/ 53 h 65"/>
                <a:gd name="T32" fmla="*/ 120 w 134"/>
                <a:gd name="T33" fmla="*/ 48 h 65"/>
                <a:gd name="T34" fmla="*/ 134 w 134"/>
                <a:gd name="T35" fmla="*/ 1 h 65"/>
                <a:gd name="T36" fmla="*/ 127 w 134"/>
                <a:gd name="T3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4" h="65">
                  <a:moveTo>
                    <a:pt x="127" y="1"/>
                  </a:moveTo>
                  <a:cubicBezTo>
                    <a:pt x="124" y="1"/>
                    <a:pt x="121" y="1"/>
                    <a:pt x="118" y="0"/>
                  </a:cubicBezTo>
                  <a:cubicBezTo>
                    <a:pt x="118" y="12"/>
                    <a:pt x="118" y="32"/>
                    <a:pt x="115" y="33"/>
                  </a:cubicBezTo>
                  <a:cubicBezTo>
                    <a:pt x="107" y="36"/>
                    <a:pt x="97" y="37"/>
                    <a:pt x="85" y="37"/>
                  </a:cubicBezTo>
                  <a:cubicBezTo>
                    <a:pt x="76" y="38"/>
                    <a:pt x="68" y="38"/>
                    <a:pt x="61" y="39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32" y="45"/>
                    <a:pt x="26" y="47"/>
                    <a:pt x="19" y="29"/>
                  </a:cubicBezTo>
                  <a:cubicBezTo>
                    <a:pt x="16" y="21"/>
                    <a:pt x="16" y="18"/>
                    <a:pt x="17" y="8"/>
                  </a:cubicBezTo>
                  <a:cubicBezTo>
                    <a:pt x="17" y="6"/>
                    <a:pt x="18" y="4"/>
                    <a:pt x="18" y="1"/>
                  </a:cubicBezTo>
                  <a:cubicBezTo>
                    <a:pt x="17" y="1"/>
                    <a:pt x="15" y="1"/>
                    <a:pt x="14" y="1"/>
                  </a:cubicBezTo>
                  <a:cubicBezTo>
                    <a:pt x="10" y="1"/>
                    <a:pt x="6" y="1"/>
                    <a:pt x="2" y="0"/>
                  </a:cubicBezTo>
                  <a:cubicBezTo>
                    <a:pt x="2" y="3"/>
                    <a:pt x="2" y="5"/>
                    <a:pt x="1" y="7"/>
                  </a:cubicBezTo>
                  <a:cubicBezTo>
                    <a:pt x="0" y="17"/>
                    <a:pt x="0" y="23"/>
                    <a:pt x="4" y="34"/>
                  </a:cubicBezTo>
                  <a:cubicBezTo>
                    <a:pt x="16" y="65"/>
                    <a:pt x="36" y="61"/>
                    <a:pt x="54" y="57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9" y="54"/>
                    <a:pt x="77" y="54"/>
                    <a:pt x="86" y="53"/>
                  </a:cubicBezTo>
                  <a:cubicBezTo>
                    <a:pt x="100" y="53"/>
                    <a:pt x="110" y="52"/>
                    <a:pt x="120" y="48"/>
                  </a:cubicBezTo>
                  <a:cubicBezTo>
                    <a:pt x="134" y="43"/>
                    <a:pt x="134" y="25"/>
                    <a:pt x="134" y="1"/>
                  </a:cubicBezTo>
                  <a:cubicBezTo>
                    <a:pt x="132" y="1"/>
                    <a:pt x="129" y="1"/>
                    <a:pt x="127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75" name="Freeform 688"/>
            <p:cNvSpPr>
              <a:spLocks/>
            </p:cNvSpPr>
            <p:nvPr/>
          </p:nvSpPr>
          <p:spPr bwMode="auto">
            <a:xfrm>
              <a:off x="1838" y="3893"/>
              <a:ext cx="147" cy="270"/>
            </a:xfrm>
            <a:custGeom>
              <a:avLst/>
              <a:gdLst>
                <a:gd name="T0" fmla="*/ 47 w 59"/>
                <a:gd name="T1" fmla="*/ 24 h 101"/>
                <a:gd name="T2" fmla="*/ 45 w 59"/>
                <a:gd name="T3" fmla="*/ 2 h 101"/>
                <a:gd name="T4" fmla="*/ 46 w 59"/>
                <a:gd name="T5" fmla="*/ 1 h 101"/>
                <a:gd name="T6" fmla="*/ 40 w 59"/>
                <a:gd name="T7" fmla="*/ 1 h 101"/>
                <a:gd name="T8" fmla="*/ 30 w 59"/>
                <a:gd name="T9" fmla="*/ 0 h 101"/>
                <a:gd name="T10" fmla="*/ 30 w 59"/>
                <a:gd name="T11" fmla="*/ 1 h 101"/>
                <a:gd name="T12" fmla="*/ 32 w 59"/>
                <a:gd name="T13" fmla="*/ 28 h 101"/>
                <a:gd name="T14" fmla="*/ 34 w 59"/>
                <a:gd name="T15" fmla="*/ 35 h 101"/>
                <a:gd name="T16" fmla="*/ 35 w 59"/>
                <a:gd name="T17" fmla="*/ 65 h 101"/>
                <a:gd name="T18" fmla="*/ 21 w 59"/>
                <a:gd name="T19" fmla="*/ 75 h 101"/>
                <a:gd name="T20" fmla="*/ 3 w 59"/>
                <a:gd name="T21" fmla="*/ 86 h 101"/>
                <a:gd name="T22" fmla="*/ 4 w 59"/>
                <a:gd name="T23" fmla="*/ 98 h 101"/>
                <a:gd name="T24" fmla="*/ 15 w 59"/>
                <a:gd name="T25" fmla="*/ 97 h 101"/>
                <a:gd name="T26" fmla="*/ 28 w 59"/>
                <a:gd name="T27" fmla="*/ 89 h 101"/>
                <a:gd name="T28" fmla="*/ 49 w 59"/>
                <a:gd name="T29" fmla="*/ 74 h 101"/>
                <a:gd name="T30" fmla="*/ 49 w 59"/>
                <a:gd name="T31" fmla="*/ 30 h 101"/>
                <a:gd name="T32" fmla="*/ 47 w 59"/>
                <a:gd name="T3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101">
                  <a:moveTo>
                    <a:pt x="47" y="24"/>
                  </a:moveTo>
                  <a:cubicBezTo>
                    <a:pt x="45" y="15"/>
                    <a:pt x="45" y="11"/>
                    <a:pt x="45" y="2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4" y="1"/>
                    <a:pt x="42" y="1"/>
                    <a:pt x="40" y="1"/>
                  </a:cubicBezTo>
                  <a:cubicBezTo>
                    <a:pt x="36" y="1"/>
                    <a:pt x="33" y="1"/>
                    <a:pt x="30" y="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11"/>
                    <a:pt x="29" y="17"/>
                    <a:pt x="32" y="28"/>
                  </a:cubicBezTo>
                  <a:cubicBezTo>
                    <a:pt x="32" y="28"/>
                    <a:pt x="34" y="35"/>
                    <a:pt x="34" y="35"/>
                  </a:cubicBezTo>
                  <a:cubicBezTo>
                    <a:pt x="39" y="48"/>
                    <a:pt x="41" y="57"/>
                    <a:pt x="35" y="65"/>
                  </a:cubicBezTo>
                  <a:cubicBezTo>
                    <a:pt x="32" y="69"/>
                    <a:pt x="27" y="72"/>
                    <a:pt x="21" y="75"/>
                  </a:cubicBezTo>
                  <a:cubicBezTo>
                    <a:pt x="15" y="77"/>
                    <a:pt x="8" y="80"/>
                    <a:pt x="3" y="86"/>
                  </a:cubicBezTo>
                  <a:cubicBezTo>
                    <a:pt x="0" y="90"/>
                    <a:pt x="0" y="95"/>
                    <a:pt x="4" y="98"/>
                  </a:cubicBezTo>
                  <a:cubicBezTo>
                    <a:pt x="7" y="101"/>
                    <a:pt x="12" y="100"/>
                    <a:pt x="15" y="97"/>
                  </a:cubicBezTo>
                  <a:cubicBezTo>
                    <a:pt x="18" y="94"/>
                    <a:pt x="23" y="91"/>
                    <a:pt x="28" y="89"/>
                  </a:cubicBezTo>
                  <a:cubicBezTo>
                    <a:pt x="35" y="86"/>
                    <a:pt x="43" y="82"/>
                    <a:pt x="49" y="74"/>
                  </a:cubicBezTo>
                  <a:cubicBezTo>
                    <a:pt x="59" y="58"/>
                    <a:pt x="54" y="42"/>
                    <a:pt x="49" y="30"/>
                  </a:cubicBezTo>
                  <a:lnTo>
                    <a:pt x="47" y="24"/>
                  </a:ln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76" name="Freeform 689"/>
            <p:cNvSpPr>
              <a:spLocks/>
            </p:cNvSpPr>
            <p:nvPr/>
          </p:nvSpPr>
          <p:spPr bwMode="auto">
            <a:xfrm>
              <a:off x="160" y="3019"/>
              <a:ext cx="150" cy="877"/>
            </a:xfrm>
            <a:custGeom>
              <a:avLst/>
              <a:gdLst>
                <a:gd name="T0" fmla="*/ 60 w 60"/>
                <a:gd name="T1" fmla="*/ 304 h 329"/>
                <a:gd name="T2" fmla="*/ 30 w 60"/>
                <a:gd name="T3" fmla="*/ 329 h 329"/>
                <a:gd name="T4" fmla="*/ 30 w 60"/>
                <a:gd name="T5" fmla="*/ 329 h 329"/>
                <a:gd name="T6" fmla="*/ 0 w 60"/>
                <a:gd name="T7" fmla="*/ 304 h 329"/>
                <a:gd name="T8" fmla="*/ 0 w 60"/>
                <a:gd name="T9" fmla="*/ 24 h 329"/>
                <a:gd name="T10" fmla="*/ 30 w 60"/>
                <a:gd name="T11" fmla="*/ 0 h 329"/>
                <a:gd name="T12" fmla="*/ 30 w 60"/>
                <a:gd name="T13" fmla="*/ 0 h 329"/>
                <a:gd name="T14" fmla="*/ 60 w 60"/>
                <a:gd name="T15" fmla="*/ 24 h 329"/>
                <a:gd name="T16" fmla="*/ 60 w 60"/>
                <a:gd name="T17" fmla="*/ 30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329">
                  <a:moveTo>
                    <a:pt x="60" y="304"/>
                  </a:moveTo>
                  <a:cubicBezTo>
                    <a:pt x="60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3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5"/>
                    <a:pt x="60" y="24"/>
                  </a:cubicBezTo>
                  <a:lnTo>
                    <a:pt x="60" y="304"/>
                  </a:ln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77" name="Freeform 690"/>
            <p:cNvSpPr>
              <a:spLocks/>
            </p:cNvSpPr>
            <p:nvPr/>
          </p:nvSpPr>
          <p:spPr bwMode="auto">
            <a:xfrm>
              <a:off x="443" y="3019"/>
              <a:ext cx="152" cy="877"/>
            </a:xfrm>
            <a:custGeom>
              <a:avLst/>
              <a:gdLst>
                <a:gd name="T0" fmla="*/ 61 w 61"/>
                <a:gd name="T1" fmla="*/ 304 h 329"/>
                <a:gd name="T2" fmla="*/ 31 w 61"/>
                <a:gd name="T3" fmla="*/ 329 h 329"/>
                <a:gd name="T4" fmla="*/ 31 w 61"/>
                <a:gd name="T5" fmla="*/ 329 h 329"/>
                <a:gd name="T6" fmla="*/ 0 w 61"/>
                <a:gd name="T7" fmla="*/ 304 h 329"/>
                <a:gd name="T8" fmla="*/ 0 w 61"/>
                <a:gd name="T9" fmla="*/ 24 h 329"/>
                <a:gd name="T10" fmla="*/ 31 w 61"/>
                <a:gd name="T11" fmla="*/ 0 h 329"/>
                <a:gd name="T12" fmla="*/ 31 w 61"/>
                <a:gd name="T13" fmla="*/ 0 h 329"/>
                <a:gd name="T14" fmla="*/ 61 w 61"/>
                <a:gd name="T15" fmla="*/ 24 h 329"/>
                <a:gd name="T16" fmla="*/ 61 w 61"/>
                <a:gd name="T17" fmla="*/ 30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329">
                  <a:moveTo>
                    <a:pt x="61" y="304"/>
                  </a:moveTo>
                  <a:cubicBezTo>
                    <a:pt x="61" y="324"/>
                    <a:pt x="47" y="329"/>
                    <a:pt x="31" y="329"/>
                  </a:cubicBezTo>
                  <a:cubicBezTo>
                    <a:pt x="31" y="329"/>
                    <a:pt x="31" y="329"/>
                    <a:pt x="31" y="329"/>
                  </a:cubicBezTo>
                  <a:cubicBezTo>
                    <a:pt x="14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4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7" y="0"/>
                    <a:pt x="61" y="5"/>
                    <a:pt x="61" y="24"/>
                  </a:cubicBezTo>
                  <a:lnTo>
                    <a:pt x="61" y="304"/>
                  </a:ln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78" name="Freeform 691"/>
            <p:cNvSpPr>
              <a:spLocks/>
            </p:cNvSpPr>
            <p:nvPr/>
          </p:nvSpPr>
          <p:spPr bwMode="auto">
            <a:xfrm>
              <a:off x="728" y="3019"/>
              <a:ext cx="150" cy="877"/>
            </a:xfrm>
            <a:custGeom>
              <a:avLst/>
              <a:gdLst>
                <a:gd name="T0" fmla="*/ 60 w 60"/>
                <a:gd name="T1" fmla="*/ 304 h 329"/>
                <a:gd name="T2" fmla="*/ 30 w 60"/>
                <a:gd name="T3" fmla="*/ 329 h 329"/>
                <a:gd name="T4" fmla="*/ 30 w 60"/>
                <a:gd name="T5" fmla="*/ 329 h 329"/>
                <a:gd name="T6" fmla="*/ 0 w 60"/>
                <a:gd name="T7" fmla="*/ 304 h 329"/>
                <a:gd name="T8" fmla="*/ 0 w 60"/>
                <a:gd name="T9" fmla="*/ 24 h 329"/>
                <a:gd name="T10" fmla="*/ 30 w 60"/>
                <a:gd name="T11" fmla="*/ 0 h 329"/>
                <a:gd name="T12" fmla="*/ 30 w 60"/>
                <a:gd name="T13" fmla="*/ 0 h 329"/>
                <a:gd name="T14" fmla="*/ 60 w 60"/>
                <a:gd name="T15" fmla="*/ 24 h 329"/>
                <a:gd name="T16" fmla="*/ 60 w 60"/>
                <a:gd name="T17" fmla="*/ 30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329">
                  <a:moveTo>
                    <a:pt x="60" y="304"/>
                  </a:moveTo>
                  <a:cubicBezTo>
                    <a:pt x="60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3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5"/>
                    <a:pt x="60" y="24"/>
                  </a:cubicBezTo>
                  <a:lnTo>
                    <a:pt x="60" y="304"/>
                  </a:ln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79" name="Freeform 692"/>
            <p:cNvSpPr>
              <a:spLocks/>
            </p:cNvSpPr>
            <p:nvPr/>
          </p:nvSpPr>
          <p:spPr bwMode="auto">
            <a:xfrm>
              <a:off x="1010" y="3019"/>
              <a:ext cx="153" cy="877"/>
            </a:xfrm>
            <a:custGeom>
              <a:avLst/>
              <a:gdLst>
                <a:gd name="T0" fmla="*/ 61 w 61"/>
                <a:gd name="T1" fmla="*/ 304 h 329"/>
                <a:gd name="T2" fmla="*/ 30 w 61"/>
                <a:gd name="T3" fmla="*/ 329 h 329"/>
                <a:gd name="T4" fmla="*/ 30 w 61"/>
                <a:gd name="T5" fmla="*/ 329 h 329"/>
                <a:gd name="T6" fmla="*/ 0 w 61"/>
                <a:gd name="T7" fmla="*/ 304 h 329"/>
                <a:gd name="T8" fmla="*/ 0 w 61"/>
                <a:gd name="T9" fmla="*/ 24 h 329"/>
                <a:gd name="T10" fmla="*/ 30 w 61"/>
                <a:gd name="T11" fmla="*/ 0 h 329"/>
                <a:gd name="T12" fmla="*/ 30 w 61"/>
                <a:gd name="T13" fmla="*/ 0 h 329"/>
                <a:gd name="T14" fmla="*/ 61 w 61"/>
                <a:gd name="T15" fmla="*/ 24 h 329"/>
                <a:gd name="T16" fmla="*/ 61 w 61"/>
                <a:gd name="T17" fmla="*/ 30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329">
                  <a:moveTo>
                    <a:pt x="61" y="304"/>
                  </a:moveTo>
                  <a:cubicBezTo>
                    <a:pt x="61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4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1" y="5"/>
                    <a:pt x="61" y="24"/>
                  </a:cubicBezTo>
                  <a:lnTo>
                    <a:pt x="61" y="304"/>
                  </a:ln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80" name="Freeform 693"/>
            <p:cNvSpPr>
              <a:spLocks/>
            </p:cNvSpPr>
            <p:nvPr/>
          </p:nvSpPr>
          <p:spPr bwMode="auto">
            <a:xfrm>
              <a:off x="1293" y="3019"/>
              <a:ext cx="152" cy="877"/>
            </a:xfrm>
            <a:custGeom>
              <a:avLst/>
              <a:gdLst>
                <a:gd name="T0" fmla="*/ 61 w 61"/>
                <a:gd name="T1" fmla="*/ 304 h 329"/>
                <a:gd name="T2" fmla="*/ 31 w 61"/>
                <a:gd name="T3" fmla="*/ 329 h 329"/>
                <a:gd name="T4" fmla="*/ 31 w 61"/>
                <a:gd name="T5" fmla="*/ 329 h 329"/>
                <a:gd name="T6" fmla="*/ 0 w 61"/>
                <a:gd name="T7" fmla="*/ 304 h 329"/>
                <a:gd name="T8" fmla="*/ 0 w 61"/>
                <a:gd name="T9" fmla="*/ 24 h 329"/>
                <a:gd name="T10" fmla="*/ 31 w 61"/>
                <a:gd name="T11" fmla="*/ 0 h 329"/>
                <a:gd name="T12" fmla="*/ 31 w 61"/>
                <a:gd name="T13" fmla="*/ 0 h 329"/>
                <a:gd name="T14" fmla="*/ 61 w 61"/>
                <a:gd name="T15" fmla="*/ 24 h 329"/>
                <a:gd name="T16" fmla="*/ 61 w 61"/>
                <a:gd name="T17" fmla="*/ 30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329">
                  <a:moveTo>
                    <a:pt x="61" y="304"/>
                  </a:moveTo>
                  <a:cubicBezTo>
                    <a:pt x="61" y="324"/>
                    <a:pt x="47" y="329"/>
                    <a:pt x="31" y="329"/>
                  </a:cubicBezTo>
                  <a:cubicBezTo>
                    <a:pt x="31" y="329"/>
                    <a:pt x="31" y="329"/>
                    <a:pt x="31" y="329"/>
                  </a:cubicBezTo>
                  <a:cubicBezTo>
                    <a:pt x="14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4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7" y="0"/>
                    <a:pt x="61" y="5"/>
                    <a:pt x="61" y="24"/>
                  </a:cubicBezTo>
                  <a:lnTo>
                    <a:pt x="61" y="304"/>
                  </a:ln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81" name="Freeform 694"/>
            <p:cNvSpPr>
              <a:spLocks/>
            </p:cNvSpPr>
            <p:nvPr/>
          </p:nvSpPr>
          <p:spPr bwMode="auto">
            <a:xfrm>
              <a:off x="1578" y="3019"/>
              <a:ext cx="150" cy="877"/>
            </a:xfrm>
            <a:custGeom>
              <a:avLst/>
              <a:gdLst>
                <a:gd name="T0" fmla="*/ 60 w 60"/>
                <a:gd name="T1" fmla="*/ 304 h 329"/>
                <a:gd name="T2" fmla="*/ 30 w 60"/>
                <a:gd name="T3" fmla="*/ 329 h 329"/>
                <a:gd name="T4" fmla="*/ 30 w 60"/>
                <a:gd name="T5" fmla="*/ 329 h 329"/>
                <a:gd name="T6" fmla="*/ 0 w 60"/>
                <a:gd name="T7" fmla="*/ 304 h 329"/>
                <a:gd name="T8" fmla="*/ 0 w 60"/>
                <a:gd name="T9" fmla="*/ 24 h 329"/>
                <a:gd name="T10" fmla="*/ 30 w 60"/>
                <a:gd name="T11" fmla="*/ 0 h 329"/>
                <a:gd name="T12" fmla="*/ 30 w 60"/>
                <a:gd name="T13" fmla="*/ 0 h 329"/>
                <a:gd name="T14" fmla="*/ 60 w 60"/>
                <a:gd name="T15" fmla="*/ 24 h 329"/>
                <a:gd name="T16" fmla="*/ 60 w 60"/>
                <a:gd name="T17" fmla="*/ 30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329">
                  <a:moveTo>
                    <a:pt x="60" y="304"/>
                  </a:moveTo>
                  <a:cubicBezTo>
                    <a:pt x="60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3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5"/>
                    <a:pt x="60" y="24"/>
                  </a:cubicBezTo>
                  <a:lnTo>
                    <a:pt x="60" y="304"/>
                  </a:ln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82" name="Freeform 695"/>
            <p:cNvSpPr>
              <a:spLocks/>
            </p:cNvSpPr>
            <p:nvPr/>
          </p:nvSpPr>
          <p:spPr bwMode="auto">
            <a:xfrm>
              <a:off x="1860" y="3019"/>
              <a:ext cx="153" cy="877"/>
            </a:xfrm>
            <a:custGeom>
              <a:avLst/>
              <a:gdLst>
                <a:gd name="T0" fmla="*/ 61 w 61"/>
                <a:gd name="T1" fmla="*/ 304 h 329"/>
                <a:gd name="T2" fmla="*/ 31 w 61"/>
                <a:gd name="T3" fmla="*/ 329 h 329"/>
                <a:gd name="T4" fmla="*/ 31 w 61"/>
                <a:gd name="T5" fmla="*/ 329 h 329"/>
                <a:gd name="T6" fmla="*/ 0 w 61"/>
                <a:gd name="T7" fmla="*/ 304 h 329"/>
                <a:gd name="T8" fmla="*/ 0 w 61"/>
                <a:gd name="T9" fmla="*/ 24 h 329"/>
                <a:gd name="T10" fmla="*/ 31 w 61"/>
                <a:gd name="T11" fmla="*/ 0 h 329"/>
                <a:gd name="T12" fmla="*/ 31 w 61"/>
                <a:gd name="T13" fmla="*/ 0 h 329"/>
                <a:gd name="T14" fmla="*/ 61 w 61"/>
                <a:gd name="T15" fmla="*/ 24 h 329"/>
                <a:gd name="T16" fmla="*/ 61 w 61"/>
                <a:gd name="T17" fmla="*/ 30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329">
                  <a:moveTo>
                    <a:pt x="61" y="304"/>
                  </a:moveTo>
                  <a:cubicBezTo>
                    <a:pt x="61" y="324"/>
                    <a:pt x="47" y="329"/>
                    <a:pt x="31" y="329"/>
                  </a:cubicBezTo>
                  <a:cubicBezTo>
                    <a:pt x="31" y="329"/>
                    <a:pt x="31" y="329"/>
                    <a:pt x="31" y="329"/>
                  </a:cubicBezTo>
                  <a:cubicBezTo>
                    <a:pt x="14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4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7" y="0"/>
                    <a:pt x="61" y="5"/>
                    <a:pt x="61" y="24"/>
                  </a:cubicBezTo>
                  <a:lnTo>
                    <a:pt x="61" y="304"/>
                  </a:ln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83" name="Freeform 696"/>
            <p:cNvSpPr>
              <a:spLocks/>
            </p:cNvSpPr>
            <p:nvPr/>
          </p:nvSpPr>
          <p:spPr bwMode="auto">
            <a:xfrm>
              <a:off x="170" y="3027"/>
              <a:ext cx="130" cy="853"/>
            </a:xfrm>
            <a:custGeom>
              <a:avLst/>
              <a:gdLst>
                <a:gd name="T0" fmla="*/ 7 w 52"/>
                <a:gd name="T1" fmla="*/ 305 h 320"/>
                <a:gd name="T2" fmla="*/ 7 w 52"/>
                <a:gd name="T3" fmla="*/ 30 h 320"/>
                <a:gd name="T4" fmla="*/ 33 w 52"/>
                <a:gd name="T5" fmla="*/ 3 h 320"/>
                <a:gd name="T6" fmla="*/ 52 w 52"/>
                <a:gd name="T7" fmla="*/ 9 h 320"/>
                <a:gd name="T8" fmla="*/ 30 w 52"/>
                <a:gd name="T9" fmla="*/ 0 h 320"/>
                <a:gd name="T10" fmla="*/ 0 w 52"/>
                <a:gd name="T11" fmla="*/ 21 h 320"/>
                <a:gd name="T12" fmla="*/ 0 w 52"/>
                <a:gd name="T13" fmla="*/ 299 h 320"/>
                <a:gd name="T14" fmla="*/ 11 w 52"/>
                <a:gd name="T15" fmla="*/ 320 h 320"/>
                <a:gd name="T16" fmla="*/ 7 w 52"/>
                <a:gd name="T17" fmla="*/ 305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320">
                  <a:moveTo>
                    <a:pt x="7" y="305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" y="10"/>
                    <a:pt x="17" y="3"/>
                    <a:pt x="33" y="3"/>
                  </a:cubicBezTo>
                  <a:cubicBezTo>
                    <a:pt x="41" y="3"/>
                    <a:pt x="47" y="5"/>
                    <a:pt x="52" y="9"/>
                  </a:cubicBezTo>
                  <a:cubicBezTo>
                    <a:pt x="47" y="2"/>
                    <a:pt x="38" y="0"/>
                    <a:pt x="30" y="0"/>
                  </a:cubicBezTo>
                  <a:cubicBezTo>
                    <a:pt x="13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0"/>
                    <a:pt x="4" y="316"/>
                    <a:pt x="11" y="320"/>
                  </a:cubicBezTo>
                  <a:cubicBezTo>
                    <a:pt x="8" y="316"/>
                    <a:pt x="7" y="311"/>
                    <a:pt x="7" y="305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84" name="Freeform 697"/>
            <p:cNvSpPr>
              <a:spLocks/>
            </p:cNvSpPr>
            <p:nvPr/>
          </p:nvSpPr>
          <p:spPr bwMode="auto">
            <a:xfrm>
              <a:off x="170" y="3027"/>
              <a:ext cx="75" cy="797"/>
            </a:xfrm>
            <a:custGeom>
              <a:avLst/>
              <a:gdLst>
                <a:gd name="T0" fmla="*/ 0 w 30"/>
                <a:gd name="T1" fmla="*/ 299 h 299"/>
                <a:gd name="T2" fmla="*/ 2 w 30"/>
                <a:gd name="T3" fmla="*/ 23 h 299"/>
                <a:gd name="T4" fmla="*/ 30 w 30"/>
                <a:gd name="T5" fmla="*/ 0 h 299"/>
                <a:gd name="T6" fmla="*/ 0 w 30"/>
                <a:gd name="T7" fmla="*/ 21 h 299"/>
                <a:gd name="T8" fmla="*/ 0 w 30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99">
                  <a:moveTo>
                    <a:pt x="0" y="299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4"/>
                    <a:pt x="13" y="0"/>
                    <a:pt x="30" y="0"/>
                  </a:cubicBezTo>
                  <a:cubicBezTo>
                    <a:pt x="13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85" name="Freeform 698"/>
            <p:cNvSpPr>
              <a:spLocks/>
            </p:cNvSpPr>
            <p:nvPr/>
          </p:nvSpPr>
          <p:spPr bwMode="auto">
            <a:xfrm>
              <a:off x="208" y="3056"/>
              <a:ext cx="97" cy="827"/>
            </a:xfrm>
            <a:custGeom>
              <a:avLst/>
              <a:gdLst>
                <a:gd name="T0" fmla="*/ 39 w 39"/>
                <a:gd name="T1" fmla="*/ 11 h 310"/>
                <a:gd name="T2" fmla="*/ 32 w 39"/>
                <a:gd name="T3" fmla="*/ 280 h 310"/>
                <a:gd name="T4" fmla="*/ 9 w 39"/>
                <a:gd name="T5" fmla="*/ 310 h 310"/>
                <a:gd name="T6" fmla="*/ 9 w 39"/>
                <a:gd name="T7" fmla="*/ 310 h 310"/>
                <a:gd name="T8" fmla="*/ 39 w 39"/>
                <a:gd name="T9" fmla="*/ 289 h 310"/>
                <a:gd name="T10" fmla="*/ 39 w 39"/>
                <a:gd name="T11" fmla="*/ 11 h 310"/>
                <a:gd name="T12" fmla="*/ 39 w 39"/>
                <a:gd name="T13" fmla="*/ 1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10">
                  <a:moveTo>
                    <a:pt x="39" y="11"/>
                  </a:moveTo>
                  <a:cubicBezTo>
                    <a:pt x="32" y="280"/>
                    <a:pt x="32" y="280"/>
                    <a:pt x="32" y="280"/>
                  </a:cubicBezTo>
                  <a:cubicBezTo>
                    <a:pt x="32" y="300"/>
                    <a:pt x="25" y="310"/>
                    <a:pt x="9" y="310"/>
                  </a:cubicBezTo>
                  <a:cubicBezTo>
                    <a:pt x="1" y="310"/>
                    <a:pt x="0" y="310"/>
                    <a:pt x="9" y="310"/>
                  </a:cubicBezTo>
                  <a:cubicBezTo>
                    <a:pt x="25" y="310"/>
                    <a:pt x="39" y="308"/>
                    <a:pt x="39" y="289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0"/>
                    <a:pt x="39" y="5"/>
                    <a:pt x="39" y="11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86" name="Freeform 699"/>
            <p:cNvSpPr>
              <a:spLocks/>
            </p:cNvSpPr>
            <p:nvPr/>
          </p:nvSpPr>
          <p:spPr bwMode="auto">
            <a:xfrm>
              <a:off x="450" y="3027"/>
              <a:ext cx="133" cy="853"/>
            </a:xfrm>
            <a:custGeom>
              <a:avLst/>
              <a:gdLst>
                <a:gd name="T0" fmla="*/ 7 w 53"/>
                <a:gd name="T1" fmla="*/ 305 h 320"/>
                <a:gd name="T2" fmla="*/ 7 w 53"/>
                <a:gd name="T3" fmla="*/ 30 h 320"/>
                <a:gd name="T4" fmla="*/ 34 w 53"/>
                <a:gd name="T5" fmla="*/ 3 h 320"/>
                <a:gd name="T6" fmla="*/ 53 w 53"/>
                <a:gd name="T7" fmla="*/ 9 h 320"/>
                <a:gd name="T8" fmla="*/ 31 w 53"/>
                <a:gd name="T9" fmla="*/ 0 h 320"/>
                <a:gd name="T10" fmla="*/ 0 w 53"/>
                <a:gd name="T11" fmla="*/ 21 h 320"/>
                <a:gd name="T12" fmla="*/ 0 w 53"/>
                <a:gd name="T13" fmla="*/ 299 h 320"/>
                <a:gd name="T14" fmla="*/ 11 w 53"/>
                <a:gd name="T15" fmla="*/ 320 h 320"/>
                <a:gd name="T16" fmla="*/ 7 w 53"/>
                <a:gd name="T17" fmla="*/ 305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20">
                  <a:moveTo>
                    <a:pt x="7" y="305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" y="10"/>
                    <a:pt x="17" y="3"/>
                    <a:pt x="34" y="3"/>
                  </a:cubicBezTo>
                  <a:cubicBezTo>
                    <a:pt x="41" y="3"/>
                    <a:pt x="48" y="5"/>
                    <a:pt x="53" y="9"/>
                  </a:cubicBezTo>
                  <a:cubicBezTo>
                    <a:pt x="48" y="2"/>
                    <a:pt x="39" y="0"/>
                    <a:pt x="31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0"/>
                    <a:pt x="5" y="316"/>
                    <a:pt x="11" y="320"/>
                  </a:cubicBezTo>
                  <a:cubicBezTo>
                    <a:pt x="9" y="316"/>
                    <a:pt x="7" y="311"/>
                    <a:pt x="7" y="305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87" name="Freeform 700"/>
            <p:cNvSpPr>
              <a:spLocks/>
            </p:cNvSpPr>
            <p:nvPr/>
          </p:nvSpPr>
          <p:spPr bwMode="auto">
            <a:xfrm>
              <a:off x="450" y="3027"/>
              <a:ext cx="78" cy="797"/>
            </a:xfrm>
            <a:custGeom>
              <a:avLst/>
              <a:gdLst>
                <a:gd name="T0" fmla="*/ 0 w 31"/>
                <a:gd name="T1" fmla="*/ 299 h 299"/>
                <a:gd name="T2" fmla="*/ 3 w 31"/>
                <a:gd name="T3" fmla="*/ 23 h 299"/>
                <a:gd name="T4" fmla="*/ 31 w 31"/>
                <a:gd name="T5" fmla="*/ 0 h 299"/>
                <a:gd name="T6" fmla="*/ 0 w 31"/>
                <a:gd name="T7" fmla="*/ 21 h 299"/>
                <a:gd name="T8" fmla="*/ 0 w 31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9">
                  <a:moveTo>
                    <a:pt x="0" y="299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4"/>
                    <a:pt x="14" y="0"/>
                    <a:pt x="31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88" name="Freeform 701"/>
            <p:cNvSpPr>
              <a:spLocks/>
            </p:cNvSpPr>
            <p:nvPr/>
          </p:nvSpPr>
          <p:spPr bwMode="auto">
            <a:xfrm>
              <a:off x="490" y="3056"/>
              <a:ext cx="98" cy="827"/>
            </a:xfrm>
            <a:custGeom>
              <a:avLst/>
              <a:gdLst>
                <a:gd name="T0" fmla="*/ 39 w 39"/>
                <a:gd name="T1" fmla="*/ 11 h 310"/>
                <a:gd name="T2" fmla="*/ 32 w 39"/>
                <a:gd name="T3" fmla="*/ 280 h 310"/>
                <a:gd name="T4" fmla="*/ 8 w 39"/>
                <a:gd name="T5" fmla="*/ 310 h 310"/>
                <a:gd name="T6" fmla="*/ 8 w 39"/>
                <a:gd name="T7" fmla="*/ 310 h 310"/>
                <a:gd name="T8" fmla="*/ 39 w 39"/>
                <a:gd name="T9" fmla="*/ 289 h 310"/>
                <a:gd name="T10" fmla="*/ 39 w 39"/>
                <a:gd name="T11" fmla="*/ 11 h 310"/>
                <a:gd name="T12" fmla="*/ 39 w 39"/>
                <a:gd name="T13" fmla="*/ 1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10">
                  <a:moveTo>
                    <a:pt x="39" y="11"/>
                  </a:moveTo>
                  <a:cubicBezTo>
                    <a:pt x="32" y="280"/>
                    <a:pt x="32" y="280"/>
                    <a:pt x="32" y="280"/>
                  </a:cubicBezTo>
                  <a:cubicBezTo>
                    <a:pt x="32" y="300"/>
                    <a:pt x="25" y="310"/>
                    <a:pt x="8" y="310"/>
                  </a:cubicBezTo>
                  <a:cubicBezTo>
                    <a:pt x="1" y="310"/>
                    <a:pt x="0" y="310"/>
                    <a:pt x="8" y="310"/>
                  </a:cubicBezTo>
                  <a:cubicBezTo>
                    <a:pt x="25" y="310"/>
                    <a:pt x="39" y="308"/>
                    <a:pt x="39" y="289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0"/>
                    <a:pt x="39" y="5"/>
                    <a:pt x="39" y="11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89" name="Freeform 702"/>
            <p:cNvSpPr>
              <a:spLocks/>
            </p:cNvSpPr>
            <p:nvPr/>
          </p:nvSpPr>
          <p:spPr bwMode="auto">
            <a:xfrm>
              <a:off x="735" y="3027"/>
              <a:ext cx="133" cy="853"/>
            </a:xfrm>
            <a:custGeom>
              <a:avLst/>
              <a:gdLst>
                <a:gd name="T0" fmla="*/ 7 w 53"/>
                <a:gd name="T1" fmla="*/ 305 h 320"/>
                <a:gd name="T2" fmla="*/ 7 w 53"/>
                <a:gd name="T3" fmla="*/ 30 h 320"/>
                <a:gd name="T4" fmla="*/ 34 w 53"/>
                <a:gd name="T5" fmla="*/ 3 h 320"/>
                <a:gd name="T6" fmla="*/ 53 w 53"/>
                <a:gd name="T7" fmla="*/ 9 h 320"/>
                <a:gd name="T8" fmla="*/ 31 w 53"/>
                <a:gd name="T9" fmla="*/ 0 h 320"/>
                <a:gd name="T10" fmla="*/ 0 w 53"/>
                <a:gd name="T11" fmla="*/ 21 h 320"/>
                <a:gd name="T12" fmla="*/ 0 w 53"/>
                <a:gd name="T13" fmla="*/ 299 h 320"/>
                <a:gd name="T14" fmla="*/ 11 w 53"/>
                <a:gd name="T15" fmla="*/ 320 h 320"/>
                <a:gd name="T16" fmla="*/ 7 w 53"/>
                <a:gd name="T17" fmla="*/ 305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20">
                  <a:moveTo>
                    <a:pt x="7" y="305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" y="10"/>
                    <a:pt x="17" y="3"/>
                    <a:pt x="34" y="3"/>
                  </a:cubicBezTo>
                  <a:cubicBezTo>
                    <a:pt x="41" y="3"/>
                    <a:pt x="48" y="5"/>
                    <a:pt x="53" y="9"/>
                  </a:cubicBezTo>
                  <a:cubicBezTo>
                    <a:pt x="48" y="2"/>
                    <a:pt x="39" y="0"/>
                    <a:pt x="31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0"/>
                    <a:pt x="5" y="316"/>
                    <a:pt x="11" y="320"/>
                  </a:cubicBezTo>
                  <a:cubicBezTo>
                    <a:pt x="9" y="316"/>
                    <a:pt x="7" y="311"/>
                    <a:pt x="7" y="305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90" name="Freeform 703"/>
            <p:cNvSpPr>
              <a:spLocks/>
            </p:cNvSpPr>
            <p:nvPr/>
          </p:nvSpPr>
          <p:spPr bwMode="auto">
            <a:xfrm>
              <a:off x="735" y="3027"/>
              <a:ext cx="78" cy="797"/>
            </a:xfrm>
            <a:custGeom>
              <a:avLst/>
              <a:gdLst>
                <a:gd name="T0" fmla="*/ 0 w 31"/>
                <a:gd name="T1" fmla="*/ 299 h 299"/>
                <a:gd name="T2" fmla="*/ 3 w 31"/>
                <a:gd name="T3" fmla="*/ 23 h 299"/>
                <a:gd name="T4" fmla="*/ 31 w 31"/>
                <a:gd name="T5" fmla="*/ 0 h 299"/>
                <a:gd name="T6" fmla="*/ 0 w 31"/>
                <a:gd name="T7" fmla="*/ 21 h 299"/>
                <a:gd name="T8" fmla="*/ 0 w 31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9">
                  <a:moveTo>
                    <a:pt x="0" y="299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4"/>
                    <a:pt x="14" y="0"/>
                    <a:pt x="31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91" name="Freeform 704"/>
            <p:cNvSpPr>
              <a:spLocks/>
            </p:cNvSpPr>
            <p:nvPr/>
          </p:nvSpPr>
          <p:spPr bwMode="auto">
            <a:xfrm>
              <a:off x="775" y="3056"/>
              <a:ext cx="98" cy="827"/>
            </a:xfrm>
            <a:custGeom>
              <a:avLst/>
              <a:gdLst>
                <a:gd name="T0" fmla="*/ 39 w 39"/>
                <a:gd name="T1" fmla="*/ 11 h 310"/>
                <a:gd name="T2" fmla="*/ 32 w 39"/>
                <a:gd name="T3" fmla="*/ 280 h 310"/>
                <a:gd name="T4" fmla="*/ 8 w 39"/>
                <a:gd name="T5" fmla="*/ 310 h 310"/>
                <a:gd name="T6" fmla="*/ 8 w 39"/>
                <a:gd name="T7" fmla="*/ 310 h 310"/>
                <a:gd name="T8" fmla="*/ 39 w 39"/>
                <a:gd name="T9" fmla="*/ 289 h 310"/>
                <a:gd name="T10" fmla="*/ 39 w 39"/>
                <a:gd name="T11" fmla="*/ 11 h 310"/>
                <a:gd name="T12" fmla="*/ 39 w 39"/>
                <a:gd name="T13" fmla="*/ 1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10">
                  <a:moveTo>
                    <a:pt x="39" y="11"/>
                  </a:moveTo>
                  <a:cubicBezTo>
                    <a:pt x="32" y="280"/>
                    <a:pt x="32" y="280"/>
                    <a:pt x="32" y="280"/>
                  </a:cubicBezTo>
                  <a:cubicBezTo>
                    <a:pt x="32" y="300"/>
                    <a:pt x="25" y="310"/>
                    <a:pt x="8" y="310"/>
                  </a:cubicBezTo>
                  <a:cubicBezTo>
                    <a:pt x="1" y="310"/>
                    <a:pt x="0" y="310"/>
                    <a:pt x="8" y="310"/>
                  </a:cubicBezTo>
                  <a:cubicBezTo>
                    <a:pt x="25" y="310"/>
                    <a:pt x="39" y="308"/>
                    <a:pt x="39" y="289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0"/>
                    <a:pt x="39" y="5"/>
                    <a:pt x="39" y="11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92" name="Freeform 705"/>
            <p:cNvSpPr>
              <a:spLocks/>
            </p:cNvSpPr>
            <p:nvPr/>
          </p:nvSpPr>
          <p:spPr bwMode="auto">
            <a:xfrm>
              <a:off x="1018" y="3027"/>
              <a:ext cx="132" cy="853"/>
            </a:xfrm>
            <a:custGeom>
              <a:avLst/>
              <a:gdLst>
                <a:gd name="T0" fmla="*/ 7 w 53"/>
                <a:gd name="T1" fmla="*/ 305 h 320"/>
                <a:gd name="T2" fmla="*/ 7 w 53"/>
                <a:gd name="T3" fmla="*/ 30 h 320"/>
                <a:gd name="T4" fmla="*/ 34 w 53"/>
                <a:gd name="T5" fmla="*/ 3 h 320"/>
                <a:gd name="T6" fmla="*/ 53 w 53"/>
                <a:gd name="T7" fmla="*/ 9 h 320"/>
                <a:gd name="T8" fmla="*/ 30 w 53"/>
                <a:gd name="T9" fmla="*/ 0 h 320"/>
                <a:gd name="T10" fmla="*/ 0 w 53"/>
                <a:gd name="T11" fmla="*/ 21 h 320"/>
                <a:gd name="T12" fmla="*/ 0 w 53"/>
                <a:gd name="T13" fmla="*/ 299 h 320"/>
                <a:gd name="T14" fmla="*/ 11 w 53"/>
                <a:gd name="T15" fmla="*/ 320 h 320"/>
                <a:gd name="T16" fmla="*/ 7 w 53"/>
                <a:gd name="T17" fmla="*/ 305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20">
                  <a:moveTo>
                    <a:pt x="7" y="305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" y="10"/>
                    <a:pt x="17" y="3"/>
                    <a:pt x="34" y="3"/>
                  </a:cubicBezTo>
                  <a:cubicBezTo>
                    <a:pt x="41" y="3"/>
                    <a:pt x="48" y="5"/>
                    <a:pt x="53" y="9"/>
                  </a:cubicBezTo>
                  <a:cubicBezTo>
                    <a:pt x="48" y="2"/>
                    <a:pt x="39" y="0"/>
                    <a:pt x="30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0"/>
                    <a:pt x="4" y="316"/>
                    <a:pt x="11" y="320"/>
                  </a:cubicBezTo>
                  <a:cubicBezTo>
                    <a:pt x="9" y="316"/>
                    <a:pt x="7" y="311"/>
                    <a:pt x="7" y="305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93" name="Freeform 706"/>
            <p:cNvSpPr>
              <a:spLocks/>
            </p:cNvSpPr>
            <p:nvPr/>
          </p:nvSpPr>
          <p:spPr bwMode="auto">
            <a:xfrm>
              <a:off x="1018" y="3027"/>
              <a:ext cx="75" cy="797"/>
            </a:xfrm>
            <a:custGeom>
              <a:avLst/>
              <a:gdLst>
                <a:gd name="T0" fmla="*/ 0 w 30"/>
                <a:gd name="T1" fmla="*/ 299 h 299"/>
                <a:gd name="T2" fmla="*/ 3 w 30"/>
                <a:gd name="T3" fmla="*/ 23 h 299"/>
                <a:gd name="T4" fmla="*/ 30 w 30"/>
                <a:gd name="T5" fmla="*/ 0 h 299"/>
                <a:gd name="T6" fmla="*/ 0 w 30"/>
                <a:gd name="T7" fmla="*/ 21 h 299"/>
                <a:gd name="T8" fmla="*/ 0 w 30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99">
                  <a:moveTo>
                    <a:pt x="0" y="299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4"/>
                    <a:pt x="14" y="0"/>
                    <a:pt x="30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94" name="Freeform 707"/>
            <p:cNvSpPr>
              <a:spLocks/>
            </p:cNvSpPr>
            <p:nvPr/>
          </p:nvSpPr>
          <p:spPr bwMode="auto">
            <a:xfrm>
              <a:off x="1058" y="3056"/>
              <a:ext cx="95" cy="827"/>
            </a:xfrm>
            <a:custGeom>
              <a:avLst/>
              <a:gdLst>
                <a:gd name="T0" fmla="*/ 38 w 38"/>
                <a:gd name="T1" fmla="*/ 11 h 310"/>
                <a:gd name="T2" fmla="*/ 31 w 38"/>
                <a:gd name="T3" fmla="*/ 280 h 310"/>
                <a:gd name="T4" fmla="*/ 8 w 38"/>
                <a:gd name="T5" fmla="*/ 310 h 310"/>
                <a:gd name="T6" fmla="*/ 8 w 38"/>
                <a:gd name="T7" fmla="*/ 310 h 310"/>
                <a:gd name="T8" fmla="*/ 38 w 38"/>
                <a:gd name="T9" fmla="*/ 289 h 310"/>
                <a:gd name="T10" fmla="*/ 38 w 38"/>
                <a:gd name="T11" fmla="*/ 11 h 310"/>
                <a:gd name="T12" fmla="*/ 38 w 38"/>
                <a:gd name="T13" fmla="*/ 1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10">
                  <a:moveTo>
                    <a:pt x="38" y="11"/>
                  </a:moveTo>
                  <a:cubicBezTo>
                    <a:pt x="31" y="280"/>
                    <a:pt x="31" y="280"/>
                    <a:pt x="31" y="280"/>
                  </a:cubicBezTo>
                  <a:cubicBezTo>
                    <a:pt x="31" y="300"/>
                    <a:pt x="25" y="310"/>
                    <a:pt x="8" y="310"/>
                  </a:cubicBezTo>
                  <a:cubicBezTo>
                    <a:pt x="1" y="310"/>
                    <a:pt x="0" y="310"/>
                    <a:pt x="8" y="310"/>
                  </a:cubicBezTo>
                  <a:cubicBezTo>
                    <a:pt x="25" y="310"/>
                    <a:pt x="38" y="308"/>
                    <a:pt x="38" y="289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0"/>
                    <a:pt x="38" y="5"/>
                    <a:pt x="38" y="11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95" name="Freeform 708"/>
            <p:cNvSpPr>
              <a:spLocks/>
            </p:cNvSpPr>
            <p:nvPr/>
          </p:nvSpPr>
          <p:spPr bwMode="auto">
            <a:xfrm>
              <a:off x="1303" y="3027"/>
              <a:ext cx="132" cy="853"/>
            </a:xfrm>
            <a:custGeom>
              <a:avLst/>
              <a:gdLst>
                <a:gd name="T0" fmla="*/ 7 w 53"/>
                <a:gd name="T1" fmla="*/ 305 h 320"/>
                <a:gd name="T2" fmla="*/ 7 w 53"/>
                <a:gd name="T3" fmla="*/ 30 h 320"/>
                <a:gd name="T4" fmla="*/ 34 w 53"/>
                <a:gd name="T5" fmla="*/ 3 h 320"/>
                <a:gd name="T6" fmla="*/ 53 w 53"/>
                <a:gd name="T7" fmla="*/ 9 h 320"/>
                <a:gd name="T8" fmla="*/ 30 w 53"/>
                <a:gd name="T9" fmla="*/ 0 h 320"/>
                <a:gd name="T10" fmla="*/ 0 w 53"/>
                <a:gd name="T11" fmla="*/ 21 h 320"/>
                <a:gd name="T12" fmla="*/ 0 w 53"/>
                <a:gd name="T13" fmla="*/ 299 h 320"/>
                <a:gd name="T14" fmla="*/ 11 w 53"/>
                <a:gd name="T15" fmla="*/ 320 h 320"/>
                <a:gd name="T16" fmla="*/ 7 w 53"/>
                <a:gd name="T17" fmla="*/ 305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20">
                  <a:moveTo>
                    <a:pt x="7" y="305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" y="10"/>
                    <a:pt x="17" y="3"/>
                    <a:pt x="34" y="3"/>
                  </a:cubicBezTo>
                  <a:cubicBezTo>
                    <a:pt x="41" y="3"/>
                    <a:pt x="48" y="5"/>
                    <a:pt x="53" y="9"/>
                  </a:cubicBezTo>
                  <a:cubicBezTo>
                    <a:pt x="48" y="2"/>
                    <a:pt x="39" y="0"/>
                    <a:pt x="30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0"/>
                    <a:pt x="4" y="316"/>
                    <a:pt x="11" y="320"/>
                  </a:cubicBezTo>
                  <a:cubicBezTo>
                    <a:pt x="9" y="316"/>
                    <a:pt x="7" y="311"/>
                    <a:pt x="7" y="305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96" name="Freeform 709"/>
            <p:cNvSpPr>
              <a:spLocks/>
            </p:cNvSpPr>
            <p:nvPr/>
          </p:nvSpPr>
          <p:spPr bwMode="auto">
            <a:xfrm>
              <a:off x="1303" y="3027"/>
              <a:ext cx="75" cy="797"/>
            </a:xfrm>
            <a:custGeom>
              <a:avLst/>
              <a:gdLst>
                <a:gd name="T0" fmla="*/ 0 w 30"/>
                <a:gd name="T1" fmla="*/ 299 h 299"/>
                <a:gd name="T2" fmla="*/ 3 w 30"/>
                <a:gd name="T3" fmla="*/ 23 h 299"/>
                <a:gd name="T4" fmla="*/ 30 w 30"/>
                <a:gd name="T5" fmla="*/ 0 h 299"/>
                <a:gd name="T6" fmla="*/ 0 w 30"/>
                <a:gd name="T7" fmla="*/ 21 h 299"/>
                <a:gd name="T8" fmla="*/ 0 w 30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99">
                  <a:moveTo>
                    <a:pt x="0" y="299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4"/>
                    <a:pt x="14" y="0"/>
                    <a:pt x="30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97" name="Freeform 710"/>
            <p:cNvSpPr>
              <a:spLocks/>
            </p:cNvSpPr>
            <p:nvPr/>
          </p:nvSpPr>
          <p:spPr bwMode="auto">
            <a:xfrm>
              <a:off x="1343" y="3056"/>
              <a:ext cx="95" cy="827"/>
            </a:xfrm>
            <a:custGeom>
              <a:avLst/>
              <a:gdLst>
                <a:gd name="T0" fmla="*/ 38 w 38"/>
                <a:gd name="T1" fmla="*/ 11 h 310"/>
                <a:gd name="T2" fmla="*/ 31 w 38"/>
                <a:gd name="T3" fmla="*/ 280 h 310"/>
                <a:gd name="T4" fmla="*/ 8 w 38"/>
                <a:gd name="T5" fmla="*/ 310 h 310"/>
                <a:gd name="T6" fmla="*/ 8 w 38"/>
                <a:gd name="T7" fmla="*/ 310 h 310"/>
                <a:gd name="T8" fmla="*/ 38 w 38"/>
                <a:gd name="T9" fmla="*/ 289 h 310"/>
                <a:gd name="T10" fmla="*/ 38 w 38"/>
                <a:gd name="T11" fmla="*/ 11 h 310"/>
                <a:gd name="T12" fmla="*/ 38 w 38"/>
                <a:gd name="T13" fmla="*/ 1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10">
                  <a:moveTo>
                    <a:pt x="38" y="11"/>
                  </a:moveTo>
                  <a:cubicBezTo>
                    <a:pt x="31" y="280"/>
                    <a:pt x="31" y="280"/>
                    <a:pt x="31" y="280"/>
                  </a:cubicBezTo>
                  <a:cubicBezTo>
                    <a:pt x="31" y="300"/>
                    <a:pt x="25" y="310"/>
                    <a:pt x="8" y="310"/>
                  </a:cubicBezTo>
                  <a:cubicBezTo>
                    <a:pt x="1" y="310"/>
                    <a:pt x="0" y="310"/>
                    <a:pt x="8" y="310"/>
                  </a:cubicBezTo>
                  <a:cubicBezTo>
                    <a:pt x="25" y="310"/>
                    <a:pt x="38" y="308"/>
                    <a:pt x="38" y="289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0"/>
                    <a:pt x="38" y="5"/>
                    <a:pt x="38" y="11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98" name="Freeform 711"/>
            <p:cNvSpPr>
              <a:spLocks/>
            </p:cNvSpPr>
            <p:nvPr/>
          </p:nvSpPr>
          <p:spPr bwMode="auto">
            <a:xfrm>
              <a:off x="1585" y="3027"/>
              <a:ext cx="133" cy="853"/>
            </a:xfrm>
            <a:custGeom>
              <a:avLst/>
              <a:gdLst>
                <a:gd name="T0" fmla="*/ 7 w 53"/>
                <a:gd name="T1" fmla="*/ 305 h 320"/>
                <a:gd name="T2" fmla="*/ 7 w 53"/>
                <a:gd name="T3" fmla="*/ 30 h 320"/>
                <a:gd name="T4" fmla="*/ 33 w 53"/>
                <a:gd name="T5" fmla="*/ 3 h 320"/>
                <a:gd name="T6" fmla="*/ 53 w 53"/>
                <a:gd name="T7" fmla="*/ 9 h 320"/>
                <a:gd name="T8" fmla="*/ 30 w 53"/>
                <a:gd name="T9" fmla="*/ 0 h 320"/>
                <a:gd name="T10" fmla="*/ 0 w 53"/>
                <a:gd name="T11" fmla="*/ 21 h 320"/>
                <a:gd name="T12" fmla="*/ 0 w 53"/>
                <a:gd name="T13" fmla="*/ 299 h 320"/>
                <a:gd name="T14" fmla="*/ 11 w 53"/>
                <a:gd name="T15" fmla="*/ 320 h 320"/>
                <a:gd name="T16" fmla="*/ 7 w 53"/>
                <a:gd name="T17" fmla="*/ 305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20">
                  <a:moveTo>
                    <a:pt x="7" y="305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" y="10"/>
                    <a:pt x="17" y="3"/>
                    <a:pt x="33" y="3"/>
                  </a:cubicBezTo>
                  <a:cubicBezTo>
                    <a:pt x="41" y="3"/>
                    <a:pt x="47" y="5"/>
                    <a:pt x="53" y="9"/>
                  </a:cubicBezTo>
                  <a:cubicBezTo>
                    <a:pt x="47" y="2"/>
                    <a:pt x="38" y="0"/>
                    <a:pt x="30" y="0"/>
                  </a:cubicBezTo>
                  <a:cubicBezTo>
                    <a:pt x="13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0"/>
                    <a:pt x="4" y="316"/>
                    <a:pt x="11" y="320"/>
                  </a:cubicBezTo>
                  <a:cubicBezTo>
                    <a:pt x="8" y="316"/>
                    <a:pt x="7" y="311"/>
                    <a:pt x="7" y="305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299" name="Freeform 712"/>
            <p:cNvSpPr>
              <a:spLocks/>
            </p:cNvSpPr>
            <p:nvPr/>
          </p:nvSpPr>
          <p:spPr bwMode="auto">
            <a:xfrm>
              <a:off x="1585" y="3027"/>
              <a:ext cx="75" cy="797"/>
            </a:xfrm>
            <a:custGeom>
              <a:avLst/>
              <a:gdLst>
                <a:gd name="T0" fmla="*/ 0 w 30"/>
                <a:gd name="T1" fmla="*/ 299 h 299"/>
                <a:gd name="T2" fmla="*/ 2 w 30"/>
                <a:gd name="T3" fmla="*/ 23 h 299"/>
                <a:gd name="T4" fmla="*/ 30 w 30"/>
                <a:gd name="T5" fmla="*/ 0 h 299"/>
                <a:gd name="T6" fmla="*/ 0 w 30"/>
                <a:gd name="T7" fmla="*/ 21 h 299"/>
                <a:gd name="T8" fmla="*/ 0 w 30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99">
                  <a:moveTo>
                    <a:pt x="0" y="299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4"/>
                    <a:pt x="13" y="0"/>
                    <a:pt x="30" y="0"/>
                  </a:cubicBezTo>
                  <a:cubicBezTo>
                    <a:pt x="13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300" name="Freeform 713"/>
            <p:cNvSpPr>
              <a:spLocks/>
            </p:cNvSpPr>
            <p:nvPr/>
          </p:nvSpPr>
          <p:spPr bwMode="auto">
            <a:xfrm>
              <a:off x="1625" y="3056"/>
              <a:ext cx="95" cy="827"/>
            </a:xfrm>
            <a:custGeom>
              <a:avLst/>
              <a:gdLst>
                <a:gd name="T0" fmla="*/ 38 w 38"/>
                <a:gd name="T1" fmla="*/ 11 h 310"/>
                <a:gd name="T2" fmla="*/ 31 w 38"/>
                <a:gd name="T3" fmla="*/ 280 h 310"/>
                <a:gd name="T4" fmla="*/ 8 w 38"/>
                <a:gd name="T5" fmla="*/ 310 h 310"/>
                <a:gd name="T6" fmla="*/ 8 w 38"/>
                <a:gd name="T7" fmla="*/ 310 h 310"/>
                <a:gd name="T8" fmla="*/ 38 w 38"/>
                <a:gd name="T9" fmla="*/ 289 h 310"/>
                <a:gd name="T10" fmla="*/ 38 w 38"/>
                <a:gd name="T11" fmla="*/ 11 h 310"/>
                <a:gd name="T12" fmla="*/ 38 w 38"/>
                <a:gd name="T13" fmla="*/ 1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10">
                  <a:moveTo>
                    <a:pt x="38" y="11"/>
                  </a:moveTo>
                  <a:cubicBezTo>
                    <a:pt x="31" y="280"/>
                    <a:pt x="31" y="280"/>
                    <a:pt x="31" y="280"/>
                  </a:cubicBezTo>
                  <a:cubicBezTo>
                    <a:pt x="31" y="300"/>
                    <a:pt x="24" y="310"/>
                    <a:pt x="8" y="310"/>
                  </a:cubicBezTo>
                  <a:cubicBezTo>
                    <a:pt x="0" y="310"/>
                    <a:pt x="0" y="310"/>
                    <a:pt x="8" y="310"/>
                  </a:cubicBezTo>
                  <a:cubicBezTo>
                    <a:pt x="24" y="310"/>
                    <a:pt x="38" y="308"/>
                    <a:pt x="38" y="289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0"/>
                    <a:pt x="38" y="5"/>
                    <a:pt x="38" y="11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301" name="Freeform 714"/>
            <p:cNvSpPr>
              <a:spLocks/>
            </p:cNvSpPr>
            <p:nvPr/>
          </p:nvSpPr>
          <p:spPr bwMode="auto">
            <a:xfrm>
              <a:off x="1870" y="3027"/>
              <a:ext cx="133" cy="853"/>
            </a:xfrm>
            <a:custGeom>
              <a:avLst/>
              <a:gdLst>
                <a:gd name="T0" fmla="*/ 7 w 53"/>
                <a:gd name="T1" fmla="*/ 305 h 320"/>
                <a:gd name="T2" fmla="*/ 7 w 53"/>
                <a:gd name="T3" fmla="*/ 30 h 320"/>
                <a:gd name="T4" fmla="*/ 34 w 53"/>
                <a:gd name="T5" fmla="*/ 3 h 320"/>
                <a:gd name="T6" fmla="*/ 53 w 53"/>
                <a:gd name="T7" fmla="*/ 9 h 320"/>
                <a:gd name="T8" fmla="*/ 30 w 53"/>
                <a:gd name="T9" fmla="*/ 0 h 320"/>
                <a:gd name="T10" fmla="*/ 0 w 53"/>
                <a:gd name="T11" fmla="*/ 21 h 320"/>
                <a:gd name="T12" fmla="*/ 0 w 53"/>
                <a:gd name="T13" fmla="*/ 299 h 320"/>
                <a:gd name="T14" fmla="*/ 11 w 53"/>
                <a:gd name="T15" fmla="*/ 320 h 320"/>
                <a:gd name="T16" fmla="*/ 7 w 53"/>
                <a:gd name="T17" fmla="*/ 305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20">
                  <a:moveTo>
                    <a:pt x="7" y="305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" y="10"/>
                    <a:pt x="17" y="3"/>
                    <a:pt x="34" y="3"/>
                  </a:cubicBezTo>
                  <a:cubicBezTo>
                    <a:pt x="41" y="3"/>
                    <a:pt x="48" y="5"/>
                    <a:pt x="53" y="9"/>
                  </a:cubicBezTo>
                  <a:cubicBezTo>
                    <a:pt x="47" y="2"/>
                    <a:pt x="38" y="0"/>
                    <a:pt x="30" y="0"/>
                  </a:cubicBezTo>
                  <a:cubicBezTo>
                    <a:pt x="13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0"/>
                    <a:pt x="4" y="316"/>
                    <a:pt x="11" y="320"/>
                  </a:cubicBezTo>
                  <a:cubicBezTo>
                    <a:pt x="8" y="316"/>
                    <a:pt x="7" y="311"/>
                    <a:pt x="7" y="305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302" name="Freeform 715"/>
            <p:cNvSpPr>
              <a:spLocks/>
            </p:cNvSpPr>
            <p:nvPr/>
          </p:nvSpPr>
          <p:spPr bwMode="auto">
            <a:xfrm>
              <a:off x="1870" y="3027"/>
              <a:ext cx="75" cy="797"/>
            </a:xfrm>
            <a:custGeom>
              <a:avLst/>
              <a:gdLst>
                <a:gd name="T0" fmla="*/ 0 w 30"/>
                <a:gd name="T1" fmla="*/ 299 h 299"/>
                <a:gd name="T2" fmla="*/ 2 w 30"/>
                <a:gd name="T3" fmla="*/ 23 h 299"/>
                <a:gd name="T4" fmla="*/ 30 w 30"/>
                <a:gd name="T5" fmla="*/ 0 h 299"/>
                <a:gd name="T6" fmla="*/ 0 w 30"/>
                <a:gd name="T7" fmla="*/ 21 h 299"/>
                <a:gd name="T8" fmla="*/ 0 w 30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99">
                  <a:moveTo>
                    <a:pt x="0" y="299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4"/>
                    <a:pt x="13" y="0"/>
                    <a:pt x="30" y="0"/>
                  </a:cubicBezTo>
                  <a:cubicBezTo>
                    <a:pt x="13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303" name="Freeform 716"/>
            <p:cNvSpPr>
              <a:spLocks/>
            </p:cNvSpPr>
            <p:nvPr/>
          </p:nvSpPr>
          <p:spPr bwMode="auto">
            <a:xfrm>
              <a:off x="1910" y="3056"/>
              <a:ext cx="95" cy="827"/>
            </a:xfrm>
            <a:custGeom>
              <a:avLst/>
              <a:gdLst>
                <a:gd name="T0" fmla="*/ 38 w 38"/>
                <a:gd name="T1" fmla="*/ 11 h 310"/>
                <a:gd name="T2" fmla="*/ 31 w 38"/>
                <a:gd name="T3" fmla="*/ 280 h 310"/>
                <a:gd name="T4" fmla="*/ 8 w 38"/>
                <a:gd name="T5" fmla="*/ 310 h 310"/>
                <a:gd name="T6" fmla="*/ 8 w 38"/>
                <a:gd name="T7" fmla="*/ 310 h 310"/>
                <a:gd name="T8" fmla="*/ 38 w 38"/>
                <a:gd name="T9" fmla="*/ 289 h 310"/>
                <a:gd name="T10" fmla="*/ 38 w 38"/>
                <a:gd name="T11" fmla="*/ 11 h 310"/>
                <a:gd name="T12" fmla="*/ 38 w 38"/>
                <a:gd name="T13" fmla="*/ 1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10">
                  <a:moveTo>
                    <a:pt x="38" y="11"/>
                  </a:moveTo>
                  <a:cubicBezTo>
                    <a:pt x="31" y="280"/>
                    <a:pt x="31" y="280"/>
                    <a:pt x="31" y="280"/>
                  </a:cubicBezTo>
                  <a:cubicBezTo>
                    <a:pt x="31" y="300"/>
                    <a:pt x="25" y="310"/>
                    <a:pt x="8" y="310"/>
                  </a:cubicBezTo>
                  <a:cubicBezTo>
                    <a:pt x="0" y="310"/>
                    <a:pt x="0" y="310"/>
                    <a:pt x="8" y="310"/>
                  </a:cubicBezTo>
                  <a:cubicBezTo>
                    <a:pt x="25" y="310"/>
                    <a:pt x="38" y="308"/>
                    <a:pt x="38" y="289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0"/>
                    <a:pt x="38" y="5"/>
                    <a:pt x="38" y="11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304" name="Freeform 717"/>
            <p:cNvSpPr>
              <a:spLocks/>
            </p:cNvSpPr>
            <p:nvPr/>
          </p:nvSpPr>
          <p:spPr bwMode="auto">
            <a:xfrm>
              <a:off x="160" y="3019"/>
              <a:ext cx="150" cy="877"/>
            </a:xfrm>
            <a:custGeom>
              <a:avLst/>
              <a:gdLst>
                <a:gd name="T0" fmla="*/ 60 w 60"/>
                <a:gd name="T1" fmla="*/ 304 h 329"/>
                <a:gd name="T2" fmla="*/ 30 w 60"/>
                <a:gd name="T3" fmla="*/ 329 h 329"/>
                <a:gd name="T4" fmla="*/ 30 w 60"/>
                <a:gd name="T5" fmla="*/ 329 h 329"/>
                <a:gd name="T6" fmla="*/ 0 w 60"/>
                <a:gd name="T7" fmla="*/ 304 h 329"/>
                <a:gd name="T8" fmla="*/ 0 w 60"/>
                <a:gd name="T9" fmla="*/ 24 h 329"/>
                <a:gd name="T10" fmla="*/ 30 w 60"/>
                <a:gd name="T11" fmla="*/ 0 h 329"/>
                <a:gd name="T12" fmla="*/ 30 w 60"/>
                <a:gd name="T13" fmla="*/ 0 h 329"/>
                <a:gd name="T14" fmla="*/ 60 w 60"/>
                <a:gd name="T15" fmla="*/ 24 h 329"/>
                <a:gd name="T16" fmla="*/ 60 w 60"/>
                <a:gd name="T17" fmla="*/ 30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329">
                  <a:moveTo>
                    <a:pt x="60" y="304"/>
                  </a:moveTo>
                  <a:cubicBezTo>
                    <a:pt x="60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3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5"/>
                    <a:pt x="60" y="24"/>
                  </a:cubicBezTo>
                  <a:lnTo>
                    <a:pt x="60" y="304"/>
                  </a:ln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305" name="Freeform 718"/>
            <p:cNvSpPr>
              <a:spLocks/>
            </p:cNvSpPr>
            <p:nvPr/>
          </p:nvSpPr>
          <p:spPr bwMode="auto">
            <a:xfrm>
              <a:off x="443" y="3019"/>
              <a:ext cx="152" cy="877"/>
            </a:xfrm>
            <a:custGeom>
              <a:avLst/>
              <a:gdLst>
                <a:gd name="T0" fmla="*/ 61 w 61"/>
                <a:gd name="T1" fmla="*/ 304 h 329"/>
                <a:gd name="T2" fmla="*/ 31 w 61"/>
                <a:gd name="T3" fmla="*/ 329 h 329"/>
                <a:gd name="T4" fmla="*/ 31 w 61"/>
                <a:gd name="T5" fmla="*/ 329 h 329"/>
                <a:gd name="T6" fmla="*/ 0 w 61"/>
                <a:gd name="T7" fmla="*/ 304 h 329"/>
                <a:gd name="T8" fmla="*/ 0 w 61"/>
                <a:gd name="T9" fmla="*/ 24 h 329"/>
                <a:gd name="T10" fmla="*/ 31 w 61"/>
                <a:gd name="T11" fmla="*/ 0 h 329"/>
                <a:gd name="T12" fmla="*/ 31 w 61"/>
                <a:gd name="T13" fmla="*/ 0 h 329"/>
                <a:gd name="T14" fmla="*/ 61 w 61"/>
                <a:gd name="T15" fmla="*/ 24 h 329"/>
                <a:gd name="T16" fmla="*/ 61 w 61"/>
                <a:gd name="T17" fmla="*/ 30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329">
                  <a:moveTo>
                    <a:pt x="61" y="304"/>
                  </a:moveTo>
                  <a:cubicBezTo>
                    <a:pt x="61" y="324"/>
                    <a:pt x="47" y="329"/>
                    <a:pt x="31" y="329"/>
                  </a:cubicBezTo>
                  <a:cubicBezTo>
                    <a:pt x="31" y="329"/>
                    <a:pt x="31" y="329"/>
                    <a:pt x="31" y="329"/>
                  </a:cubicBezTo>
                  <a:cubicBezTo>
                    <a:pt x="14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4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7" y="0"/>
                    <a:pt x="61" y="5"/>
                    <a:pt x="61" y="24"/>
                  </a:cubicBezTo>
                  <a:lnTo>
                    <a:pt x="61" y="304"/>
                  </a:ln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306" name="Freeform 719"/>
            <p:cNvSpPr>
              <a:spLocks/>
            </p:cNvSpPr>
            <p:nvPr/>
          </p:nvSpPr>
          <p:spPr bwMode="auto">
            <a:xfrm>
              <a:off x="728" y="3019"/>
              <a:ext cx="150" cy="877"/>
            </a:xfrm>
            <a:custGeom>
              <a:avLst/>
              <a:gdLst>
                <a:gd name="T0" fmla="*/ 60 w 60"/>
                <a:gd name="T1" fmla="*/ 304 h 329"/>
                <a:gd name="T2" fmla="*/ 30 w 60"/>
                <a:gd name="T3" fmla="*/ 329 h 329"/>
                <a:gd name="T4" fmla="*/ 30 w 60"/>
                <a:gd name="T5" fmla="*/ 329 h 329"/>
                <a:gd name="T6" fmla="*/ 0 w 60"/>
                <a:gd name="T7" fmla="*/ 304 h 329"/>
                <a:gd name="T8" fmla="*/ 0 w 60"/>
                <a:gd name="T9" fmla="*/ 24 h 329"/>
                <a:gd name="T10" fmla="*/ 30 w 60"/>
                <a:gd name="T11" fmla="*/ 0 h 329"/>
                <a:gd name="T12" fmla="*/ 30 w 60"/>
                <a:gd name="T13" fmla="*/ 0 h 329"/>
                <a:gd name="T14" fmla="*/ 60 w 60"/>
                <a:gd name="T15" fmla="*/ 24 h 329"/>
                <a:gd name="T16" fmla="*/ 60 w 60"/>
                <a:gd name="T17" fmla="*/ 30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329">
                  <a:moveTo>
                    <a:pt x="60" y="304"/>
                  </a:moveTo>
                  <a:cubicBezTo>
                    <a:pt x="60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3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5"/>
                    <a:pt x="60" y="24"/>
                  </a:cubicBezTo>
                  <a:lnTo>
                    <a:pt x="60" y="304"/>
                  </a:ln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307" name="Freeform 720"/>
            <p:cNvSpPr>
              <a:spLocks/>
            </p:cNvSpPr>
            <p:nvPr/>
          </p:nvSpPr>
          <p:spPr bwMode="auto">
            <a:xfrm>
              <a:off x="1010" y="3019"/>
              <a:ext cx="153" cy="877"/>
            </a:xfrm>
            <a:custGeom>
              <a:avLst/>
              <a:gdLst>
                <a:gd name="T0" fmla="*/ 61 w 61"/>
                <a:gd name="T1" fmla="*/ 304 h 329"/>
                <a:gd name="T2" fmla="*/ 30 w 61"/>
                <a:gd name="T3" fmla="*/ 329 h 329"/>
                <a:gd name="T4" fmla="*/ 30 w 61"/>
                <a:gd name="T5" fmla="*/ 329 h 329"/>
                <a:gd name="T6" fmla="*/ 0 w 61"/>
                <a:gd name="T7" fmla="*/ 304 h 329"/>
                <a:gd name="T8" fmla="*/ 0 w 61"/>
                <a:gd name="T9" fmla="*/ 24 h 329"/>
                <a:gd name="T10" fmla="*/ 30 w 61"/>
                <a:gd name="T11" fmla="*/ 0 h 329"/>
                <a:gd name="T12" fmla="*/ 30 w 61"/>
                <a:gd name="T13" fmla="*/ 0 h 329"/>
                <a:gd name="T14" fmla="*/ 61 w 61"/>
                <a:gd name="T15" fmla="*/ 24 h 329"/>
                <a:gd name="T16" fmla="*/ 61 w 61"/>
                <a:gd name="T17" fmla="*/ 30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329">
                  <a:moveTo>
                    <a:pt x="61" y="304"/>
                  </a:moveTo>
                  <a:cubicBezTo>
                    <a:pt x="61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4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1" y="5"/>
                    <a:pt x="61" y="24"/>
                  </a:cubicBezTo>
                  <a:lnTo>
                    <a:pt x="61" y="304"/>
                  </a:ln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308" name="Freeform 721"/>
            <p:cNvSpPr>
              <a:spLocks/>
            </p:cNvSpPr>
            <p:nvPr/>
          </p:nvSpPr>
          <p:spPr bwMode="auto">
            <a:xfrm>
              <a:off x="1293" y="3019"/>
              <a:ext cx="152" cy="877"/>
            </a:xfrm>
            <a:custGeom>
              <a:avLst/>
              <a:gdLst>
                <a:gd name="T0" fmla="*/ 61 w 61"/>
                <a:gd name="T1" fmla="*/ 304 h 329"/>
                <a:gd name="T2" fmla="*/ 31 w 61"/>
                <a:gd name="T3" fmla="*/ 329 h 329"/>
                <a:gd name="T4" fmla="*/ 31 w 61"/>
                <a:gd name="T5" fmla="*/ 329 h 329"/>
                <a:gd name="T6" fmla="*/ 0 w 61"/>
                <a:gd name="T7" fmla="*/ 304 h 329"/>
                <a:gd name="T8" fmla="*/ 0 w 61"/>
                <a:gd name="T9" fmla="*/ 24 h 329"/>
                <a:gd name="T10" fmla="*/ 31 w 61"/>
                <a:gd name="T11" fmla="*/ 0 h 329"/>
                <a:gd name="T12" fmla="*/ 31 w 61"/>
                <a:gd name="T13" fmla="*/ 0 h 329"/>
                <a:gd name="T14" fmla="*/ 61 w 61"/>
                <a:gd name="T15" fmla="*/ 24 h 329"/>
                <a:gd name="T16" fmla="*/ 61 w 61"/>
                <a:gd name="T17" fmla="*/ 30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329">
                  <a:moveTo>
                    <a:pt x="61" y="304"/>
                  </a:moveTo>
                  <a:cubicBezTo>
                    <a:pt x="61" y="324"/>
                    <a:pt x="47" y="329"/>
                    <a:pt x="31" y="329"/>
                  </a:cubicBezTo>
                  <a:cubicBezTo>
                    <a:pt x="31" y="329"/>
                    <a:pt x="31" y="329"/>
                    <a:pt x="31" y="329"/>
                  </a:cubicBezTo>
                  <a:cubicBezTo>
                    <a:pt x="14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4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7" y="0"/>
                    <a:pt x="61" y="5"/>
                    <a:pt x="61" y="24"/>
                  </a:cubicBezTo>
                  <a:lnTo>
                    <a:pt x="61" y="304"/>
                  </a:ln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309" name="Freeform 722"/>
            <p:cNvSpPr>
              <a:spLocks/>
            </p:cNvSpPr>
            <p:nvPr/>
          </p:nvSpPr>
          <p:spPr bwMode="auto">
            <a:xfrm>
              <a:off x="1578" y="3019"/>
              <a:ext cx="150" cy="877"/>
            </a:xfrm>
            <a:custGeom>
              <a:avLst/>
              <a:gdLst>
                <a:gd name="T0" fmla="*/ 60 w 60"/>
                <a:gd name="T1" fmla="*/ 304 h 329"/>
                <a:gd name="T2" fmla="*/ 30 w 60"/>
                <a:gd name="T3" fmla="*/ 329 h 329"/>
                <a:gd name="T4" fmla="*/ 30 w 60"/>
                <a:gd name="T5" fmla="*/ 329 h 329"/>
                <a:gd name="T6" fmla="*/ 0 w 60"/>
                <a:gd name="T7" fmla="*/ 304 h 329"/>
                <a:gd name="T8" fmla="*/ 0 w 60"/>
                <a:gd name="T9" fmla="*/ 24 h 329"/>
                <a:gd name="T10" fmla="*/ 30 w 60"/>
                <a:gd name="T11" fmla="*/ 0 h 329"/>
                <a:gd name="T12" fmla="*/ 30 w 60"/>
                <a:gd name="T13" fmla="*/ 0 h 329"/>
                <a:gd name="T14" fmla="*/ 60 w 60"/>
                <a:gd name="T15" fmla="*/ 24 h 329"/>
                <a:gd name="T16" fmla="*/ 60 w 60"/>
                <a:gd name="T17" fmla="*/ 30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329">
                  <a:moveTo>
                    <a:pt x="60" y="304"/>
                  </a:moveTo>
                  <a:cubicBezTo>
                    <a:pt x="60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3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5"/>
                    <a:pt x="60" y="24"/>
                  </a:cubicBezTo>
                  <a:lnTo>
                    <a:pt x="60" y="304"/>
                  </a:ln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  <p:sp>
          <p:nvSpPr>
            <p:cNvPr id="310" name="Freeform 723"/>
            <p:cNvSpPr>
              <a:spLocks/>
            </p:cNvSpPr>
            <p:nvPr/>
          </p:nvSpPr>
          <p:spPr bwMode="auto">
            <a:xfrm>
              <a:off x="1860" y="3019"/>
              <a:ext cx="153" cy="877"/>
            </a:xfrm>
            <a:custGeom>
              <a:avLst/>
              <a:gdLst>
                <a:gd name="T0" fmla="*/ 61 w 61"/>
                <a:gd name="T1" fmla="*/ 304 h 329"/>
                <a:gd name="T2" fmla="*/ 31 w 61"/>
                <a:gd name="T3" fmla="*/ 329 h 329"/>
                <a:gd name="T4" fmla="*/ 31 w 61"/>
                <a:gd name="T5" fmla="*/ 329 h 329"/>
                <a:gd name="T6" fmla="*/ 0 w 61"/>
                <a:gd name="T7" fmla="*/ 304 h 329"/>
                <a:gd name="T8" fmla="*/ 0 w 61"/>
                <a:gd name="T9" fmla="*/ 24 h 329"/>
                <a:gd name="T10" fmla="*/ 31 w 61"/>
                <a:gd name="T11" fmla="*/ 0 h 329"/>
                <a:gd name="T12" fmla="*/ 31 w 61"/>
                <a:gd name="T13" fmla="*/ 0 h 329"/>
                <a:gd name="T14" fmla="*/ 61 w 61"/>
                <a:gd name="T15" fmla="*/ 24 h 329"/>
                <a:gd name="T16" fmla="*/ 61 w 61"/>
                <a:gd name="T17" fmla="*/ 30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329">
                  <a:moveTo>
                    <a:pt x="61" y="304"/>
                  </a:moveTo>
                  <a:cubicBezTo>
                    <a:pt x="61" y="324"/>
                    <a:pt x="47" y="329"/>
                    <a:pt x="31" y="329"/>
                  </a:cubicBezTo>
                  <a:cubicBezTo>
                    <a:pt x="31" y="329"/>
                    <a:pt x="31" y="329"/>
                    <a:pt x="31" y="329"/>
                  </a:cubicBezTo>
                  <a:cubicBezTo>
                    <a:pt x="14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4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7" y="0"/>
                    <a:pt x="61" y="5"/>
                    <a:pt x="61" y="24"/>
                  </a:cubicBezTo>
                  <a:lnTo>
                    <a:pt x="61" y="304"/>
                  </a:lnTo>
                  <a:close/>
                </a:path>
              </a:pathLst>
            </a:custGeom>
            <a:gradFill rotWithShape="1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50000">
                  <a:srgbClr val="CCCCFF"/>
                </a:gs>
                <a:gs pos="100000">
                  <a:srgbClr val="CC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11" name="Rectangle 726"/>
          <p:cNvSpPr>
            <a:spLocks noChangeArrowheads="1"/>
          </p:cNvSpPr>
          <p:nvPr/>
        </p:nvSpPr>
        <p:spPr bwMode="auto">
          <a:xfrm>
            <a:off x="2111225" y="5585863"/>
            <a:ext cx="2665413" cy="500063"/>
          </a:xfrm>
          <a:prstGeom prst="rect">
            <a:avLst/>
          </a:prstGeom>
          <a:gradFill rotWithShape="0">
            <a:gsLst>
              <a:gs pos="0">
                <a:srgbClr val="000080">
                  <a:gamma/>
                  <a:shade val="46275"/>
                  <a:invGamma/>
                </a:srgbClr>
              </a:gs>
              <a:gs pos="100000">
                <a:srgbClr val="000080"/>
              </a:gs>
            </a:gsLst>
            <a:lin ang="5400000" scaled="1"/>
          </a:gradFill>
          <a:ln w="9525">
            <a:solidFill>
              <a:srgbClr val="CC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Пролактин: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подавление секреции</a:t>
            </a:r>
          </a:p>
        </p:txBody>
      </p:sp>
      <p:pic>
        <p:nvPicPr>
          <p:cNvPr id="312" name="Picture 2" descr="D:\Загрузки хром\OSPanel\domains\localhost\redemimed.kz\images\doctors\large\m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3759200"/>
            <a:ext cx="2946400" cy="294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74181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80842" y="5733469"/>
            <a:ext cx="35014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E41ADA"/>
                </a:solidFill>
              </a:rPr>
              <a:t>Форма выпуска</a:t>
            </a:r>
            <a:r>
              <a:rPr lang="en-US" sz="2400" b="1" dirty="0" smtClean="0">
                <a:solidFill>
                  <a:srgbClr val="E41ADA"/>
                </a:solidFill>
              </a:rPr>
              <a:t>:</a:t>
            </a:r>
            <a:r>
              <a:rPr lang="ru-RU" sz="2400" b="1" dirty="0" smtClean="0">
                <a:solidFill>
                  <a:srgbClr val="E41ADA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таблетки  750мг №60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9710" y="5987659"/>
            <a:ext cx="4540911" cy="898830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14977" y="2000672"/>
            <a:ext cx="5932517" cy="37327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ru-RU" sz="2400" b="1" dirty="0" smtClean="0">
                <a:solidFill>
                  <a:srgbClr val="E41A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Активные компоненты</a:t>
            </a:r>
            <a:r>
              <a:rPr lang="ru-RU" sz="2000" b="1" dirty="0" smtClean="0">
                <a:solidFill>
                  <a:srgbClr val="E41A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экстракты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Плодов прутняка обыкновенного          - 162мг</a:t>
            </a:r>
          </a:p>
          <a:p>
            <a:pPr algn="l">
              <a:lnSpc>
                <a:spcPct val="150000"/>
              </a:lnSpc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Корня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стеблелиста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василистниковидного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- 81мг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Цветков фиалки пурпурной                    - 81мг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Касатика разноцветного                          - 162мг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Лилии тигровой                                         - 81мг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Шишек хмеля вьющегося                        - 81мг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19562" y="132458"/>
            <a:ext cx="8986837" cy="14755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 smtClean="0">
                <a:solidFill>
                  <a:srgbClr val="E41A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МАСТОЦИКЛИМ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2182" y="2409755"/>
            <a:ext cx="26290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Vitex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agnus-castus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D:\Загрузки хром\OSPanel\domains\localhost\redemimed.kz\images\doctors\large\ma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9900" y="2095500"/>
            <a:ext cx="4495800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8094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9693" y="0"/>
            <a:ext cx="9214440" cy="691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3394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 txBox="1">
            <a:spLocks/>
          </p:cNvSpPr>
          <p:nvPr/>
        </p:nvSpPr>
        <p:spPr>
          <a:xfrm>
            <a:off x="2040404" y="239233"/>
            <a:ext cx="7886700" cy="7403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2060"/>
                </a:solidFill>
              </a:rPr>
              <a:t>Свойства компонентов</a:t>
            </a:r>
            <a:endParaRPr lang="ru-RU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4284020973"/>
              </p:ext>
            </p:extLst>
          </p:nvPr>
        </p:nvGraphicFramePr>
        <p:xfrm>
          <a:off x="-660643" y="979574"/>
          <a:ext cx="9541155" cy="5485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D:\Загрузки хром\OSPanel\domains\localhost\redemimed.kz\images\doctors\large\ma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63000" y="3759200"/>
            <a:ext cx="3098800" cy="309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2608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946235045"/>
              </p:ext>
            </p:extLst>
          </p:nvPr>
        </p:nvGraphicFramePr>
        <p:xfrm>
          <a:off x="-657625" y="961841"/>
          <a:ext cx="10625959" cy="537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7"/>
          <p:cNvSpPr txBox="1">
            <a:spLocks/>
          </p:cNvSpPr>
          <p:nvPr/>
        </p:nvSpPr>
        <p:spPr>
          <a:xfrm>
            <a:off x="1819973" y="0"/>
            <a:ext cx="7886700" cy="7403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2060"/>
                </a:solidFill>
              </a:rPr>
              <a:t>Свойства компонентов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D:\Загрузки хром\OSPanel\domains\localhost\redemimed.kz\images\doctors\large\ma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28100" y="3759200"/>
            <a:ext cx="3098800" cy="309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955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8228" y="313647"/>
            <a:ext cx="8680889" cy="9151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800" b="1" dirty="0" smtClean="0">
                <a:solidFill>
                  <a:srgbClr val="E41A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МАСТОЦИКЛИМ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2749026" y="916222"/>
            <a:ext cx="6379291" cy="55379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Фармакологические свойства</a:t>
            </a:r>
            <a:endParaRPr kumimoji="0" lang="ru-RU" sz="3600" b="1" i="0" u="none" strike="noStrike" kern="1200" normalizeH="0" baseline="0" noProof="0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4279035440"/>
              </p:ext>
            </p:extLst>
          </p:nvPr>
        </p:nvGraphicFramePr>
        <p:xfrm>
          <a:off x="431877" y="1782608"/>
          <a:ext cx="8326537" cy="4924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D:\Загрузки хром\OSPanel\domains\localhost\redemimed.kz\images\doctors\large\ma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18500" y="1701800"/>
            <a:ext cx="3098800" cy="309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2652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2" y="71693"/>
            <a:ext cx="10058400" cy="622448"/>
          </a:xfrm>
          <a:solidFill>
            <a:schemeClr val="accent5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Пролактин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гормон, связанный с деторождением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72163" y="1656487"/>
            <a:ext cx="619930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Пролактин </a:t>
            </a:r>
            <a:r>
              <a:rPr lang="ru-RU" sz="2400" b="1" dirty="0">
                <a:solidFill>
                  <a:srgbClr val="002060"/>
                </a:solidFill>
              </a:rPr>
              <a:t>— это </a:t>
            </a:r>
            <a:r>
              <a:rPr lang="ru-RU" sz="2400" b="1" dirty="0" err="1">
                <a:solidFill>
                  <a:srgbClr val="002060"/>
                </a:solidFill>
              </a:rPr>
              <a:t>лактотропный</a:t>
            </a:r>
            <a:r>
              <a:rPr lang="ru-RU" sz="2400" b="1" dirty="0">
                <a:solidFill>
                  <a:srgbClr val="002060"/>
                </a:solidFill>
              </a:rPr>
              <a:t> гормон, 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вырабатываемый </a:t>
            </a:r>
            <a:r>
              <a:rPr lang="ru-RU" sz="2400" dirty="0">
                <a:solidFill>
                  <a:srgbClr val="002060"/>
                </a:solidFill>
              </a:rPr>
              <a:t>передней </a:t>
            </a:r>
            <a:r>
              <a:rPr lang="ru-RU" sz="2400" dirty="0" smtClean="0">
                <a:solidFill>
                  <a:srgbClr val="002060"/>
                </a:solidFill>
              </a:rPr>
              <a:t>долей гипофиза</a:t>
            </a:r>
            <a:endParaRPr lang="en-US" sz="2400" dirty="0" smtClean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Функции</a:t>
            </a:r>
            <a:r>
              <a:rPr lang="en-US" sz="2400" b="1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Обеспечивает развитие молочных желез и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стимулирует развитие секреторного аппарата молочной железы </a:t>
            </a:r>
            <a:r>
              <a:rPr lang="ru-RU" sz="2400" dirty="0" smtClean="0">
                <a:solidFill>
                  <a:srgbClr val="002060"/>
                </a:solidFill>
              </a:rPr>
              <a:t>(образование молока</a:t>
            </a:r>
            <a:r>
              <a:rPr lang="en-US" sz="2400" dirty="0" smtClean="0">
                <a:solidFill>
                  <a:srgbClr val="002060"/>
                </a:solidFill>
              </a:rPr>
              <a:t>;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Регулирует объем и  состав амниотической 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жидкости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;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Формирует </a:t>
            </a:r>
            <a:r>
              <a:rPr lang="ru-RU" sz="2400" dirty="0">
                <a:solidFill>
                  <a:srgbClr val="002060"/>
                </a:solidFill>
              </a:rPr>
              <a:t>материнский </a:t>
            </a:r>
            <a:r>
              <a:rPr lang="ru-RU" sz="2400" dirty="0" smtClean="0">
                <a:solidFill>
                  <a:srgbClr val="002060"/>
                </a:solidFill>
              </a:rPr>
              <a:t>инстинкт</a:t>
            </a:r>
            <a:r>
              <a:rPr lang="en-US" sz="2400" dirty="0" smtClean="0">
                <a:solidFill>
                  <a:srgbClr val="002060"/>
                </a:solidFill>
              </a:rPr>
              <a:t>;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Картинки по запросу пролактин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470" y="1656487"/>
            <a:ext cx="5580529" cy="503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:\Загрузки хром\OSPanel\domains\localhost\redemimed.kz\images\doctors\large\ma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55200" y="0"/>
            <a:ext cx="1943100" cy="1943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7546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83637" y="204673"/>
            <a:ext cx="9144000" cy="1396955"/>
          </a:xfrm>
        </p:spPr>
        <p:txBody>
          <a:bodyPr>
            <a:normAutofit fontScale="90000"/>
          </a:bodyPr>
          <a:lstStyle/>
          <a:p>
            <a:r>
              <a:rPr lang="ru-RU" sz="5300" b="1" dirty="0">
                <a:solidFill>
                  <a:srgbClr val="E41A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МАСТОЦИКЛИМ</a:t>
            </a:r>
            <a:r>
              <a:rPr lang="ru-RU" sz="4000" b="1" dirty="0">
                <a:solidFill>
                  <a:srgbClr val="E41A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E41A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точки приложения препарата</a:t>
            </a:r>
            <a:b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8160" y="1287802"/>
            <a:ext cx="18573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Основные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4518" y="1977180"/>
            <a:ext cx="2077221" cy="707886"/>
          </a:xfrm>
          <a:prstGeom prst="rect">
            <a:avLst/>
          </a:prstGeom>
          <a:solidFill>
            <a:srgbClr val="5FB2F7"/>
          </a:solidFill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</a:rPr>
              <a:t>Масталгия</a:t>
            </a:r>
            <a:r>
              <a:rPr lang="ru-RU" sz="2000" b="1" dirty="0" smtClean="0">
                <a:solidFill>
                  <a:srgbClr val="002060"/>
                </a:solidFill>
              </a:rPr>
              <a:t> при приеме ЗГТ , КОК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4518" y="4012831"/>
            <a:ext cx="2108667" cy="707886"/>
          </a:xfrm>
          <a:prstGeom prst="rect">
            <a:avLst/>
          </a:prstGeom>
          <a:solidFill>
            <a:srgbClr val="5FB2F7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ПМС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5669" y="3035227"/>
            <a:ext cx="2076452" cy="707886"/>
          </a:xfrm>
          <a:prstGeom prst="rect">
            <a:avLst/>
          </a:prstGeom>
          <a:solidFill>
            <a:srgbClr val="5FB2F7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Мастопатия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0759" y="5940637"/>
            <a:ext cx="2112176" cy="707886"/>
          </a:xfrm>
          <a:prstGeom prst="rect">
            <a:avLst/>
          </a:prstGeom>
          <a:solidFill>
            <a:srgbClr val="5FB2F7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Бесплодие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48785" y="1338403"/>
            <a:ext cx="29860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Дополнительные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470302" y="2027101"/>
            <a:ext cx="2443163" cy="1015663"/>
          </a:xfrm>
          <a:prstGeom prst="rect">
            <a:avLst/>
          </a:prstGeom>
          <a:solidFill>
            <a:srgbClr val="5FB2F7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Климактерический период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470301" y="3232078"/>
            <a:ext cx="2443163" cy="1754326"/>
          </a:xfrm>
          <a:prstGeom prst="rect">
            <a:avLst/>
          </a:prstGeom>
          <a:solidFill>
            <a:srgbClr val="5FB2F7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Воспалительные заболевания ОМТ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(</a:t>
            </a:r>
            <a:r>
              <a:rPr lang="ru-RU" sz="1600" dirty="0" smtClean="0">
                <a:solidFill>
                  <a:srgbClr val="002060"/>
                </a:solidFill>
              </a:rPr>
              <a:t>аднексит</a:t>
            </a:r>
            <a:r>
              <a:rPr lang="ru-RU" sz="1600" dirty="0">
                <a:solidFill>
                  <a:srgbClr val="002060"/>
                </a:solidFill>
              </a:rPr>
              <a:t>; полипозные образования на тканях влагалища; кисты яичников; </a:t>
            </a:r>
            <a:r>
              <a:rPr lang="ru-RU" sz="1600" dirty="0" err="1" smtClean="0">
                <a:solidFill>
                  <a:srgbClr val="002060"/>
                </a:solidFill>
              </a:rPr>
              <a:t>эндометриоз</a:t>
            </a:r>
            <a:r>
              <a:rPr lang="ru-RU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/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70301" y="5144929"/>
            <a:ext cx="2443163" cy="1323439"/>
          </a:xfrm>
          <a:prstGeom prst="rect">
            <a:avLst/>
          </a:prstGeom>
          <a:solidFill>
            <a:srgbClr val="5FB2F7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Восстановление гормонального равновесия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(после абортов)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4518" y="4976734"/>
            <a:ext cx="2112176" cy="707886"/>
          </a:xfrm>
          <a:prstGeom prst="rect">
            <a:avLst/>
          </a:prstGeom>
          <a:solidFill>
            <a:srgbClr val="5FB2F7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НМЦ</a:t>
            </a: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8" name="Picture 2" descr="D:\Загрузки хром\OSPanel\domains\localhost\redemimed.kz\images\doctors\large\m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0700" y="1536700"/>
            <a:ext cx="4330700" cy="433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279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83637" y="204673"/>
            <a:ext cx="9144000" cy="1396955"/>
          </a:xfrm>
        </p:spPr>
        <p:txBody>
          <a:bodyPr>
            <a:normAutofit/>
          </a:bodyPr>
          <a:lstStyle/>
          <a:p>
            <a:r>
              <a:rPr lang="ru-RU" sz="5300" b="1" dirty="0">
                <a:solidFill>
                  <a:srgbClr val="E41A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МАСТОЦИКЛИМ</a:t>
            </a:r>
            <a:r>
              <a:rPr lang="ru-RU" sz="4000" b="1" dirty="0">
                <a:solidFill>
                  <a:srgbClr val="E41A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E41A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7" name="Заголовок 2"/>
          <p:cNvSpPr txBox="1">
            <a:spLocks/>
          </p:cNvSpPr>
          <p:nvPr/>
        </p:nvSpPr>
        <p:spPr>
          <a:xfrm>
            <a:off x="440951" y="2152957"/>
            <a:ext cx="6308192" cy="35215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применения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1 таблетке 2 раза в день за 15 мин до еды или ч/з 1-1,5ч. после.</a:t>
            </a:r>
          </a:p>
          <a:p>
            <a:pPr algn="l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 лечения не менее 3-х месяцев.</a:t>
            </a:r>
          </a:p>
          <a:p>
            <a:pPr algn="l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D:\Загрузки хром\OSPanel\domains\localhost\redemimed.kz\images\doctors\large\m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5300" y="1562100"/>
            <a:ext cx="4216400" cy="421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835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168901" y="1112897"/>
            <a:ext cx="9144000" cy="53694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НЕГОРМОНАЛЬНЫЙ растительный препарат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Нормализует гормональный баланс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 седативное, спазмолитическое действие,</a:t>
            </a:r>
          </a:p>
          <a:p>
            <a:pPr algn="l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эффективен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лечении психовегетативных симптомов ПМС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Хорошая переносимость и возможность долгосрочной терапии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сочетается с другими препаратами/видами лечения соответствующих заболеваний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Удобство в применении ( прием в непрерывном режиме вне зависимости от фаз менструального цикла)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Доступен широкому кругу потребителей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эффекты незначительны и крайне редки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344582" y="260667"/>
            <a:ext cx="8053788" cy="6872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ПРЕИМУЩЕСТВА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D:\Загрузки хром\OSPanel\domains\localhost\redemimed.kz\images\doctors\large\m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7700" y="457200"/>
            <a:ext cx="3098800" cy="309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3569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83637" y="204673"/>
            <a:ext cx="9144000" cy="139695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</a:t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2721" y="2193730"/>
            <a:ext cx="6575108" cy="336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ru-RU" sz="2800" b="1" i="1" kern="0" dirty="0" smtClean="0">
                <a:solidFill>
                  <a:srgbClr val="002060"/>
                </a:solidFill>
              </a:rPr>
              <a:t>Повышенная чувствительность к любым компонентам препарата</a:t>
            </a:r>
            <a:endParaRPr lang="en-US" sz="2800" b="1" i="1" kern="0" dirty="0" smtClean="0">
              <a:solidFill>
                <a:srgbClr val="002060"/>
              </a:solidFill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0000"/>
              <a:buFont typeface="Wingdings" panose="05000000000000000000" pitchFamily="2" charset="2"/>
              <a:buChar char="q"/>
              <a:defRPr/>
            </a:pPr>
            <a:endParaRPr lang="en-US" sz="2800" b="1" i="1" kern="0" dirty="0" smtClean="0">
              <a:solidFill>
                <a:srgbClr val="002060"/>
              </a:solidFill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ru-RU" sz="2800" b="1" i="1" kern="0" dirty="0" smtClean="0">
                <a:solidFill>
                  <a:srgbClr val="002060"/>
                </a:solidFill>
              </a:rPr>
              <a:t>В период грудного вскармливания</a:t>
            </a:r>
            <a:endParaRPr lang="ru-RU" sz="2800" b="1" i="1" kern="0" dirty="0">
              <a:solidFill>
                <a:srgbClr val="002060"/>
              </a:solidFill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0000"/>
              <a:buFont typeface="Wingdings" panose="05000000000000000000" pitchFamily="2" charset="2"/>
              <a:buChar char="q"/>
              <a:defRPr/>
            </a:pPr>
            <a:endParaRPr lang="en-US" sz="2800" b="1" i="1" kern="0" dirty="0" smtClean="0">
              <a:solidFill>
                <a:srgbClr val="002060"/>
              </a:solidFill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ru-RU" sz="2800" b="1" i="1" kern="0" dirty="0">
                <a:solidFill>
                  <a:srgbClr val="002060"/>
                </a:solidFill>
              </a:rPr>
              <a:t>Беременность</a:t>
            </a:r>
            <a:endParaRPr lang="en-US" sz="2800" b="1" i="1" kern="0" dirty="0">
              <a:solidFill>
                <a:srgbClr val="002060"/>
              </a:solidFill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0000"/>
              <a:buFont typeface="Wingdings" panose="05000000000000000000" pitchFamily="2" charset="2"/>
              <a:buChar char="q"/>
              <a:defRPr/>
            </a:pPr>
            <a:endParaRPr lang="en-US" sz="2800" b="1" i="1" kern="0" dirty="0" smtClean="0">
              <a:solidFill>
                <a:srgbClr val="002060"/>
              </a:solidFill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ru-RU" sz="2800" b="1" i="1" kern="0" dirty="0" smtClean="0">
                <a:solidFill>
                  <a:srgbClr val="002060"/>
                </a:solidFill>
              </a:rPr>
              <a:t>Девочкам младше 12 лет</a:t>
            </a:r>
            <a:endParaRPr lang="ru-RU" sz="2800" b="1" i="1" kern="0" dirty="0">
              <a:solidFill>
                <a:srgbClr val="002060"/>
              </a:solidFill>
            </a:endParaRPr>
          </a:p>
        </p:txBody>
      </p:sp>
      <p:pic>
        <p:nvPicPr>
          <p:cNvPr id="6" name="Picture 2" descr="D:\Загрузки хром\OSPanel\domains\localhost\redemimed.kz\images\doctors\large\m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4500" y="1435100"/>
            <a:ext cx="4013200" cy="401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134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66850" y="675031"/>
            <a:ext cx="9144000" cy="883345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назначает МАСТОЦИКЛИМ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529243" y="1461704"/>
            <a:ext cx="5755480" cy="1347390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70000"/>
              </a:lnSpc>
            </a:pP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3149972" y="4545039"/>
            <a:ext cx="5755481" cy="1365652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70000"/>
              </a:lnSpc>
            </a:pP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527" y="1499109"/>
            <a:ext cx="1746646" cy="1309985"/>
          </a:xfrm>
          <a:prstGeom prst="rect">
            <a:avLst/>
          </a:prstGeom>
        </p:spPr>
      </p:pic>
      <p:sp>
        <p:nvSpPr>
          <p:cNvPr id="12" name="Заголовок 2"/>
          <p:cNvSpPr txBox="1">
            <a:spLocks/>
          </p:cNvSpPr>
          <p:nvPr/>
        </p:nvSpPr>
        <p:spPr>
          <a:xfrm>
            <a:off x="1838657" y="3093017"/>
            <a:ext cx="5755481" cy="1243271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70000"/>
              </a:lnSpc>
            </a:pP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                                </a:t>
            </a:r>
            <a:endParaRPr lang="ru-RU" sz="5100" b="1" dirty="0" smtClean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6693" y="3093017"/>
            <a:ext cx="1801088" cy="12432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2931" y="4570329"/>
            <a:ext cx="1924980" cy="131507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54246" y="4185137"/>
            <a:ext cx="3343275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70000"/>
              </a:lnSpc>
            </a:pPr>
            <a:r>
              <a:rPr lang="ru-RU" sz="3600" b="1" dirty="0" smtClean="0">
                <a:solidFill>
                  <a:schemeClr val="bg1"/>
                </a:solidFill>
              </a:rPr>
              <a:t>Эндокринолог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95702" y="2730122"/>
            <a:ext cx="2661617" cy="1336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70000"/>
              </a:lnSpc>
            </a:pPr>
            <a:r>
              <a:rPr lang="ru-RU" sz="3600" b="1" dirty="0">
                <a:solidFill>
                  <a:schemeClr val="bg1"/>
                </a:solidFill>
              </a:rPr>
              <a:t>Гинеколог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56244" y="1141995"/>
            <a:ext cx="4112408" cy="15881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70000"/>
              </a:lnSpc>
            </a:pPr>
            <a:r>
              <a:rPr lang="ru-RU" sz="3600" b="1" dirty="0">
                <a:solidFill>
                  <a:schemeClr val="bg1"/>
                </a:solidFill>
              </a:rPr>
              <a:t>Онколог-</a:t>
            </a:r>
            <a:r>
              <a:rPr lang="ru-RU" sz="3600" b="1" dirty="0" err="1">
                <a:solidFill>
                  <a:schemeClr val="bg1"/>
                </a:solidFill>
              </a:rPr>
              <a:t>маммолог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D:\Загрузки хром\OSPanel\domains\localhost\redemimed.kz\images\doctors\large\ma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800100"/>
            <a:ext cx="4013200" cy="401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178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55712" y="578359"/>
            <a:ext cx="9144000" cy="883345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 препарата</a:t>
            </a:r>
            <a:b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54246" y="4185137"/>
            <a:ext cx="3343275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70000"/>
              </a:lnSpc>
            </a:pPr>
            <a:r>
              <a:rPr lang="ru-RU" sz="3600" b="1" dirty="0" smtClean="0">
                <a:solidFill>
                  <a:schemeClr val="bg1"/>
                </a:solidFill>
              </a:rPr>
              <a:t>Эндокринолог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95702" y="2730122"/>
            <a:ext cx="2661617" cy="1336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70000"/>
              </a:lnSpc>
            </a:pPr>
            <a:r>
              <a:rPr lang="ru-RU" sz="3600" b="1" dirty="0">
                <a:solidFill>
                  <a:schemeClr val="bg1"/>
                </a:solidFill>
              </a:rPr>
              <a:t>Гинеколог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9435299"/>
              </p:ext>
            </p:extLst>
          </p:nvPr>
        </p:nvGraphicFramePr>
        <p:xfrm>
          <a:off x="524432" y="874061"/>
          <a:ext cx="10402558" cy="5577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796">
                  <a:extLst>
                    <a:ext uri="{9D8B030D-6E8A-4147-A177-3AD203B41FA5}">
                      <a16:colId xmlns="" xmlns:a16="http://schemas.microsoft.com/office/drawing/2014/main" val="4233819694"/>
                    </a:ext>
                  </a:extLst>
                </a:gridCol>
                <a:gridCol w="2298355">
                  <a:extLst>
                    <a:ext uri="{9D8B030D-6E8A-4147-A177-3AD203B41FA5}">
                      <a16:colId xmlns="" xmlns:a16="http://schemas.microsoft.com/office/drawing/2014/main" val="1590071689"/>
                    </a:ext>
                  </a:extLst>
                </a:gridCol>
                <a:gridCol w="884366">
                  <a:extLst>
                    <a:ext uri="{9D8B030D-6E8A-4147-A177-3AD203B41FA5}">
                      <a16:colId xmlns="" xmlns:a16="http://schemas.microsoft.com/office/drawing/2014/main" val="1081759701"/>
                    </a:ext>
                  </a:extLst>
                </a:gridCol>
                <a:gridCol w="479657">
                  <a:extLst>
                    <a:ext uri="{9D8B030D-6E8A-4147-A177-3AD203B41FA5}">
                      <a16:colId xmlns="" xmlns:a16="http://schemas.microsoft.com/office/drawing/2014/main" val="279508969"/>
                    </a:ext>
                  </a:extLst>
                </a:gridCol>
                <a:gridCol w="479657">
                  <a:extLst>
                    <a:ext uri="{9D8B030D-6E8A-4147-A177-3AD203B41FA5}">
                      <a16:colId xmlns="" xmlns:a16="http://schemas.microsoft.com/office/drawing/2014/main" val="1954339302"/>
                    </a:ext>
                  </a:extLst>
                </a:gridCol>
                <a:gridCol w="479657">
                  <a:extLst>
                    <a:ext uri="{9D8B030D-6E8A-4147-A177-3AD203B41FA5}">
                      <a16:colId xmlns="" xmlns:a16="http://schemas.microsoft.com/office/drawing/2014/main" val="3828938566"/>
                    </a:ext>
                  </a:extLst>
                </a:gridCol>
                <a:gridCol w="479657">
                  <a:extLst>
                    <a:ext uri="{9D8B030D-6E8A-4147-A177-3AD203B41FA5}">
                      <a16:colId xmlns="" xmlns:a16="http://schemas.microsoft.com/office/drawing/2014/main" val="2646468514"/>
                    </a:ext>
                  </a:extLst>
                </a:gridCol>
                <a:gridCol w="479657">
                  <a:extLst>
                    <a:ext uri="{9D8B030D-6E8A-4147-A177-3AD203B41FA5}">
                      <a16:colId xmlns="" xmlns:a16="http://schemas.microsoft.com/office/drawing/2014/main" val="3027642192"/>
                    </a:ext>
                  </a:extLst>
                </a:gridCol>
                <a:gridCol w="479657">
                  <a:extLst>
                    <a:ext uri="{9D8B030D-6E8A-4147-A177-3AD203B41FA5}">
                      <a16:colId xmlns="" xmlns:a16="http://schemas.microsoft.com/office/drawing/2014/main" val="555162318"/>
                    </a:ext>
                  </a:extLst>
                </a:gridCol>
                <a:gridCol w="479657">
                  <a:extLst>
                    <a:ext uri="{9D8B030D-6E8A-4147-A177-3AD203B41FA5}">
                      <a16:colId xmlns="" xmlns:a16="http://schemas.microsoft.com/office/drawing/2014/main" val="847322102"/>
                    </a:ext>
                  </a:extLst>
                </a:gridCol>
                <a:gridCol w="479657">
                  <a:extLst>
                    <a:ext uri="{9D8B030D-6E8A-4147-A177-3AD203B41FA5}">
                      <a16:colId xmlns="" xmlns:a16="http://schemas.microsoft.com/office/drawing/2014/main" val="179283904"/>
                    </a:ext>
                  </a:extLst>
                </a:gridCol>
                <a:gridCol w="479657">
                  <a:extLst>
                    <a:ext uri="{9D8B030D-6E8A-4147-A177-3AD203B41FA5}">
                      <a16:colId xmlns="" xmlns:a16="http://schemas.microsoft.com/office/drawing/2014/main" val="3568163485"/>
                    </a:ext>
                  </a:extLst>
                </a:gridCol>
                <a:gridCol w="479657">
                  <a:extLst>
                    <a:ext uri="{9D8B030D-6E8A-4147-A177-3AD203B41FA5}">
                      <a16:colId xmlns="" xmlns:a16="http://schemas.microsoft.com/office/drawing/2014/main" val="113763442"/>
                    </a:ext>
                  </a:extLst>
                </a:gridCol>
                <a:gridCol w="2138471">
                  <a:extLst>
                    <a:ext uri="{9D8B030D-6E8A-4147-A177-3AD203B41FA5}">
                      <a16:colId xmlns="" xmlns:a16="http://schemas.microsoft.com/office/drawing/2014/main" val="2758887093"/>
                    </a:ext>
                  </a:extLst>
                </a:gridCol>
              </a:tblGrid>
              <a:tr h="24264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№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Цена</a:t>
                      </a: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600" b="1" u="none" strike="noStrike" dirty="0" err="1" smtClean="0">
                          <a:solidFill>
                            <a:srgbClr val="002060"/>
                          </a:solidFill>
                          <a:effectLst/>
                        </a:rPr>
                        <a:t>сум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Прутняк плоды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Стеблелист </a:t>
                      </a:r>
                      <a:r>
                        <a:rPr lang="ru-RU" sz="16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василист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Лилия тигровая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Фиалка </a:t>
                      </a:r>
                      <a:r>
                        <a:rPr lang="ru-RU" sz="16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пурп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. </a:t>
                      </a:r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(Цикламен)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Шишки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хмеля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Чилибуха обыкновенная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Касатик </a:t>
                      </a:r>
                      <a:r>
                        <a:rPr lang="ru-RU" sz="16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разноцв</a:t>
                      </a:r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. ( Ирис)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Игнациа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6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амара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другие </a:t>
                      </a:r>
                      <a:r>
                        <a:rPr lang="ru-RU" sz="16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раст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компоненты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применение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Производитель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483464820"/>
                  </a:ext>
                </a:extLst>
              </a:tr>
              <a:tr h="3115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миллиграмм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74494688"/>
                  </a:ext>
                </a:extLst>
              </a:tr>
              <a:tr h="6114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err="1" smtClean="0">
                          <a:solidFill>
                            <a:srgbClr val="002060"/>
                          </a:solidFill>
                          <a:effectLst/>
                        </a:rPr>
                        <a:t>Мастоциклим</a:t>
                      </a:r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6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таб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№60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50000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162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81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81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81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81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162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1х2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Naturex, </a:t>
                      </a:r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ООО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07428325"/>
                  </a:ext>
                </a:extLst>
              </a:tr>
              <a:tr h="311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Мастодинон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6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таб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№60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60000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162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81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81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81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81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162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1х</a:t>
                      </a:r>
                      <a:r>
                        <a:rPr lang="en-US" sz="16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BIONORICA AG                                                                                      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432956153"/>
                  </a:ext>
                </a:extLst>
              </a:tr>
              <a:tr h="6114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Менифиб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6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таб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№60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52000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178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84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60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84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170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1х2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Bhargava </a:t>
                      </a:r>
                      <a:r>
                        <a:rPr lang="en-US" sz="16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Phytolab</a:t>
                      </a:r>
                      <a:r>
                        <a:rPr lang="en-US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Pvt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73251865"/>
                  </a:ext>
                </a:extLst>
              </a:tr>
              <a:tr h="4742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Феминон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А </a:t>
                      </a:r>
                      <a:r>
                        <a:rPr lang="ru-RU" sz="16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капс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4мг №60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10000</a:t>
                      </a:r>
                      <a:r>
                        <a:rPr lang="en-US" sz="16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1х1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Cesra</a:t>
                      </a:r>
                      <a:r>
                        <a:rPr lang="en-US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6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Arzneimittel</a:t>
                      </a:r>
                      <a:r>
                        <a:rPr lang="en-US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366555890"/>
                  </a:ext>
                </a:extLst>
              </a:tr>
              <a:tr h="4154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Цефанорм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6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капс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№30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80000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1х1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Cefak KG</a:t>
                      </a:r>
                      <a:endParaRPr lang="en-US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12909428"/>
                  </a:ext>
                </a:extLst>
              </a:tr>
              <a:tr h="4154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6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Эвика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6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капс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№60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70000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50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+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1х3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HERBION </a:t>
                      </a:r>
                      <a:r>
                        <a:rPr lang="en-US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Pakistan </a:t>
                      </a:r>
                      <a:r>
                        <a:rPr lang="en-US" sz="16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                                                                     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15267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308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2693" y="26894"/>
            <a:ext cx="9691127" cy="622448"/>
          </a:xfrm>
          <a:solidFill>
            <a:schemeClr val="accent5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Созревание фолликула и овуляция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3231" y="1150528"/>
            <a:ext cx="6558594" cy="49189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9709" y="4255960"/>
            <a:ext cx="3422838" cy="223228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3375" y="1114034"/>
            <a:ext cx="67315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2060"/>
                </a:solidFill>
              </a:rPr>
              <a:t>наряду </a:t>
            </a:r>
            <a:r>
              <a:rPr lang="ru-RU" sz="3200" dirty="0">
                <a:solidFill>
                  <a:srgbClr val="002060"/>
                </a:solidFill>
              </a:rPr>
              <a:t>с гонадотропными </a:t>
            </a:r>
            <a:r>
              <a:rPr lang="ru-RU" sz="3200" dirty="0" smtClean="0">
                <a:solidFill>
                  <a:srgbClr val="002060"/>
                </a:solidFill>
              </a:rPr>
              <a:t>гормонами (ФСГ,ЛГ)  синхронизирует </a:t>
            </a:r>
            <a:r>
              <a:rPr lang="ru-RU" sz="3200" dirty="0">
                <a:solidFill>
                  <a:srgbClr val="002060"/>
                </a:solidFill>
              </a:rPr>
              <a:t>созревание фолликула и овуляцию</a:t>
            </a:r>
            <a:r>
              <a:rPr lang="en-US" sz="3200" dirty="0">
                <a:solidFill>
                  <a:srgbClr val="002060"/>
                </a:solidFill>
              </a:rPr>
              <a:t>;</a:t>
            </a:r>
            <a:endParaRPr lang="ru-RU" sz="32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2060"/>
                </a:solidFill>
              </a:rPr>
              <a:t>стимулирует функцию желтого тела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     (секрецию прогестерона)</a:t>
            </a:r>
          </a:p>
        </p:txBody>
      </p:sp>
    </p:spTree>
    <p:extLst>
      <p:ext uri="{BB962C8B-B14F-4D97-AF65-F5344CB8AC3E}">
        <p14:creationId xmlns:p14="http://schemas.microsoft.com/office/powerpoint/2010/main" xmlns="" val="25160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 noGrp="1"/>
          </p:cNvSpPr>
          <p:nvPr>
            <p:ph type="ctrTitle"/>
          </p:nvPr>
        </p:nvSpPr>
        <p:spPr>
          <a:xfrm>
            <a:off x="1456266" y="360362"/>
            <a:ext cx="9144000" cy="520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Метаболизм пролактина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27101" y="1333421"/>
            <a:ext cx="7104863" cy="46459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Выделяется около 400 мкг ПРЛ в сутки</a:t>
            </a:r>
          </a:p>
          <a:p>
            <a:pPr marL="34290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Преимущественно пульсовая секреция</a:t>
            </a:r>
          </a:p>
          <a:p>
            <a:pPr marL="34290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Базальная концентрация ПРЛ в крови:</a:t>
            </a:r>
          </a:p>
          <a:p>
            <a:pPr marL="640080" marR="0" lvl="1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13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нг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/мл у женщин (до 20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нг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/мл)</a:t>
            </a:r>
          </a:p>
          <a:p>
            <a:pPr marL="640080" marR="0" lvl="1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5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нг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/мл у мужчин</a:t>
            </a:r>
          </a:p>
          <a:p>
            <a:pPr marL="34290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Период полураспада 50 мин</a:t>
            </a:r>
          </a:p>
          <a:p>
            <a:pPr marL="34290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75% ПРЛ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метаболизируется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в печени, 25% выводится почками</a:t>
            </a: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6576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Pct val="76000"/>
              <a:buFont typeface="Wingdings 2" pitchFamily="18" charset="2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6" name="Picture 2" descr="D:\Загрузки хром\OSPanel\domains\localhost\redemimed.kz\images\doctors\large\m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914400"/>
            <a:ext cx="4762500" cy="476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50713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498537" y="293326"/>
            <a:ext cx="7470775" cy="68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ГИПЕРПРОЛАКТИНЕМИЯ (ГПРЛ)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9389" y="1061285"/>
            <a:ext cx="7299762" cy="505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E6C36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marR="0" lvl="0" indent="-320040" algn="l" defTabSz="914400" rtl="0" eaLnBrk="1" fontAlgn="auto" latinLnBrk="0" hangingPunct="1">
              <a:lnSpc>
                <a:spcPct val="0"/>
              </a:lnSpc>
              <a:spcBef>
                <a:spcPts val="700"/>
              </a:spcBef>
              <a:spcAft>
                <a:spcPts val="0"/>
              </a:spcAft>
              <a:buClr>
                <a:srgbClr val="AC66BB"/>
              </a:buClr>
              <a:buSzPct val="60000"/>
              <a:buFont typeface="Wingdings"/>
              <a:buChar char=""/>
              <a:tabLst/>
              <a:defRPr/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600FF"/>
              </a:buClr>
              <a:buSzPct val="6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Патологическая ГПРЛ </a:t>
            </a: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  устойчиво повышенное содержание ПРЛ в сыворотке крови у женщин вне беременности и у мужчин </a:t>
            </a:r>
          </a:p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6600FF"/>
              </a:buClr>
              <a:buSzPct val="6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ГПРЛ является биохимическим маркером гипоталамо-гипофизарной дисфункции и наиболее распространенной нейроэндокринной патологией</a:t>
            </a:r>
          </a:p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6600FF"/>
              </a:buClr>
              <a:buSzPct val="6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Распространенность патологической ГПРЛ в популяции составляет: </a:t>
            </a:r>
          </a:p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C66BB"/>
              </a:buClr>
              <a:buSzPct val="60000"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17 человек на 1000 населения</a:t>
            </a:r>
          </a:p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6600FF"/>
              </a:buClr>
              <a:buSzPct val="6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Чаще всего ГПРЛ встречается у женщин 25-40 лет, реже у мужчин того же возраста</a:t>
            </a:r>
          </a:p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AC66BB"/>
              </a:buClr>
              <a:buSzPct val="60000"/>
              <a:buFont typeface="Wingdings"/>
              <a:buChar char=""/>
              <a:tabLst/>
              <a:defRPr/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AC66BB"/>
              </a:buClr>
              <a:buSzPct val="60000"/>
              <a:buFont typeface="Wingdings"/>
              <a:buChar char=""/>
              <a:tabLst/>
              <a:defRPr/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84188" y="6291145"/>
            <a:ext cx="10522479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cs typeface="Arial" panose="020B0604020202020204" pitchFamily="34" charset="0"/>
              </a:rPr>
              <a:t>Мельниченко Г.А., </a:t>
            </a:r>
            <a:r>
              <a:rPr lang="ru-RU" sz="1000" b="1" dirty="0" err="1">
                <a:solidFill>
                  <a:prstClr val="black"/>
                </a:solidFill>
                <a:cs typeface="Arial" panose="020B0604020202020204" pitchFamily="34" charset="0"/>
              </a:rPr>
              <a:t>Марова</a:t>
            </a:r>
            <a:r>
              <a:rPr lang="ru-RU" sz="1000" b="1" dirty="0">
                <a:solidFill>
                  <a:prstClr val="black"/>
                </a:solidFill>
                <a:cs typeface="Arial" panose="020B0604020202020204" pitchFamily="34" charset="0"/>
              </a:rPr>
              <a:t> Е.И., </a:t>
            </a:r>
            <a:r>
              <a:rPr lang="ru-RU" sz="1000" b="1" dirty="0" err="1">
                <a:solidFill>
                  <a:prstClr val="black"/>
                </a:solidFill>
                <a:cs typeface="Arial" panose="020B0604020202020204" pitchFamily="34" charset="0"/>
              </a:rPr>
              <a:t>Дзеранова</a:t>
            </a:r>
            <a:r>
              <a:rPr lang="ru-RU" sz="1000" b="1" dirty="0">
                <a:solidFill>
                  <a:prstClr val="black"/>
                </a:solidFill>
                <a:cs typeface="Arial" panose="020B0604020202020204" pitchFamily="34" charset="0"/>
              </a:rPr>
              <a:t> Л.К., Вакс В.В. «</a:t>
            </a:r>
            <a:r>
              <a:rPr lang="ru-RU" sz="1000" b="1" dirty="0" err="1">
                <a:solidFill>
                  <a:prstClr val="black"/>
                </a:solidFill>
                <a:cs typeface="Arial" panose="020B0604020202020204" pitchFamily="34" charset="0"/>
              </a:rPr>
              <a:t>Гиперпролактинемия</a:t>
            </a:r>
            <a:r>
              <a:rPr lang="ru-RU" sz="1000" b="1" dirty="0">
                <a:solidFill>
                  <a:prstClr val="black"/>
                </a:solidFill>
                <a:cs typeface="Arial" panose="020B0604020202020204" pitchFamily="34" charset="0"/>
              </a:rPr>
              <a:t> у женщин и мужчин». Пособие для врачей - М. 2007; 1-57</a:t>
            </a:r>
            <a:r>
              <a:rPr lang="en-US" sz="1000" b="1" dirty="0">
                <a:solidFill>
                  <a:prstClr val="black"/>
                </a:solidFill>
                <a:cs typeface="Arial" panose="020B0604020202020204" pitchFamily="34" charset="0"/>
              </a:rPr>
              <a:t> (</a:t>
            </a:r>
            <a:r>
              <a:rPr lang="ru-RU" sz="1000" b="1" dirty="0">
                <a:solidFill>
                  <a:prstClr val="black"/>
                </a:solidFill>
                <a:cs typeface="Arial" panose="020B0604020202020204" pitchFamily="34" charset="0"/>
              </a:rPr>
              <a:t>стр. 3, 14)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cs typeface="Arial" panose="020B0604020202020204" pitchFamily="34" charset="0"/>
              </a:rPr>
              <a:t>Вакс В. В. «</a:t>
            </a:r>
            <a:r>
              <a:rPr lang="ru-RU" sz="1000" b="1" dirty="0" err="1">
                <a:solidFill>
                  <a:prstClr val="black"/>
                </a:solidFill>
                <a:cs typeface="Arial" panose="020B0604020202020204" pitchFamily="34" charset="0"/>
              </a:rPr>
              <a:t>Гиперпролактинемия</a:t>
            </a:r>
            <a:r>
              <a:rPr lang="ru-RU" sz="1000" b="1" dirty="0">
                <a:solidFill>
                  <a:prstClr val="black"/>
                </a:solidFill>
                <a:cs typeface="Arial" panose="020B0604020202020204" pitchFamily="34" charset="0"/>
              </a:rPr>
              <a:t>: причины, клиника, диагностика и лечение // </a:t>
            </a:r>
            <a:r>
              <a:rPr lang="ru-RU" sz="1000" b="1" dirty="0" err="1">
                <a:solidFill>
                  <a:prstClr val="black"/>
                </a:solidFill>
                <a:cs typeface="Arial" panose="020B0604020202020204" pitchFamily="34" charset="0"/>
              </a:rPr>
              <a:t>Consilium-Medicum</a:t>
            </a:r>
            <a:r>
              <a:rPr lang="ru-RU" sz="1000" b="1" dirty="0">
                <a:solidFill>
                  <a:prstClr val="black"/>
                </a:solidFill>
                <a:cs typeface="Arial" panose="020B0604020202020204" pitchFamily="34" charset="0"/>
              </a:rPr>
              <a:t>, 2001, №11, Том 3 (стр. 1)</a:t>
            </a:r>
          </a:p>
        </p:txBody>
      </p:sp>
      <p:pic>
        <p:nvPicPr>
          <p:cNvPr id="9" name="Picture 2" descr="D:\Загрузки хром\OSPanel\domains\localhost\redemimed.kz\images\doctors\large\m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600" y="1206500"/>
            <a:ext cx="4762500" cy="476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79299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1577703" y="320499"/>
            <a:ext cx="8291513" cy="796227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Гиперпролактинемия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965" y="1669760"/>
            <a:ext cx="11134164" cy="4829176"/>
          </a:xfrm>
          <a:prstGeom prst="rect">
            <a:avLst/>
          </a:prstGeom>
        </p:spPr>
      </p:pic>
      <p:pic>
        <p:nvPicPr>
          <p:cNvPr id="6" name="Picture 2" descr="D:\Загрузки хром\OSPanel\domains\localhost\redemimed.kz\images\doctors\large\ma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55200" y="0"/>
            <a:ext cx="1943100" cy="1943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0190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0023" y="1627257"/>
            <a:ext cx="995838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FF0000"/>
                </a:solidFill>
              </a:rPr>
              <a:t>Физиологическая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гиперпролактинемия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наблюдается </a:t>
            </a:r>
            <a:r>
              <a:rPr lang="ru-RU" sz="2000" dirty="0">
                <a:solidFill>
                  <a:srgbClr val="002060"/>
                </a:solidFill>
              </a:rPr>
              <a:t>при </a:t>
            </a:r>
            <a:r>
              <a:rPr lang="ru-RU" sz="2000" dirty="0" smtClean="0">
                <a:solidFill>
                  <a:srgbClr val="002060"/>
                </a:solidFill>
              </a:rPr>
              <a:t>беременности, во время кормления грудью, во </a:t>
            </a:r>
            <a:r>
              <a:rPr lang="ru-RU" sz="2000" dirty="0">
                <a:solidFill>
                  <a:srgbClr val="002060"/>
                </a:solidFill>
              </a:rPr>
              <a:t>время глубокого сна, сильной физической нагрузки</a:t>
            </a:r>
            <a:r>
              <a:rPr lang="ru-RU" sz="2000" dirty="0" smtClean="0">
                <a:solidFill>
                  <a:srgbClr val="002060"/>
                </a:solidFill>
              </a:rPr>
              <a:t>, стрессе, приеме пищи, половом акте и др.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FF0000"/>
                </a:solidFill>
              </a:rPr>
              <a:t>Патологическая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гиперпролактинемия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является </a:t>
            </a:r>
            <a:r>
              <a:rPr lang="ru-RU" sz="2000" dirty="0">
                <a:solidFill>
                  <a:srgbClr val="002060"/>
                </a:solidFill>
              </a:rPr>
              <a:t>следствием другого заболевания: опухоли гипофиза, </a:t>
            </a:r>
            <a:r>
              <a:rPr lang="ru-RU" sz="2000" dirty="0" err="1">
                <a:solidFill>
                  <a:srgbClr val="002060"/>
                </a:solidFill>
              </a:rPr>
              <a:t>поликистоза</a:t>
            </a:r>
            <a:r>
              <a:rPr lang="ru-RU" sz="2000" dirty="0">
                <a:solidFill>
                  <a:srgbClr val="002060"/>
                </a:solidFill>
              </a:rPr>
              <a:t> яичников, почечной и печеночной недостаточности, цирроза печени, недостаточной функции щитовидной железы, перенесенного радиационного облучения или операции на грудной клетке.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i="1" dirty="0" err="1" smtClean="0">
                <a:solidFill>
                  <a:srgbClr val="FF0000"/>
                </a:solidFill>
              </a:rPr>
              <a:t>Фармакологическаямиладорлик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ватида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гиперпролактинемия</a:t>
            </a:r>
            <a:r>
              <a:rPr lang="ru-RU" sz="2000" dirty="0" smtClean="0">
                <a:solidFill>
                  <a:srgbClr val="002060"/>
                </a:solidFill>
              </a:rPr>
              <a:t> наблюдается при приеме </a:t>
            </a:r>
            <a:r>
              <a:rPr lang="ru-RU" sz="2000" dirty="0" err="1">
                <a:solidFill>
                  <a:srgbClr val="002060"/>
                </a:solidFill>
              </a:rPr>
              <a:t>эстрогенсодержащих</a:t>
            </a:r>
            <a:r>
              <a:rPr lang="ru-RU" sz="2000" dirty="0">
                <a:solidFill>
                  <a:srgbClr val="002060"/>
                </a:solidFill>
              </a:rPr>
              <a:t> оральных контрацептивов </a:t>
            </a:r>
            <a:r>
              <a:rPr lang="ru-RU" sz="2000" dirty="0" smtClean="0">
                <a:solidFill>
                  <a:srgbClr val="002060"/>
                </a:solidFill>
              </a:rPr>
              <a:t>,нейролептиков</a:t>
            </a:r>
            <a:r>
              <a:rPr lang="ru-RU" sz="2000" dirty="0">
                <a:solidFill>
                  <a:srgbClr val="002060"/>
                </a:solidFill>
              </a:rPr>
              <a:t>, антидепрессантов и противосудорожных препаратов, </a:t>
            </a:r>
            <a:r>
              <a:rPr lang="ru-RU" sz="2000" dirty="0" smtClean="0">
                <a:solidFill>
                  <a:srgbClr val="002060"/>
                </a:solidFill>
              </a:rPr>
              <a:t>курении </a:t>
            </a:r>
            <a:r>
              <a:rPr lang="ru-RU" sz="2000" dirty="0">
                <a:solidFill>
                  <a:srgbClr val="002060"/>
                </a:solidFill>
              </a:rPr>
              <a:t>и </a:t>
            </a:r>
            <a:r>
              <a:rPr lang="ru-RU" sz="2000" dirty="0" smtClean="0">
                <a:solidFill>
                  <a:srgbClr val="002060"/>
                </a:solidFill>
              </a:rPr>
              <a:t>употреблении </a:t>
            </a:r>
            <a:r>
              <a:rPr lang="ru-RU" sz="2000" dirty="0">
                <a:solidFill>
                  <a:srgbClr val="002060"/>
                </a:solidFill>
              </a:rPr>
              <a:t>наркотиков. 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</a:rPr>
              <a:t>Функциональная</a:t>
            </a:r>
            <a:r>
              <a:rPr lang="ru-RU" sz="2000" b="1" i="1" dirty="0">
                <a:solidFill>
                  <a:srgbClr val="002060"/>
                </a:solidFill>
              </a:rPr>
              <a:t>, или идиопатическая </a:t>
            </a:r>
            <a:r>
              <a:rPr lang="ru-RU" sz="2000" dirty="0" err="1">
                <a:solidFill>
                  <a:srgbClr val="002060"/>
                </a:solidFill>
              </a:rPr>
              <a:t>гиперпролактинемия</a:t>
            </a:r>
            <a:r>
              <a:rPr lang="ru-RU" sz="2000" dirty="0">
                <a:solidFill>
                  <a:srgbClr val="002060"/>
                </a:solidFill>
              </a:rPr>
              <a:t> возникает из-за гиперсекреции, повышенной функции клеток, продуцирующих пролактин. Причины гиперсекреции пока не обнаружены, но существуют методы медикаментозной коррекции этого состояния.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62098" y="334787"/>
            <a:ext cx="8291513" cy="796227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Гиперпролактинемия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D:\Загрузки хром\OSPanel\domains\localhost\redemimed.kz\images\doctors\large\m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0900" y="4584700"/>
            <a:ext cx="1943100" cy="1943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3825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092" y="1603610"/>
            <a:ext cx="9203193" cy="4629151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662110" y="171956"/>
            <a:ext cx="8291513" cy="796227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Гиперпролактинемия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D:\Загрузки хром\OSPanel\domains\localhost\redemimed.kz\images\doctors\large\ma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59900" y="3987800"/>
            <a:ext cx="2527300" cy="2527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31090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8125" y="1267106"/>
            <a:ext cx="3465194" cy="27548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730" y="1267106"/>
            <a:ext cx="7247920" cy="543594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15644" y="196582"/>
            <a:ext cx="8291513" cy="796227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Гиперпролактинемия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1312" y="4163941"/>
            <a:ext cx="3173729" cy="2539105"/>
          </a:xfrm>
          <a:prstGeom prst="rect">
            <a:avLst/>
          </a:prstGeom>
        </p:spPr>
      </p:pic>
      <p:pic>
        <p:nvPicPr>
          <p:cNvPr id="11" name="Picture 2" descr="D:\Загрузки хром\OSPanel\domains\localhost\redemimed.kz\images\doctors\large\ma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82200" y="-254000"/>
            <a:ext cx="1765300" cy="1765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5021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4883</TotalTime>
  <Words>1859</Words>
  <Application>Microsoft Office PowerPoint</Application>
  <PresentationFormat>Произвольный</PresentationFormat>
  <Paragraphs>345</Paragraphs>
  <Slides>25</Slides>
  <Notes>21</Notes>
  <HiddenSlides>6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Пролактин-гормон, связанный с деторождением</vt:lpstr>
      <vt:lpstr>Созревание фолликула и овуляция</vt:lpstr>
      <vt:lpstr>Метаболизм пролактина</vt:lpstr>
      <vt:lpstr>Слайд 5</vt:lpstr>
      <vt:lpstr>Слайд 6</vt:lpstr>
      <vt:lpstr>Слайд 7</vt:lpstr>
      <vt:lpstr>Слайд 8</vt:lpstr>
      <vt:lpstr>Слайд 9</vt:lpstr>
      <vt:lpstr>ПРЕДМЕНСТРУАЛЬНЫЙ СИНДРОМ</vt:lpstr>
      <vt:lpstr>Слайд 11</vt:lpstr>
      <vt:lpstr>Бесплодие </vt:lpstr>
      <vt:lpstr>Слайд 13</vt:lpstr>
      <vt:lpstr>Слайд 14</vt:lpstr>
      <vt:lpstr>Слайд 15</vt:lpstr>
      <vt:lpstr>Слайд 16</vt:lpstr>
      <vt:lpstr>Слайд 17</vt:lpstr>
      <vt:lpstr>Слайд 18</vt:lpstr>
      <vt:lpstr>МАСТОЦИКЛИМ </vt:lpstr>
      <vt:lpstr>МАСТОЦИКЛИМ точки приложения препарата  </vt:lpstr>
      <vt:lpstr>МАСТОЦИКЛИМ  </vt:lpstr>
      <vt:lpstr>Слайд 22</vt:lpstr>
      <vt:lpstr>Противопоказания  </vt:lpstr>
      <vt:lpstr>Кто назначает МАСТОЦИКЛИМ: </vt:lpstr>
      <vt:lpstr>Аналоги препарата 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danar</cp:lastModifiedBy>
  <cp:revision>419</cp:revision>
  <dcterms:created xsi:type="dcterms:W3CDTF">2018-12-06T11:49:54Z</dcterms:created>
  <dcterms:modified xsi:type="dcterms:W3CDTF">2020-01-07T01:39:33Z</dcterms:modified>
</cp:coreProperties>
</file>