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41"/>
  </p:notesMasterIdLst>
  <p:sldIdLst>
    <p:sldId id="288" r:id="rId2"/>
    <p:sldId id="289" r:id="rId3"/>
    <p:sldId id="290" r:id="rId4"/>
    <p:sldId id="301" r:id="rId5"/>
    <p:sldId id="302" r:id="rId6"/>
    <p:sldId id="304" r:id="rId7"/>
    <p:sldId id="305" r:id="rId8"/>
    <p:sldId id="310" r:id="rId9"/>
    <p:sldId id="311" r:id="rId10"/>
    <p:sldId id="309" r:id="rId11"/>
    <p:sldId id="312" r:id="rId12"/>
    <p:sldId id="292" r:id="rId13"/>
    <p:sldId id="291" r:id="rId14"/>
    <p:sldId id="295" r:id="rId15"/>
    <p:sldId id="296" r:id="rId16"/>
    <p:sldId id="297" r:id="rId17"/>
    <p:sldId id="299" r:id="rId18"/>
    <p:sldId id="300" r:id="rId19"/>
    <p:sldId id="298" r:id="rId20"/>
    <p:sldId id="294" r:id="rId21"/>
    <p:sldId id="274" r:id="rId22"/>
    <p:sldId id="313" r:id="rId23"/>
    <p:sldId id="315" r:id="rId24"/>
    <p:sldId id="317" r:id="rId25"/>
    <p:sldId id="319" r:id="rId26"/>
    <p:sldId id="331" r:id="rId27"/>
    <p:sldId id="318" r:id="rId28"/>
    <p:sldId id="320" r:id="rId29"/>
    <p:sldId id="321" r:id="rId30"/>
    <p:sldId id="322" r:id="rId31"/>
    <p:sldId id="334" r:id="rId32"/>
    <p:sldId id="323" r:id="rId33"/>
    <p:sldId id="324" r:id="rId34"/>
    <p:sldId id="333" r:id="rId35"/>
    <p:sldId id="325" r:id="rId36"/>
    <p:sldId id="326" r:id="rId37"/>
    <p:sldId id="327" r:id="rId38"/>
    <p:sldId id="335" r:id="rId39"/>
    <p:sldId id="336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EEF33"/>
    <a:srgbClr val="00CC00"/>
    <a:srgbClr val="FF9900"/>
    <a:srgbClr val="E21D23"/>
    <a:srgbClr val="C22121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74831F-F36B-4AC4-B2FC-480C63C64096}" type="doc">
      <dgm:prSet loTypeId="urn:microsoft.com/office/officeart/2005/8/layout/hList7#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F914BE3-5C52-4C29-9A5F-DA506C155FFB}">
      <dgm:prSet phldrT="[Текст]" custT="1"/>
      <dgm:spPr/>
      <dgm:t>
        <a:bodyPr/>
        <a:lstStyle/>
        <a:p>
          <a:pPr algn="ctr"/>
          <a:r>
            <a:rPr lang="ru-RU" sz="2000" dirty="0" err="1" smtClean="0"/>
            <a:t>Уратные</a:t>
          </a:r>
          <a:r>
            <a:rPr lang="ru-RU" sz="2000" dirty="0" smtClean="0"/>
            <a:t> камни</a:t>
          </a:r>
          <a:endParaRPr lang="ru-RU" sz="2000" dirty="0"/>
        </a:p>
      </dgm:t>
    </dgm:pt>
    <dgm:pt modelId="{E9D018D1-18D6-43F9-859E-F265BAF6B834}" type="parTrans" cxnId="{140D9442-8CE2-4102-8751-FF854B4EB348}">
      <dgm:prSet/>
      <dgm:spPr/>
      <dgm:t>
        <a:bodyPr/>
        <a:lstStyle/>
        <a:p>
          <a:endParaRPr lang="ru-RU"/>
        </a:p>
      </dgm:t>
    </dgm:pt>
    <dgm:pt modelId="{6AB2818F-4D79-4798-822D-EC3BBCF609D3}" type="sibTrans" cxnId="{140D9442-8CE2-4102-8751-FF854B4EB348}">
      <dgm:prSet/>
      <dgm:spPr/>
      <dgm:t>
        <a:bodyPr/>
        <a:lstStyle/>
        <a:p>
          <a:endParaRPr lang="ru-RU"/>
        </a:p>
      </dgm:t>
    </dgm:pt>
    <dgm:pt modelId="{560703DA-A7AD-4714-AE35-1AE33C8E8689}">
      <dgm:prSet phldrT="[Текст]" custT="1"/>
      <dgm:spPr/>
      <dgm:t>
        <a:bodyPr/>
        <a:lstStyle/>
        <a:p>
          <a:pPr algn="l"/>
          <a:r>
            <a:rPr lang="ru-RU" sz="1800" dirty="0" smtClean="0"/>
            <a:t>усиливает выделение мочевой кислоты с мочой</a:t>
          </a:r>
          <a:endParaRPr lang="ru-RU" sz="1800" dirty="0"/>
        </a:p>
      </dgm:t>
    </dgm:pt>
    <dgm:pt modelId="{E80A731F-2EF9-4AB4-A9A2-DA151447CCED}" type="parTrans" cxnId="{B0972ED1-C03D-4DA9-BEEE-8310DBC23584}">
      <dgm:prSet/>
      <dgm:spPr/>
      <dgm:t>
        <a:bodyPr/>
        <a:lstStyle/>
        <a:p>
          <a:endParaRPr lang="ru-RU"/>
        </a:p>
      </dgm:t>
    </dgm:pt>
    <dgm:pt modelId="{6A16BBFC-E694-4865-8B2F-83FB4E70A813}" type="sibTrans" cxnId="{B0972ED1-C03D-4DA9-BEEE-8310DBC23584}">
      <dgm:prSet/>
      <dgm:spPr/>
      <dgm:t>
        <a:bodyPr/>
        <a:lstStyle/>
        <a:p>
          <a:endParaRPr lang="ru-RU"/>
        </a:p>
      </dgm:t>
    </dgm:pt>
    <dgm:pt modelId="{2C4DF38E-3C64-484A-94E4-0B79FC359926}">
      <dgm:prSet phldrT="[Текст]" custT="1"/>
      <dgm:spPr/>
      <dgm:t>
        <a:bodyPr/>
        <a:lstStyle/>
        <a:p>
          <a:pPr algn="l"/>
          <a:r>
            <a:rPr lang="ru-RU" sz="1800" dirty="0" smtClean="0"/>
            <a:t>препятствует выпадению  кристаллов мочевой к-ты</a:t>
          </a:r>
          <a:endParaRPr lang="ru-RU" sz="1800" dirty="0"/>
        </a:p>
      </dgm:t>
    </dgm:pt>
    <dgm:pt modelId="{C94699C6-31C4-4369-9AF1-F8F83997B9F5}" type="parTrans" cxnId="{302A9948-2BF7-4689-BEB4-B1014FABEFE7}">
      <dgm:prSet/>
      <dgm:spPr/>
      <dgm:t>
        <a:bodyPr/>
        <a:lstStyle/>
        <a:p>
          <a:endParaRPr lang="ru-RU"/>
        </a:p>
      </dgm:t>
    </dgm:pt>
    <dgm:pt modelId="{6F325EDE-C3B5-4FA6-A518-76619D01BFDE}" type="sibTrans" cxnId="{302A9948-2BF7-4689-BEB4-B1014FABEFE7}">
      <dgm:prSet/>
      <dgm:spPr/>
      <dgm:t>
        <a:bodyPr/>
        <a:lstStyle/>
        <a:p>
          <a:endParaRPr lang="ru-RU"/>
        </a:p>
      </dgm:t>
    </dgm:pt>
    <dgm:pt modelId="{DE7115C7-76CE-4A11-ABC1-68C60D2CE35E}">
      <dgm:prSet phldrT="[Текст]" custT="1"/>
      <dgm:spPr/>
      <dgm:t>
        <a:bodyPr/>
        <a:lstStyle/>
        <a:p>
          <a:pPr algn="ctr"/>
          <a:r>
            <a:rPr lang="ru-RU" sz="2000" dirty="0" err="1" smtClean="0"/>
            <a:t>Оксалатные</a:t>
          </a:r>
          <a:r>
            <a:rPr lang="ru-RU" sz="2000" dirty="0" smtClean="0"/>
            <a:t> камни</a:t>
          </a:r>
          <a:endParaRPr lang="ru-RU" sz="2000" dirty="0"/>
        </a:p>
      </dgm:t>
    </dgm:pt>
    <dgm:pt modelId="{AC6FBD9D-F550-42BC-BBF1-586CB289FDD4}" type="parTrans" cxnId="{0E0F4EEA-FF2F-4581-A9B1-10ABDAB5A1F9}">
      <dgm:prSet/>
      <dgm:spPr/>
      <dgm:t>
        <a:bodyPr/>
        <a:lstStyle/>
        <a:p>
          <a:endParaRPr lang="ru-RU"/>
        </a:p>
      </dgm:t>
    </dgm:pt>
    <dgm:pt modelId="{E1C704E1-E12C-47B7-BA0B-03B2AEBD0AD6}" type="sibTrans" cxnId="{0E0F4EEA-FF2F-4581-A9B1-10ABDAB5A1F9}">
      <dgm:prSet/>
      <dgm:spPr/>
      <dgm:t>
        <a:bodyPr/>
        <a:lstStyle/>
        <a:p>
          <a:endParaRPr lang="ru-RU"/>
        </a:p>
      </dgm:t>
    </dgm:pt>
    <dgm:pt modelId="{F95B9E4A-9E88-41CA-B2AC-B2D76488B162}">
      <dgm:prSet phldrT="[Текст]" custT="1"/>
      <dgm:spPr/>
      <dgm:t>
        <a:bodyPr/>
        <a:lstStyle/>
        <a:p>
          <a:pPr algn="l"/>
          <a:r>
            <a:rPr lang="ru-RU" sz="1800" dirty="0" smtClean="0"/>
            <a:t>подщелачивает мочу, если она резко кислая</a:t>
          </a:r>
          <a:endParaRPr lang="ru-RU" sz="1800" dirty="0"/>
        </a:p>
      </dgm:t>
    </dgm:pt>
    <dgm:pt modelId="{1C39112C-A34F-4270-8643-E531F8FED197}" type="parTrans" cxnId="{D29F3FC0-E996-4B77-8F32-D2B33298CB67}">
      <dgm:prSet/>
      <dgm:spPr/>
      <dgm:t>
        <a:bodyPr/>
        <a:lstStyle/>
        <a:p>
          <a:endParaRPr lang="ru-RU"/>
        </a:p>
      </dgm:t>
    </dgm:pt>
    <dgm:pt modelId="{08762CD1-ACB3-4319-AC25-3AB7023FCEF1}" type="sibTrans" cxnId="{D29F3FC0-E996-4B77-8F32-D2B33298CB67}">
      <dgm:prSet/>
      <dgm:spPr/>
      <dgm:t>
        <a:bodyPr/>
        <a:lstStyle/>
        <a:p>
          <a:endParaRPr lang="ru-RU"/>
        </a:p>
      </dgm:t>
    </dgm:pt>
    <dgm:pt modelId="{E1B1B1DB-0325-4ACC-8634-2F2C01AB9EB8}">
      <dgm:prSet phldrT="[Текст]" custT="1"/>
      <dgm:spPr/>
      <dgm:t>
        <a:bodyPr/>
        <a:lstStyle/>
        <a:p>
          <a:pPr algn="l"/>
          <a:r>
            <a:rPr lang="ru-RU" sz="1800" dirty="0" smtClean="0"/>
            <a:t>поддерживает рН в пределах 6,2–6,8</a:t>
          </a:r>
          <a:endParaRPr lang="ru-RU" sz="1800" dirty="0"/>
        </a:p>
      </dgm:t>
    </dgm:pt>
    <dgm:pt modelId="{170F91BA-CB5F-4280-9B41-C0BAEB2E8370}" type="parTrans" cxnId="{31962EE6-B6AB-48D3-B8D1-6B43018FA551}">
      <dgm:prSet/>
      <dgm:spPr/>
      <dgm:t>
        <a:bodyPr/>
        <a:lstStyle/>
        <a:p>
          <a:endParaRPr lang="ru-RU"/>
        </a:p>
      </dgm:t>
    </dgm:pt>
    <dgm:pt modelId="{F09F6143-0355-40CC-B1D9-63BFE496B89A}" type="sibTrans" cxnId="{31962EE6-B6AB-48D3-B8D1-6B43018FA551}">
      <dgm:prSet/>
      <dgm:spPr/>
      <dgm:t>
        <a:bodyPr/>
        <a:lstStyle/>
        <a:p>
          <a:endParaRPr lang="ru-RU"/>
        </a:p>
      </dgm:t>
    </dgm:pt>
    <dgm:pt modelId="{6301AE8A-D2F9-466F-95CD-202701FF93C4}" type="pres">
      <dgm:prSet presAssocID="{6974831F-F36B-4AC4-B2FC-480C63C6409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A6A6E1-4A66-4396-BCB1-ACAC90D9B3A9}" type="pres">
      <dgm:prSet presAssocID="{6974831F-F36B-4AC4-B2FC-480C63C64096}" presName="fgShape" presStyleLbl="fgShp" presStyleIdx="0" presStyleCnt="1" custScaleY="167073" custLinFactNeighborX="-682" custLinFactNeighborY="14162"/>
      <dgm:spPr/>
    </dgm:pt>
    <dgm:pt modelId="{1C8CE6D5-D6B6-473B-8F0C-79F79227CE97}" type="pres">
      <dgm:prSet presAssocID="{6974831F-F36B-4AC4-B2FC-480C63C64096}" presName="linComp" presStyleCnt="0"/>
      <dgm:spPr/>
    </dgm:pt>
    <dgm:pt modelId="{9FBD5841-DBF4-4CAC-B783-E444DDFB4D50}" type="pres">
      <dgm:prSet presAssocID="{0F914BE3-5C52-4C29-9A5F-DA506C155FFB}" presName="compNode" presStyleCnt="0"/>
      <dgm:spPr/>
    </dgm:pt>
    <dgm:pt modelId="{71C2B71C-3465-432F-9885-67EA50216448}" type="pres">
      <dgm:prSet presAssocID="{0F914BE3-5C52-4C29-9A5F-DA506C155FFB}" presName="bkgdShape" presStyleLbl="node1" presStyleIdx="0" presStyleCnt="2"/>
      <dgm:spPr/>
      <dgm:t>
        <a:bodyPr/>
        <a:lstStyle/>
        <a:p>
          <a:endParaRPr lang="ru-RU"/>
        </a:p>
      </dgm:t>
    </dgm:pt>
    <dgm:pt modelId="{4E09D007-1FCE-4642-BFB7-5221417B24A6}" type="pres">
      <dgm:prSet presAssocID="{0F914BE3-5C52-4C29-9A5F-DA506C155FFB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D614DC-2B77-427C-9B92-0612BE2D8262}" type="pres">
      <dgm:prSet presAssocID="{0F914BE3-5C52-4C29-9A5F-DA506C155FFB}" presName="invisiNode" presStyleLbl="node1" presStyleIdx="0" presStyleCnt="2"/>
      <dgm:spPr/>
    </dgm:pt>
    <dgm:pt modelId="{8E3AEFC2-0ECA-41BF-8ECC-262D06A09605}" type="pres">
      <dgm:prSet presAssocID="{0F914BE3-5C52-4C29-9A5F-DA506C155FFB}" presName="imagNode" presStyleLbl="fgImgPlace1" presStyleIdx="0" presStyleCnt="2"/>
      <dgm:spPr/>
    </dgm:pt>
    <dgm:pt modelId="{56A84F8C-1231-4EA4-880D-70802DE5CD14}" type="pres">
      <dgm:prSet presAssocID="{6AB2818F-4D79-4798-822D-EC3BBCF609D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287D5CC-234F-47C5-B60C-7CF032985948}" type="pres">
      <dgm:prSet presAssocID="{DE7115C7-76CE-4A11-ABC1-68C60D2CE35E}" presName="compNode" presStyleCnt="0"/>
      <dgm:spPr/>
    </dgm:pt>
    <dgm:pt modelId="{DE736C85-F80E-4506-9E95-2128A1D7AEB3}" type="pres">
      <dgm:prSet presAssocID="{DE7115C7-76CE-4A11-ABC1-68C60D2CE35E}" presName="bkgdShape" presStyleLbl="node1" presStyleIdx="1" presStyleCnt="2" custLinFactNeighborX="14450" custLinFactNeighborY="5737"/>
      <dgm:spPr/>
      <dgm:t>
        <a:bodyPr/>
        <a:lstStyle/>
        <a:p>
          <a:endParaRPr lang="ru-RU"/>
        </a:p>
      </dgm:t>
    </dgm:pt>
    <dgm:pt modelId="{DE161EEF-305D-48DD-8128-401AB1DEF1D9}" type="pres">
      <dgm:prSet presAssocID="{DE7115C7-76CE-4A11-ABC1-68C60D2CE35E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25ED8-DA16-4ACD-9525-E9A277C3F6FE}" type="pres">
      <dgm:prSet presAssocID="{DE7115C7-76CE-4A11-ABC1-68C60D2CE35E}" presName="invisiNode" presStyleLbl="node1" presStyleIdx="1" presStyleCnt="2"/>
      <dgm:spPr/>
    </dgm:pt>
    <dgm:pt modelId="{A6D8A9C8-720A-4399-9027-D61AF92D9527}" type="pres">
      <dgm:prSet presAssocID="{DE7115C7-76CE-4A11-ABC1-68C60D2CE35E}" presName="imagNode" presStyleLbl="fgImgPlace1" presStyleIdx="1" presStyleCnt="2"/>
      <dgm:spPr/>
    </dgm:pt>
  </dgm:ptLst>
  <dgm:cxnLst>
    <dgm:cxn modelId="{D68D594E-CF4D-4C38-9516-6CCCEADF2162}" type="presOf" srcId="{E1B1B1DB-0325-4ACC-8634-2F2C01AB9EB8}" destId="{DE736C85-F80E-4506-9E95-2128A1D7AEB3}" srcOrd="0" destOrd="2" presId="urn:microsoft.com/office/officeart/2005/8/layout/hList7#1"/>
    <dgm:cxn modelId="{D144C919-EA3B-453A-851E-33B1F1DC88B4}" type="presOf" srcId="{E1B1B1DB-0325-4ACC-8634-2F2C01AB9EB8}" destId="{DE161EEF-305D-48DD-8128-401AB1DEF1D9}" srcOrd="1" destOrd="2" presId="urn:microsoft.com/office/officeart/2005/8/layout/hList7#1"/>
    <dgm:cxn modelId="{FF6AEA52-5D1B-4C2F-85C5-1971109DC27E}" type="presOf" srcId="{560703DA-A7AD-4714-AE35-1AE33C8E8689}" destId="{4E09D007-1FCE-4642-BFB7-5221417B24A6}" srcOrd="1" destOrd="1" presId="urn:microsoft.com/office/officeart/2005/8/layout/hList7#1"/>
    <dgm:cxn modelId="{4E09779C-EE0F-4A3E-BBEF-29CD4CDF03D9}" type="presOf" srcId="{F95B9E4A-9E88-41CA-B2AC-B2D76488B162}" destId="{DE736C85-F80E-4506-9E95-2128A1D7AEB3}" srcOrd="0" destOrd="1" presId="urn:microsoft.com/office/officeart/2005/8/layout/hList7#1"/>
    <dgm:cxn modelId="{140D9442-8CE2-4102-8751-FF854B4EB348}" srcId="{6974831F-F36B-4AC4-B2FC-480C63C64096}" destId="{0F914BE3-5C52-4C29-9A5F-DA506C155FFB}" srcOrd="0" destOrd="0" parTransId="{E9D018D1-18D6-43F9-859E-F265BAF6B834}" sibTransId="{6AB2818F-4D79-4798-822D-EC3BBCF609D3}"/>
    <dgm:cxn modelId="{302A9948-2BF7-4689-BEB4-B1014FABEFE7}" srcId="{0F914BE3-5C52-4C29-9A5F-DA506C155FFB}" destId="{2C4DF38E-3C64-484A-94E4-0B79FC359926}" srcOrd="1" destOrd="0" parTransId="{C94699C6-31C4-4369-9AF1-F8F83997B9F5}" sibTransId="{6F325EDE-C3B5-4FA6-A518-76619D01BFDE}"/>
    <dgm:cxn modelId="{B0972ED1-C03D-4DA9-BEEE-8310DBC23584}" srcId="{0F914BE3-5C52-4C29-9A5F-DA506C155FFB}" destId="{560703DA-A7AD-4714-AE35-1AE33C8E8689}" srcOrd="0" destOrd="0" parTransId="{E80A731F-2EF9-4AB4-A9A2-DA151447CCED}" sibTransId="{6A16BBFC-E694-4865-8B2F-83FB4E70A813}"/>
    <dgm:cxn modelId="{92504350-672F-40F6-B6C2-0B1ED9BA3B73}" type="presOf" srcId="{DE7115C7-76CE-4A11-ABC1-68C60D2CE35E}" destId="{DE736C85-F80E-4506-9E95-2128A1D7AEB3}" srcOrd="0" destOrd="0" presId="urn:microsoft.com/office/officeart/2005/8/layout/hList7#1"/>
    <dgm:cxn modelId="{AEBE8E90-7CAB-4C36-A967-6BFCBDFE86D7}" type="presOf" srcId="{560703DA-A7AD-4714-AE35-1AE33C8E8689}" destId="{71C2B71C-3465-432F-9885-67EA50216448}" srcOrd="0" destOrd="1" presId="urn:microsoft.com/office/officeart/2005/8/layout/hList7#1"/>
    <dgm:cxn modelId="{E0D524C3-CDDD-4DA2-828B-D2CA737461B5}" type="presOf" srcId="{6974831F-F36B-4AC4-B2FC-480C63C64096}" destId="{6301AE8A-D2F9-466F-95CD-202701FF93C4}" srcOrd="0" destOrd="0" presId="urn:microsoft.com/office/officeart/2005/8/layout/hList7#1"/>
    <dgm:cxn modelId="{D17AE72D-30BC-4583-8B40-E20FE6CA91C2}" type="presOf" srcId="{F95B9E4A-9E88-41CA-B2AC-B2D76488B162}" destId="{DE161EEF-305D-48DD-8128-401AB1DEF1D9}" srcOrd="1" destOrd="1" presId="urn:microsoft.com/office/officeart/2005/8/layout/hList7#1"/>
    <dgm:cxn modelId="{66E8D7B7-65C0-4431-BC41-3ED66A0A419F}" type="presOf" srcId="{2C4DF38E-3C64-484A-94E4-0B79FC359926}" destId="{71C2B71C-3465-432F-9885-67EA50216448}" srcOrd="0" destOrd="2" presId="urn:microsoft.com/office/officeart/2005/8/layout/hList7#1"/>
    <dgm:cxn modelId="{52F5847B-4CA1-4E2D-AEBC-21CD004EA8F3}" type="presOf" srcId="{6AB2818F-4D79-4798-822D-EC3BBCF609D3}" destId="{56A84F8C-1231-4EA4-880D-70802DE5CD14}" srcOrd="0" destOrd="0" presId="urn:microsoft.com/office/officeart/2005/8/layout/hList7#1"/>
    <dgm:cxn modelId="{0E0F4EEA-FF2F-4581-A9B1-10ABDAB5A1F9}" srcId="{6974831F-F36B-4AC4-B2FC-480C63C64096}" destId="{DE7115C7-76CE-4A11-ABC1-68C60D2CE35E}" srcOrd="1" destOrd="0" parTransId="{AC6FBD9D-F550-42BC-BBF1-586CB289FDD4}" sibTransId="{E1C704E1-E12C-47B7-BA0B-03B2AEBD0AD6}"/>
    <dgm:cxn modelId="{31962EE6-B6AB-48D3-B8D1-6B43018FA551}" srcId="{DE7115C7-76CE-4A11-ABC1-68C60D2CE35E}" destId="{E1B1B1DB-0325-4ACC-8634-2F2C01AB9EB8}" srcOrd="1" destOrd="0" parTransId="{170F91BA-CB5F-4280-9B41-C0BAEB2E8370}" sibTransId="{F09F6143-0355-40CC-B1D9-63BFE496B89A}"/>
    <dgm:cxn modelId="{3D575BBD-27F9-48CE-B65A-9191F4CAEB92}" type="presOf" srcId="{2C4DF38E-3C64-484A-94E4-0B79FC359926}" destId="{4E09D007-1FCE-4642-BFB7-5221417B24A6}" srcOrd="1" destOrd="2" presId="urn:microsoft.com/office/officeart/2005/8/layout/hList7#1"/>
    <dgm:cxn modelId="{8066BEC2-6BC4-4B1F-8AD3-33E5638271A0}" type="presOf" srcId="{0F914BE3-5C52-4C29-9A5F-DA506C155FFB}" destId="{71C2B71C-3465-432F-9885-67EA50216448}" srcOrd="0" destOrd="0" presId="urn:microsoft.com/office/officeart/2005/8/layout/hList7#1"/>
    <dgm:cxn modelId="{D29F3FC0-E996-4B77-8F32-D2B33298CB67}" srcId="{DE7115C7-76CE-4A11-ABC1-68C60D2CE35E}" destId="{F95B9E4A-9E88-41CA-B2AC-B2D76488B162}" srcOrd="0" destOrd="0" parTransId="{1C39112C-A34F-4270-8643-E531F8FED197}" sibTransId="{08762CD1-ACB3-4319-AC25-3AB7023FCEF1}"/>
    <dgm:cxn modelId="{077E7251-C8D4-4652-BA6F-06B446A7045E}" type="presOf" srcId="{0F914BE3-5C52-4C29-9A5F-DA506C155FFB}" destId="{4E09D007-1FCE-4642-BFB7-5221417B24A6}" srcOrd="1" destOrd="0" presId="urn:microsoft.com/office/officeart/2005/8/layout/hList7#1"/>
    <dgm:cxn modelId="{9FCEF8C8-1239-4653-B26B-600B6BE7E6D1}" type="presOf" srcId="{DE7115C7-76CE-4A11-ABC1-68C60D2CE35E}" destId="{DE161EEF-305D-48DD-8128-401AB1DEF1D9}" srcOrd="1" destOrd="0" presId="urn:microsoft.com/office/officeart/2005/8/layout/hList7#1"/>
    <dgm:cxn modelId="{320D7E71-3FE0-43F2-9801-EA30669E57D8}" type="presParOf" srcId="{6301AE8A-D2F9-466F-95CD-202701FF93C4}" destId="{F4A6A6E1-4A66-4396-BCB1-ACAC90D9B3A9}" srcOrd="0" destOrd="0" presId="urn:microsoft.com/office/officeart/2005/8/layout/hList7#1"/>
    <dgm:cxn modelId="{06ABC6E3-DFF2-4B5E-9DDF-DB70AF5DEE09}" type="presParOf" srcId="{6301AE8A-D2F9-466F-95CD-202701FF93C4}" destId="{1C8CE6D5-D6B6-473B-8F0C-79F79227CE97}" srcOrd="1" destOrd="0" presId="urn:microsoft.com/office/officeart/2005/8/layout/hList7#1"/>
    <dgm:cxn modelId="{ED90D53B-92E8-47F3-8672-0ABDE6EE0091}" type="presParOf" srcId="{1C8CE6D5-D6B6-473B-8F0C-79F79227CE97}" destId="{9FBD5841-DBF4-4CAC-B783-E444DDFB4D50}" srcOrd="0" destOrd="0" presId="urn:microsoft.com/office/officeart/2005/8/layout/hList7#1"/>
    <dgm:cxn modelId="{E80A26CD-B43F-4193-AAF3-DE8FF7684F12}" type="presParOf" srcId="{9FBD5841-DBF4-4CAC-B783-E444DDFB4D50}" destId="{71C2B71C-3465-432F-9885-67EA50216448}" srcOrd="0" destOrd="0" presId="urn:microsoft.com/office/officeart/2005/8/layout/hList7#1"/>
    <dgm:cxn modelId="{F4815AFE-ACF8-4323-B45B-C7312FBC02AC}" type="presParOf" srcId="{9FBD5841-DBF4-4CAC-B783-E444DDFB4D50}" destId="{4E09D007-1FCE-4642-BFB7-5221417B24A6}" srcOrd="1" destOrd="0" presId="urn:microsoft.com/office/officeart/2005/8/layout/hList7#1"/>
    <dgm:cxn modelId="{446C01D1-4BCF-4E0F-BBCB-EE6CB5EB87EC}" type="presParOf" srcId="{9FBD5841-DBF4-4CAC-B783-E444DDFB4D50}" destId="{B0D614DC-2B77-427C-9B92-0612BE2D8262}" srcOrd="2" destOrd="0" presId="urn:microsoft.com/office/officeart/2005/8/layout/hList7#1"/>
    <dgm:cxn modelId="{60419FC6-EFA4-466F-A135-9578427DF31D}" type="presParOf" srcId="{9FBD5841-DBF4-4CAC-B783-E444DDFB4D50}" destId="{8E3AEFC2-0ECA-41BF-8ECC-262D06A09605}" srcOrd="3" destOrd="0" presId="urn:microsoft.com/office/officeart/2005/8/layout/hList7#1"/>
    <dgm:cxn modelId="{B3D043A8-8013-44A9-B5AD-07F6C794707D}" type="presParOf" srcId="{1C8CE6D5-D6B6-473B-8F0C-79F79227CE97}" destId="{56A84F8C-1231-4EA4-880D-70802DE5CD14}" srcOrd="1" destOrd="0" presId="urn:microsoft.com/office/officeart/2005/8/layout/hList7#1"/>
    <dgm:cxn modelId="{6BC96A9C-DE2E-409F-9237-DC10A2C0CEC5}" type="presParOf" srcId="{1C8CE6D5-D6B6-473B-8F0C-79F79227CE97}" destId="{1287D5CC-234F-47C5-B60C-7CF032985948}" srcOrd="2" destOrd="0" presId="urn:microsoft.com/office/officeart/2005/8/layout/hList7#1"/>
    <dgm:cxn modelId="{47E85B8C-CD33-4324-BED2-71005F0D22A5}" type="presParOf" srcId="{1287D5CC-234F-47C5-B60C-7CF032985948}" destId="{DE736C85-F80E-4506-9E95-2128A1D7AEB3}" srcOrd="0" destOrd="0" presId="urn:microsoft.com/office/officeart/2005/8/layout/hList7#1"/>
    <dgm:cxn modelId="{C70B6928-DE5A-4BAF-86A5-793A38268D04}" type="presParOf" srcId="{1287D5CC-234F-47C5-B60C-7CF032985948}" destId="{DE161EEF-305D-48DD-8128-401AB1DEF1D9}" srcOrd="1" destOrd="0" presId="urn:microsoft.com/office/officeart/2005/8/layout/hList7#1"/>
    <dgm:cxn modelId="{49AB88CF-6B4A-48A2-BC94-257AECDDE7E4}" type="presParOf" srcId="{1287D5CC-234F-47C5-B60C-7CF032985948}" destId="{15925ED8-DA16-4ACD-9525-E9A277C3F6FE}" srcOrd="2" destOrd="0" presId="urn:microsoft.com/office/officeart/2005/8/layout/hList7#1"/>
    <dgm:cxn modelId="{4CCCB386-F933-4439-A89D-B3CF50148B27}" type="presParOf" srcId="{1287D5CC-234F-47C5-B60C-7CF032985948}" destId="{A6D8A9C8-720A-4399-9027-D61AF92D9527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B11759-A468-4E38-A9B8-1619C56778C9}" type="doc">
      <dgm:prSet loTypeId="urn:microsoft.com/office/officeart/2005/8/layout/bList2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BCAA2DA-4E80-41A7-AE13-BD32480145DE}">
      <dgm:prSet phldrT="[Текст]"/>
      <dgm:spPr/>
      <dgm:t>
        <a:bodyPr/>
        <a:lstStyle/>
        <a:p>
          <a:r>
            <a:rPr lang="ru-RU" dirty="0" smtClean="0"/>
            <a:t>Фенолкарбоновые кислоты</a:t>
          </a:r>
          <a:endParaRPr lang="ru-RU" dirty="0"/>
        </a:p>
      </dgm:t>
    </dgm:pt>
    <dgm:pt modelId="{0A18F893-06C7-40B5-9AB4-382AD7D10581}" type="parTrans" cxnId="{EC7F466F-1A4B-4781-98CD-7171C75D9227}">
      <dgm:prSet/>
      <dgm:spPr/>
      <dgm:t>
        <a:bodyPr/>
        <a:lstStyle/>
        <a:p>
          <a:endParaRPr lang="ru-RU"/>
        </a:p>
      </dgm:t>
    </dgm:pt>
    <dgm:pt modelId="{6E560DB8-E583-47AE-A84A-A292E46E9C2C}" type="sibTrans" cxnId="{EC7F466F-1A4B-4781-98CD-7171C75D9227}">
      <dgm:prSet/>
      <dgm:spPr/>
      <dgm:t>
        <a:bodyPr/>
        <a:lstStyle/>
        <a:p>
          <a:endParaRPr lang="ru-RU"/>
        </a:p>
      </dgm:t>
    </dgm:pt>
    <dgm:pt modelId="{39F35CD6-FDC0-4B0D-8FD6-316D0556DCC5}">
      <dgm:prSet phldrT="[Текст]" custT="1"/>
      <dgm:spPr/>
      <dgm:t>
        <a:bodyPr/>
        <a:lstStyle/>
        <a:p>
          <a:r>
            <a:rPr lang="ru-RU" sz="1600" dirty="0" smtClean="0"/>
            <a:t>препятствуют образованию бактериального белка и размножению бактерий</a:t>
          </a:r>
          <a:endParaRPr lang="ru-RU" sz="1600" dirty="0"/>
        </a:p>
      </dgm:t>
    </dgm:pt>
    <dgm:pt modelId="{0AD3AA81-A84E-4334-A8E7-DB6C24844859}" type="parTrans" cxnId="{FF2116F7-CA1B-4467-8968-EDA267A897E2}">
      <dgm:prSet/>
      <dgm:spPr/>
      <dgm:t>
        <a:bodyPr/>
        <a:lstStyle/>
        <a:p>
          <a:endParaRPr lang="ru-RU"/>
        </a:p>
      </dgm:t>
    </dgm:pt>
    <dgm:pt modelId="{5955F94F-DFB7-424B-8F0F-BCE4054BD3CC}" type="sibTrans" cxnId="{FF2116F7-CA1B-4467-8968-EDA267A897E2}">
      <dgm:prSet/>
      <dgm:spPr/>
      <dgm:t>
        <a:bodyPr/>
        <a:lstStyle/>
        <a:p>
          <a:endParaRPr lang="ru-RU"/>
        </a:p>
      </dgm:t>
    </dgm:pt>
    <dgm:pt modelId="{8C143970-6238-4841-B4AE-BF833EC10D86}">
      <dgm:prSet phldrT="[Текст]"/>
      <dgm:spPr/>
      <dgm:t>
        <a:bodyPr/>
        <a:lstStyle/>
        <a:p>
          <a:r>
            <a:rPr lang="ru-RU" dirty="0" smtClean="0"/>
            <a:t>Эфирные масла </a:t>
          </a:r>
          <a:endParaRPr lang="ru-RU" dirty="0"/>
        </a:p>
      </dgm:t>
    </dgm:pt>
    <dgm:pt modelId="{C63830F4-2DA6-4D28-98D6-837BE279BF10}" type="parTrans" cxnId="{BF413C2B-2454-4B26-9FC8-9321EE64B401}">
      <dgm:prSet/>
      <dgm:spPr/>
      <dgm:t>
        <a:bodyPr/>
        <a:lstStyle/>
        <a:p>
          <a:endParaRPr lang="ru-RU"/>
        </a:p>
      </dgm:t>
    </dgm:pt>
    <dgm:pt modelId="{D79BFB4F-AD63-4B46-9403-25916A7B9DB9}" type="sibTrans" cxnId="{BF413C2B-2454-4B26-9FC8-9321EE64B401}">
      <dgm:prSet/>
      <dgm:spPr/>
      <dgm:t>
        <a:bodyPr/>
        <a:lstStyle/>
        <a:p>
          <a:endParaRPr lang="ru-RU"/>
        </a:p>
      </dgm:t>
    </dgm:pt>
    <dgm:pt modelId="{81C741DE-9B36-43CC-BEE7-B38031FD7217}">
      <dgm:prSet phldrT="[Текст]" custT="1"/>
      <dgm:spPr/>
      <dgm:t>
        <a:bodyPr/>
        <a:lstStyle/>
        <a:p>
          <a:r>
            <a:rPr lang="ru-RU" sz="1600" dirty="0" smtClean="0"/>
            <a:t>разрушают цитоплазматическую мембрану бактерий</a:t>
          </a:r>
          <a:endParaRPr lang="ru-RU" sz="1600" dirty="0"/>
        </a:p>
      </dgm:t>
    </dgm:pt>
    <dgm:pt modelId="{4BCC1864-781D-4F26-A344-C69B7412F9C2}" type="parTrans" cxnId="{F4B585E1-8DE9-484A-9F8C-929C61D68FD8}">
      <dgm:prSet/>
      <dgm:spPr/>
      <dgm:t>
        <a:bodyPr/>
        <a:lstStyle/>
        <a:p>
          <a:endParaRPr lang="ru-RU"/>
        </a:p>
      </dgm:t>
    </dgm:pt>
    <dgm:pt modelId="{DAAA3AFE-4733-4E0B-A0BA-88194AD13742}" type="sibTrans" cxnId="{F4B585E1-8DE9-484A-9F8C-929C61D68FD8}">
      <dgm:prSet/>
      <dgm:spPr/>
      <dgm:t>
        <a:bodyPr/>
        <a:lstStyle/>
        <a:p>
          <a:endParaRPr lang="ru-RU"/>
        </a:p>
      </dgm:t>
    </dgm:pt>
    <dgm:pt modelId="{D179BE88-1B5B-4BF2-A998-3F63D1522036}">
      <dgm:prSet phldrT="[Текст]" custT="1"/>
      <dgm:spPr/>
      <dgm:t>
        <a:bodyPr/>
        <a:lstStyle/>
        <a:p>
          <a:r>
            <a:rPr lang="ru-RU" sz="1600" dirty="0" smtClean="0"/>
            <a:t>уменьшают активность аэробного дыхания</a:t>
          </a:r>
          <a:endParaRPr lang="ru-RU" sz="1600" dirty="0"/>
        </a:p>
      </dgm:t>
    </dgm:pt>
    <dgm:pt modelId="{215A3CBA-19B6-4F25-8C7B-7C64CDEA4A32}" type="parTrans" cxnId="{A218F8DB-D9E7-4327-85E4-D83BFE133507}">
      <dgm:prSet/>
      <dgm:spPr/>
      <dgm:t>
        <a:bodyPr/>
        <a:lstStyle/>
        <a:p>
          <a:endParaRPr lang="ru-RU"/>
        </a:p>
      </dgm:t>
    </dgm:pt>
    <dgm:pt modelId="{9A220E1A-F511-48E2-A99C-F4688A461D2C}" type="sibTrans" cxnId="{A218F8DB-D9E7-4327-85E4-D83BFE133507}">
      <dgm:prSet/>
      <dgm:spPr/>
      <dgm:t>
        <a:bodyPr/>
        <a:lstStyle/>
        <a:p>
          <a:endParaRPr lang="ru-RU"/>
        </a:p>
      </dgm:t>
    </dgm:pt>
    <dgm:pt modelId="{945B494D-5C00-4ABD-AE4B-30A7598DC57D}">
      <dgm:prSet phldrT="[Текст]"/>
      <dgm:spPr/>
      <dgm:t>
        <a:bodyPr/>
        <a:lstStyle/>
        <a:p>
          <a:r>
            <a:rPr lang="ru-RU" dirty="0" smtClean="0"/>
            <a:t>Флавоны, </a:t>
          </a:r>
          <a:r>
            <a:rPr lang="ru-RU" dirty="0" err="1" smtClean="0"/>
            <a:t>флавоноиды</a:t>
          </a:r>
          <a:r>
            <a:rPr lang="ru-RU" dirty="0" smtClean="0"/>
            <a:t> и </a:t>
          </a:r>
          <a:r>
            <a:rPr lang="ru-RU" dirty="0" err="1" smtClean="0"/>
            <a:t>флавонолы</a:t>
          </a:r>
          <a:r>
            <a:rPr lang="ru-RU" dirty="0" smtClean="0"/>
            <a:t> </a:t>
          </a:r>
          <a:endParaRPr lang="ru-RU" dirty="0"/>
        </a:p>
      </dgm:t>
    </dgm:pt>
    <dgm:pt modelId="{F16E983F-B5E6-4F83-A41A-23B249452F81}" type="parTrans" cxnId="{3CAF37D6-982C-4E48-8EE9-02F0BD87B677}">
      <dgm:prSet/>
      <dgm:spPr/>
      <dgm:t>
        <a:bodyPr/>
        <a:lstStyle/>
        <a:p>
          <a:endParaRPr lang="ru-RU"/>
        </a:p>
      </dgm:t>
    </dgm:pt>
    <dgm:pt modelId="{38234202-2BC5-4B8B-97B6-ECD87B95A8F1}" type="sibTrans" cxnId="{3CAF37D6-982C-4E48-8EE9-02F0BD87B677}">
      <dgm:prSet/>
      <dgm:spPr/>
      <dgm:t>
        <a:bodyPr/>
        <a:lstStyle/>
        <a:p>
          <a:endParaRPr lang="ru-RU"/>
        </a:p>
      </dgm:t>
    </dgm:pt>
    <dgm:pt modelId="{AA81F826-472C-4FB8-84BB-4CD86D97E78B}">
      <dgm:prSet phldrT="[Текст]" custT="1"/>
      <dgm:spPr/>
      <dgm:t>
        <a:bodyPr/>
        <a:lstStyle/>
        <a:p>
          <a:r>
            <a:rPr lang="ru-RU" sz="1600" dirty="0" smtClean="0"/>
            <a:t>связываются с белками клеточной стенки и разрушают клеточные мембраны бактерий</a:t>
          </a:r>
          <a:endParaRPr lang="ru-RU" sz="1600" dirty="0"/>
        </a:p>
      </dgm:t>
    </dgm:pt>
    <dgm:pt modelId="{C6096AC7-1CCE-4921-A50F-D90B85B4A5EF}" type="parTrans" cxnId="{DEE29467-7742-4921-BF06-04D0A973FBF4}">
      <dgm:prSet/>
      <dgm:spPr/>
      <dgm:t>
        <a:bodyPr/>
        <a:lstStyle/>
        <a:p>
          <a:endParaRPr lang="ru-RU"/>
        </a:p>
      </dgm:t>
    </dgm:pt>
    <dgm:pt modelId="{CFF86991-22F6-4011-92ED-7E0CE6DD9F9D}" type="sibTrans" cxnId="{DEE29467-7742-4921-BF06-04D0A973FBF4}">
      <dgm:prSet/>
      <dgm:spPr/>
      <dgm:t>
        <a:bodyPr/>
        <a:lstStyle/>
        <a:p>
          <a:endParaRPr lang="ru-RU"/>
        </a:p>
      </dgm:t>
    </dgm:pt>
    <dgm:pt modelId="{A696E2C9-DFA0-4E28-9BF3-8C874C038F1C}" type="pres">
      <dgm:prSet presAssocID="{1FB11759-A468-4E38-A9B8-1619C56778C9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110A37-A38A-4DBA-B85C-6FA2614A4A01}" type="pres">
      <dgm:prSet presAssocID="{EBCAA2DA-4E80-41A7-AE13-BD32480145DE}" presName="compNode" presStyleCnt="0"/>
      <dgm:spPr/>
    </dgm:pt>
    <dgm:pt modelId="{3471081F-8D51-4F7B-8D91-C301EFF2B3B8}" type="pres">
      <dgm:prSet presAssocID="{EBCAA2DA-4E80-41A7-AE13-BD32480145DE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DDFFEA-E6D5-4BA6-860A-4A34AEA1E2F6}" type="pres">
      <dgm:prSet presAssocID="{EBCAA2DA-4E80-41A7-AE13-BD32480145D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43A496-78BF-4D50-A686-FD1CA7FBCC36}" type="pres">
      <dgm:prSet presAssocID="{EBCAA2DA-4E80-41A7-AE13-BD32480145DE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8CC351DB-B6BE-4960-9C81-C226F26BAC74}" type="pres">
      <dgm:prSet presAssocID="{EBCAA2DA-4E80-41A7-AE13-BD32480145DE}" presName="adorn" presStyleLbl="fgAccFollowNode1" presStyleIdx="0" presStyleCnt="3"/>
      <dgm:spPr/>
    </dgm:pt>
    <dgm:pt modelId="{B284D95F-B902-404F-891D-F98A92098C2A}" type="pres">
      <dgm:prSet presAssocID="{6E560DB8-E583-47AE-A84A-A292E46E9C2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A24035E-6FA5-4AA4-8582-7DF44D9D8F27}" type="pres">
      <dgm:prSet presAssocID="{8C143970-6238-4841-B4AE-BF833EC10D86}" presName="compNode" presStyleCnt="0"/>
      <dgm:spPr/>
    </dgm:pt>
    <dgm:pt modelId="{884CFB5B-9399-41FA-964C-AEFD263E4105}" type="pres">
      <dgm:prSet presAssocID="{8C143970-6238-4841-B4AE-BF833EC10D86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C6D06C-C71A-41AE-A8F7-22F7040E1D4A}" type="pres">
      <dgm:prSet presAssocID="{8C143970-6238-4841-B4AE-BF833EC10D8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288006-74C9-44AB-973D-1AC685B21ED9}" type="pres">
      <dgm:prSet presAssocID="{8C143970-6238-4841-B4AE-BF833EC10D86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8D146B19-4DF9-4092-B502-20A4D4711772}" type="pres">
      <dgm:prSet presAssocID="{8C143970-6238-4841-B4AE-BF833EC10D86}" presName="adorn" presStyleLbl="fgAccFollowNode1" presStyleIdx="1" presStyleCnt="3"/>
      <dgm:spPr/>
    </dgm:pt>
    <dgm:pt modelId="{B1697162-6252-4019-AB98-4E51E2CE4ED6}" type="pres">
      <dgm:prSet presAssocID="{D79BFB4F-AD63-4B46-9403-25916A7B9DB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9495793-0F51-4C7C-AE62-8BE90DE13FDC}" type="pres">
      <dgm:prSet presAssocID="{945B494D-5C00-4ABD-AE4B-30A7598DC57D}" presName="compNode" presStyleCnt="0"/>
      <dgm:spPr/>
    </dgm:pt>
    <dgm:pt modelId="{DA7B90D3-A425-48B3-AA08-3EA22673A372}" type="pres">
      <dgm:prSet presAssocID="{945B494D-5C00-4ABD-AE4B-30A7598DC57D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8DF69-83D6-4685-B97C-FA3A49E60CB3}" type="pres">
      <dgm:prSet presAssocID="{945B494D-5C00-4ABD-AE4B-30A7598DC57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C05AF-5425-42F5-A4D9-5654FE6C6409}" type="pres">
      <dgm:prSet presAssocID="{945B494D-5C00-4ABD-AE4B-30A7598DC57D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D55D9CFD-790F-46F7-A7D1-38DE2BE4D90D}" type="pres">
      <dgm:prSet presAssocID="{945B494D-5C00-4ABD-AE4B-30A7598DC57D}" presName="adorn" presStyleLbl="fgAccFollowNode1" presStyleIdx="2" presStyleCnt="3"/>
      <dgm:spPr/>
    </dgm:pt>
  </dgm:ptLst>
  <dgm:cxnLst>
    <dgm:cxn modelId="{170C8321-4EF9-403A-85F7-CDDF4512127E}" type="presOf" srcId="{8C143970-6238-4841-B4AE-BF833EC10D86}" destId="{54C6D06C-C71A-41AE-A8F7-22F7040E1D4A}" srcOrd="0" destOrd="0" presId="urn:microsoft.com/office/officeart/2005/8/layout/bList2#1"/>
    <dgm:cxn modelId="{1094A44D-EE74-45A1-A401-00F0D4F5B827}" type="presOf" srcId="{EBCAA2DA-4E80-41A7-AE13-BD32480145DE}" destId="{7343A496-78BF-4D50-A686-FD1CA7FBCC36}" srcOrd="1" destOrd="0" presId="urn:microsoft.com/office/officeart/2005/8/layout/bList2#1"/>
    <dgm:cxn modelId="{692465E9-46EF-4225-8623-D2EF969CF0D1}" type="presOf" srcId="{D79BFB4F-AD63-4B46-9403-25916A7B9DB9}" destId="{B1697162-6252-4019-AB98-4E51E2CE4ED6}" srcOrd="0" destOrd="0" presId="urn:microsoft.com/office/officeart/2005/8/layout/bList2#1"/>
    <dgm:cxn modelId="{8BAC31E4-BDB4-4FDC-B021-E7779D09CD1B}" type="presOf" srcId="{AA81F826-472C-4FB8-84BB-4CD86D97E78B}" destId="{DA7B90D3-A425-48B3-AA08-3EA22673A372}" srcOrd="0" destOrd="0" presId="urn:microsoft.com/office/officeart/2005/8/layout/bList2#1"/>
    <dgm:cxn modelId="{9F47F188-D5F7-460D-A152-EA4DBCAF6237}" type="presOf" srcId="{8C143970-6238-4841-B4AE-BF833EC10D86}" destId="{40288006-74C9-44AB-973D-1AC685B21ED9}" srcOrd="1" destOrd="0" presId="urn:microsoft.com/office/officeart/2005/8/layout/bList2#1"/>
    <dgm:cxn modelId="{FF2116F7-CA1B-4467-8968-EDA267A897E2}" srcId="{EBCAA2DA-4E80-41A7-AE13-BD32480145DE}" destId="{39F35CD6-FDC0-4B0D-8FD6-316D0556DCC5}" srcOrd="0" destOrd="0" parTransId="{0AD3AA81-A84E-4334-A8E7-DB6C24844859}" sibTransId="{5955F94F-DFB7-424B-8F0F-BCE4054BD3CC}"/>
    <dgm:cxn modelId="{71AA4A6E-525C-4689-95DE-CECE37BB98DD}" type="presOf" srcId="{D179BE88-1B5B-4BF2-A998-3F63D1522036}" destId="{884CFB5B-9399-41FA-964C-AEFD263E4105}" srcOrd="0" destOrd="1" presId="urn:microsoft.com/office/officeart/2005/8/layout/bList2#1"/>
    <dgm:cxn modelId="{DEE29467-7742-4921-BF06-04D0A973FBF4}" srcId="{945B494D-5C00-4ABD-AE4B-30A7598DC57D}" destId="{AA81F826-472C-4FB8-84BB-4CD86D97E78B}" srcOrd="0" destOrd="0" parTransId="{C6096AC7-1CCE-4921-A50F-D90B85B4A5EF}" sibTransId="{CFF86991-22F6-4011-92ED-7E0CE6DD9F9D}"/>
    <dgm:cxn modelId="{A218F8DB-D9E7-4327-85E4-D83BFE133507}" srcId="{8C143970-6238-4841-B4AE-BF833EC10D86}" destId="{D179BE88-1B5B-4BF2-A998-3F63D1522036}" srcOrd="1" destOrd="0" parTransId="{215A3CBA-19B6-4F25-8C7B-7C64CDEA4A32}" sibTransId="{9A220E1A-F511-48E2-A99C-F4688A461D2C}"/>
    <dgm:cxn modelId="{F4B585E1-8DE9-484A-9F8C-929C61D68FD8}" srcId="{8C143970-6238-4841-B4AE-BF833EC10D86}" destId="{81C741DE-9B36-43CC-BEE7-B38031FD7217}" srcOrd="0" destOrd="0" parTransId="{4BCC1864-781D-4F26-A344-C69B7412F9C2}" sibTransId="{DAAA3AFE-4733-4E0B-A0BA-88194AD13742}"/>
    <dgm:cxn modelId="{27880915-13A0-45A1-B8F4-6385CAF6E21C}" type="presOf" srcId="{EBCAA2DA-4E80-41A7-AE13-BD32480145DE}" destId="{71DDFFEA-E6D5-4BA6-860A-4A34AEA1E2F6}" srcOrd="0" destOrd="0" presId="urn:microsoft.com/office/officeart/2005/8/layout/bList2#1"/>
    <dgm:cxn modelId="{EC7F466F-1A4B-4781-98CD-7171C75D9227}" srcId="{1FB11759-A468-4E38-A9B8-1619C56778C9}" destId="{EBCAA2DA-4E80-41A7-AE13-BD32480145DE}" srcOrd="0" destOrd="0" parTransId="{0A18F893-06C7-40B5-9AB4-382AD7D10581}" sibTransId="{6E560DB8-E583-47AE-A84A-A292E46E9C2C}"/>
    <dgm:cxn modelId="{B9C27CA7-453E-4932-B804-C6DB2CB41E40}" type="presOf" srcId="{945B494D-5C00-4ABD-AE4B-30A7598DC57D}" destId="{1308DF69-83D6-4685-B97C-FA3A49E60CB3}" srcOrd="0" destOrd="0" presId="urn:microsoft.com/office/officeart/2005/8/layout/bList2#1"/>
    <dgm:cxn modelId="{658DCB76-0DEE-40F2-9B3F-91B5F785F1A0}" type="presOf" srcId="{6E560DB8-E583-47AE-A84A-A292E46E9C2C}" destId="{B284D95F-B902-404F-891D-F98A92098C2A}" srcOrd="0" destOrd="0" presId="urn:microsoft.com/office/officeart/2005/8/layout/bList2#1"/>
    <dgm:cxn modelId="{BF413C2B-2454-4B26-9FC8-9321EE64B401}" srcId="{1FB11759-A468-4E38-A9B8-1619C56778C9}" destId="{8C143970-6238-4841-B4AE-BF833EC10D86}" srcOrd="1" destOrd="0" parTransId="{C63830F4-2DA6-4D28-98D6-837BE279BF10}" sibTransId="{D79BFB4F-AD63-4B46-9403-25916A7B9DB9}"/>
    <dgm:cxn modelId="{9F283013-D187-4CF5-A6E8-0E1197847C65}" type="presOf" srcId="{1FB11759-A468-4E38-A9B8-1619C56778C9}" destId="{A696E2C9-DFA0-4E28-9BF3-8C874C038F1C}" srcOrd="0" destOrd="0" presId="urn:microsoft.com/office/officeart/2005/8/layout/bList2#1"/>
    <dgm:cxn modelId="{F824DDB1-BD28-435F-8A59-C5B45AB4EA08}" type="presOf" srcId="{945B494D-5C00-4ABD-AE4B-30A7598DC57D}" destId="{5BCC05AF-5425-42F5-A4D9-5654FE6C6409}" srcOrd="1" destOrd="0" presId="urn:microsoft.com/office/officeart/2005/8/layout/bList2#1"/>
    <dgm:cxn modelId="{E367A734-DD41-46E5-AA0E-3D9608EC8D99}" type="presOf" srcId="{39F35CD6-FDC0-4B0D-8FD6-316D0556DCC5}" destId="{3471081F-8D51-4F7B-8D91-C301EFF2B3B8}" srcOrd="0" destOrd="0" presId="urn:microsoft.com/office/officeart/2005/8/layout/bList2#1"/>
    <dgm:cxn modelId="{3CAF37D6-982C-4E48-8EE9-02F0BD87B677}" srcId="{1FB11759-A468-4E38-A9B8-1619C56778C9}" destId="{945B494D-5C00-4ABD-AE4B-30A7598DC57D}" srcOrd="2" destOrd="0" parTransId="{F16E983F-B5E6-4F83-A41A-23B249452F81}" sibTransId="{38234202-2BC5-4B8B-97B6-ECD87B95A8F1}"/>
    <dgm:cxn modelId="{7FEFAA53-97A0-4BF6-B103-F729D022122F}" type="presOf" srcId="{81C741DE-9B36-43CC-BEE7-B38031FD7217}" destId="{884CFB5B-9399-41FA-964C-AEFD263E4105}" srcOrd="0" destOrd="0" presId="urn:microsoft.com/office/officeart/2005/8/layout/bList2#1"/>
    <dgm:cxn modelId="{FDFA0E22-57C2-4FAD-AB0D-85F13686A339}" type="presParOf" srcId="{A696E2C9-DFA0-4E28-9BF3-8C874C038F1C}" destId="{1D110A37-A38A-4DBA-B85C-6FA2614A4A01}" srcOrd="0" destOrd="0" presId="urn:microsoft.com/office/officeart/2005/8/layout/bList2#1"/>
    <dgm:cxn modelId="{E15BC598-4701-47BF-A91A-692A5FBE1FF1}" type="presParOf" srcId="{1D110A37-A38A-4DBA-B85C-6FA2614A4A01}" destId="{3471081F-8D51-4F7B-8D91-C301EFF2B3B8}" srcOrd="0" destOrd="0" presId="urn:microsoft.com/office/officeart/2005/8/layout/bList2#1"/>
    <dgm:cxn modelId="{B83F2748-850C-4F7C-BBB1-792713C0E431}" type="presParOf" srcId="{1D110A37-A38A-4DBA-B85C-6FA2614A4A01}" destId="{71DDFFEA-E6D5-4BA6-860A-4A34AEA1E2F6}" srcOrd="1" destOrd="0" presId="urn:microsoft.com/office/officeart/2005/8/layout/bList2#1"/>
    <dgm:cxn modelId="{78CCC97C-A24A-4797-AC18-986D4BB03F7D}" type="presParOf" srcId="{1D110A37-A38A-4DBA-B85C-6FA2614A4A01}" destId="{7343A496-78BF-4D50-A686-FD1CA7FBCC36}" srcOrd="2" destOrd="0" presId="urn:microsoft.com/office/officeart/2005/8/layout/bList2#1"/>
    <dgm:cxn modelId="{BECC8F8B-B3E3-4AFB-A3B5-252068BD8C02}" type="presParOf" srcId="{1D110A37-A38A-4DBA-B85C-6FA2614A4A01}" destId="{8CC351DB-B6BE-4960-9C81-C226F26BAC74}" srcOrd="3" destOrd="0" presId="urn:microsoft.com/office/officeart/2005/8/layout/bList2#1"/>
    <dgm:cxn modelId="{A0185890-8BF4-4D54-887E-374D418906F4}" type="presParOf" srcId="{A696E2C9-DFA0-4E28-9BF3-8C874C038F1C}" destId="{B284D95F-B902-404F-891D-F98A92098C2A}" srcOrd="1" destOrd="0" presId="urn:microsoft.com/office/officeart/2005/8/layout/bList2#1"/>
    <dgm:cxn modelId="{35144723-2E29-4D24-A2C6-EC3CBC698DF9}" type="presParOf" srcId="{A696E2C9-DFA0-4E28-9BF3-8C874C038F1C}" destId="{DA24035E-6FA5-4AA4-8582-7DF44D9D8F27}" srcOrd="2" destOrd="0" presId="urn:microsoft.com/office/officeart/2005/8/layout/bList2#1"/>
    <dgm:cxn modelId="{607C39CB-0E8A-4642-ABB1-64C24CA85615}" type="presParOf" srcId="{DA24035E-6FA5-4AA4-8582-7DF44D9D8F27}" destId="{884CFB5B-9399-41FA-964C-AEFD263E4105}" srcOrd="0" destOrd="0" presId="urn:microsoft.com/office/officeart/2005/8/layout/bList2#1"/>
    <dgm:cxn modelId="{2B1E24B4-973C-40B4-995C-E05EB4FAF9F3}" type="presParOf" srcId="{DA24035E-6FA5-4AA4-8582-7DF44D9D8F27}" destId="{54C6D06C-C71A-41AE-A8F7-22F7040E1D4A}" srcOrd="1" destOrd="0" presId="urn:microsoft.com/office/officeart/2005/8/layout/bList2#1"/>
    <dgm:cxn modelId="{1F938B92-44C6-4FAD-9982-91C9813C477A}" type="presParOf" srcId="{DA24035E-6FA5-4AA4-8582-7DF44D9D8F27}" destId="{40288006-74C9-44AB-973D-1AC685B21ED9}" srcOrd="2" destOrd="0" presId="urn:microsoft.com/office/officeart/2005/8/layout/bList2#1"/>
    <dgm:cxn modelId="{B7B8201A-905C-4C10-A821-E0D78FC00C89}" type="presParOf" srcId="{DA24035E-6FA5-4AA4-8582-7DF44D9D8F27}" destId="{8D146B19-4DF9-4092-B502-20A4D4711772}" srcOrd="3" destOrd="0" presId="urn:microsoft.com/office/officeart/2005/8/layout/bList2#1"/>
    <dgm:cxn modelId="{4E95FA69-6E9F-478B-8A2B-8F9498C6AB38}" type="presParOf" srcId="{A696E2C9-DFA0-4E28-9BF3-8C874C038F1C}" destId="{B1697162-6252-4019-AB98-4E51E2CE4ED6}" srcOrd="3" destOrd="0" presId="urn:microsoft.com/office/officeart/2005/8/layout/bList2#1"/>
    <dgm:cxn modelId="{F9520F88-7A75-4BA8-AC63-C62D4B365B71}" type="presParOf" srcId="{A696E2C9-DFA0-4E28-9BF3-8C874C038F1C}" destId="{79495793-0F51-4C7C-AE62-8BE90DE13FDC}" srcOrd="4" destOrd="0" presId="urn:microsoft.com/office/officeart/2005/8/layout/bList2#1"/>
    <dgm:cxn modelId="{766D01C3-C192-46B4-8E36-3EB97DE86007}" type="presParOf" srcId="{79495793-0F51-4C7C-AE62-8BE90DE13FDC}" destId="{DA7B90D3-A425-48B3-AA08-3EA22673A372}" srcOrd="0" destOrd="0" presId="urn:microsoft.com/office/officeart/2005/8/layout/bList2#1"/>
    <dgm:cxn modelId="{4DAC4020-A55E-4D98-B124-DC013C755A0B}" type="presParOf" srcId="{79495793-0F51-4C7C-AE62-8BE90DE13FDC}" destId="{1308DF69-83D6-4685-B97C-FA3A49E60CB3}" srcOrd="1" destOrd="0" presId="urn:microsoft.com/office/officeart/2005/8/layout/bList2#1"/>
    <dgm:cxn modelId="{F81848E1-7360-4E3E-AEC8-2BB11A87F648}" type="presParOf" srcId="{79495793-0F51-4C7C-AE62-8BE90DE13FDC}" destId="{5BCC05AF-5425-42F5-A4D9-5654FE6C6409}" srcOrd="2" destOrd="0" presId="urn:microsoft.com/office/officeart/2005/8/layout/bList2#1"/>
    <dgm:cxn modelId="{0FF7213B-2195-4667-8783-228BCE288699}" type="presParOf" srcId="{79495793-0F51-4C7C-AE62-8BE90DE13FDC}" destId="{D55D9CFD-790F-46F7-A7D1-38DE2BE4D90D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315F1C-5062-402A-990B-057047FE081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E930-470D-4B1A-9290-C6F6588A9E27}">
      <dgm:prSet phldrT="[Текст]" custT="1"/>
      <dgm:spPr/>
      <dgm:t>
        <a:bodyPr/>
        <a:lstStyle/>
        <a:p>
          <a:r>
            <a:rPr lang="ru-RU" sz="2400" b="0" i="0" dirty="0" smtClean="0"/>
            <a:t>существенно снижает воспалительный процесс в мочеиспускательной системе</a:t>
          </a:r>
          <a:endParaRPr lang="ru-RU" sz="2400" dirty="0"/>
        </a:p>
      </dgm:t>
    </dgm:pt>
    <dgm:pt modelId="{7200CC86-53A6-44A1-9749-FB73F3E88B5D}" type="parTrans" cxnId="{7D5281E8-60C9-460A-AF54-2E05FA9F76AD}">
      <dgm:prSet/>
      <dgm:spPr/>
      <dgm:t>
        <a:bodyPr/>
        <a:lstStyle/>
        <a:p>
          <a:endParaRPr lang="ru-RU" sz="1600"/>
        </a:p>
      </dgm:t>
    </dgm:pt>
    <dgm:pt modelId="{8A5B4839-A974-4569-9FFC-2E948B381714}" type="sibTrans" cxnId="{7D5281E8-60C9-460A-AF54-2E05FA9F76AD}">
      <dgm:prSet/>
      <dgm:spPr/>
      <dgm:t>
        <a:bodyPr/>
        <a:lstStyle/>
        <a:p>
          <a:endParaRPr lang="ru-RU" sz="1600"/>
        </a:p>
      </dgm:t>
    </dgm:pt>
    <dgm:pt modelId="{C0C2FCDD-D843-4FD1-BDE5-05517A2A6170}">
      <dgm:prSet phldrT="[Текст]" custT="1"/>
      <dgm:spPr/>
      <dgm:t>
        <a:bodyPr/>
        <a:lstStyle/>
        <a:p>
          <a:r>
            <a:rPr lang="ru-RU" sz="2400" b="0" i="0" dirty="0" smtClean="0"/>
            <a:t>устраняет спазм мочевыводящих путей</a:t>
          </a:r>
          <a:endParaRPr lang="ru-RU" sz="2400" dirty="0"/>
        </a:p>
      </dgm:t>
    </dgm:pt>
    <dgm:pt modelId="{47A358CE-A86E-48A5-86C5-A15E6DBE71F4}" type="parTrans" cxnId="{66634732-6504-4548-854F-CE4D73FF0ADB}">
      <dgm:prSet/>
      <dgm:spPr/>
      <dgm:t>
        <a:bodyPr/>
        <a:lstStyle/>
        <a:p>
          <a:endParaRPr lang="ru-RU" sz="1600"/>
        </a:p>
      </dgm:t>
    </dgm:pt>
    <dgm:pt modelId="{1A3277A6-91FB-4C58-93E5-E159286CF950}" type="sibTrans" cxnId="{66634732-6504-4548-854F-CE4D73FF0ADB}">
      <dgm:prSet/>
      <dgm:spPr/>
      <dgm:t>
        <a:bodyPr/>
        <a:lstStyle/>
        <a:p>
          <a:endParaRPr lang="ru-RU" sz="1600"/>
        </a:p>
      </dgm:t>
    </dgm:pt>
    <dgm:pt modelId="{0EF63EB5-528D-459E-A52F-90AA7FBB5FDB}">
      <dgm:prSet phldrT="[Текст]" custT="1"/>
      <dgm:spPr/>
      <dgm:t>
        <a:bodyPr/>
        <a:lstStyle/>
        <a:p>
          <a:r>
            <a:rPr lang="ru-RU" sz="2400" dirty="0" smtClean="0"/>
            <a:t>устраняет рези и боль при мочеиспускании</a:t>
          </a:r>
          <a:endParaRPr lang="ru-RU" sz="2400" dirty="0"/>
        </a:p>
      </dgm:t>
    </dgm:pt>
    <dgm:pt modelId="{B020F321-5E88-45E6-A784-96235B63F8C6}" type="parTrans" cxnId="{FC909697-F0E4-4E32-9978-E0EE9B10804D}">
      <dgm:prSet/>
      <dgm:spPr/>
      <dgm:t>
        <a:bodyPr/>
        <a:lstStyle/>
        <a:p>
          <a:endParaRPr lang="ru-RU" sz="1600"/>
        </a:p>
      </dgm:t>
    </dgm:pt>
    <dgm:pt modelId="{BC94AAD0-B72D-4C42-B8F1-C9729A4A587E}" type="sibTrans" cxnId="{FC909697-F0E4-4E32-9978-E0EE9B10804D}">
      <dgm:prSet/>
      <dgm:spPr/>
      <dgm:t>
        <a:bodyPr/>
        <a:lstStyle/>
        <a:p>
          <a:endParaRPr lang="ru-RU" sz="1600"/>
        </a:p>
      </dgm:t>
    </dgm:pt>
    <dgm:pt modelId="{878D926F-3896-4B28-AC65-E71A4EF9EFBA}" type="pres">
      <dgm:prSet presAssocID="{6A315F1C-5062-402A-990B-057047FE081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86AB585-CC2E-43C2-A3CF-EDC0519C2DAF}" type="pres">
      <dgm:prSet presAssocID="{6A315F1C-5062-402A-990B-057047FE0814}" presName="Name1" presStyleCnt="0"/>
      <dgm:spPr/>
    </dgm:pt>
    <dgm:pt modelId="{582E5B3C-7314-4B19-8498-03A2D8C62147}" type="pres">
      <dgm:prSet presAssocID="{6A315F1C-5062-402A-990B-057047FE0814}" presName="cycle" presStyleCnt="0"/>
      <dgm:spPr/>
    </dgm:pt>
    <dgm:pt modelId="{6E834069-22BA-46F9-A732-32CC8625CE7C}" type="pres">
      <dgm:prSet presAssocID="{6A315F1C-5062-402A-990B-057047FE0814}" presName="srcNode" presStyleLbl="node1" presStyleIdx="0" presStyleCnt="3"/>
      <dgm:spPr/>
    </dgm:pt>
    <dgm:pt modelId="{38A454AE-7A77-46FE-8B32-23474E1B27F5}" type="pres">
      <dgm:prSet presAssocID="{6A315F1C-5062-402A-990B-057047FE0814}" presName="conn" presStyleLbl="parChTrans1D2" presStyleIdx="0" presStyleCnt="1"/>
      <dgm:spPr/>
      <dgm:t>
        <a:bodyPr/>
        <a:lstStyle/>
        <a:p>
          <a:endParaRPr lang="ru-RU"/>
        </a:p>
      </dgm:t>
    </dgm:pt>
    <dgm:pt modelId="{5B69F97E-188F-41F4-B700-1AE304652BEF}" type="pres">
      <dgm:prSet presAssocID="{6A315F1C-5062-402A-990B-057047FE0814}" presName="extraNode" presStyleLbl="node1" presStyleIdx="0" presStyleCnt="3"/>
      <dgm:spPr/>
    </dgm:pt>
    <dgm:pt modelId="{054EA6A5-5BA2-45E9-BDFE-BB802C14436D}" type="pres">
      <dgm:prSet presAssocID="{6A315F1C-5062-402A-990B-057047FE0814}" presName="dstNode" presStyleLbl="node1" presStyleIdx="0" presStyleCnt="3"/>
      <dgm:spPr/>
    </dgm:pt>
    <dgm:pt modelId="{28A8D29F-C245-4A01-AB7C-99080F3EE61C}" type="pres">
      <dgm:prSet presAssocID="{DCFCE930-470D-4B1A-9290-C6F6588A9E2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C2B4F-5CF6-4B56-8177-F9F144D5D34D}" type="pres">
      <dgm:prSet presAssocID="{DCFCE930-470D-4B1A-9290-C6F6588A9E27}" presName="accent_1" presStyleCnt="0"/>
      <dgm:spPr/>
    </dgm:pt>
    <dgm:pt modelId="{D3EBA044-A710-41CD-BF90-ECF72A871043}" type="pres">
      <dgm:prSet presAssocID="{DCFCE930-470D-4B1A-9290-C6F6588A9E27}" presName="accentRepeatNode" presStyleLbl="solidFgAcc1" presStyleIdx="0" presStyleCnt="3"/>
      <dgm:spPr/>
    </dgm:pt>
    <dgm:pt modelId="{BFA6CEEF-022A-4666-A269-A9244E0EF706}" type="pres">
      <dgm:prSet presAssocID="{C0C2FCDD-D843-4FD1-BDE5-05517A2A617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5AAC6D-E086-4C3D-A482-16AE5583A268}" type="pres">
      <dgm:prSet presAssocID="{C0C2FCDD-D843-4FD1-BDE5-05517A2A6170}" presName="accent_2" presStyleCnt="0"/>
      <dgm:spPr/>
    </dgm:pt>
    <dgm:pt modelId="{56076025-1E6B-43E2-A5CD-6039266C69EB}" type="pres">
      <dgm:prSet presAssocID="{C0C2FCDD-D843-4FD1-BDE5-05517A2A6170}" presName="accentRepeatNode" presStyleLbl="solidFgAcc1" presStyleIdx="1" presStyleCnt="3"/>
      <dgm:spPr/>
    </dgm:pt>
    <dgm:pt modelId="{4E98C2E6-ADBB-4845-8D2E-BBAC28EE32C4}" type="pres">
      <dgm:prSet presAssocID="{0EF63EB5-528D-459E-A52F-90AA7FBB5FD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C10D6-4E4F-48F3-AFD6-3801EC014BA9}" type="pres">
      <dgm:prSet presAssocID="{0EF63EB5-528D-459E-A52F-90AA7FBB5FDB}" presName="accent_3" presStyleCnt="0"/>
      <dgm:spPr/>
    </dgm:pt>
    <dgm:pt modelId="{290FA23E-AF04-41F5-979C-4FA884CE3308}" type="pres">
      <dgm:prSet presAssocID="{0EF63EB5-528D-459E-A52F-90AA7FBB5FDB}" presName="accentRepeatNode" presStyleLbl="solidFgAcc1" presStyleIdx="2" presStyleCnt="3"/>
      <dgm:spPr/>
    </dgm:pt>
  </dgm:ptLst>
  <dgm:cxnLst>
    <dgm:cxn modelId="{46DED014-E705-4065-95D3-DEB30D903FE2}" type="presOf" srcId="{8A5B4839-A974-4569-9FFC-2E948B381714}" destId="{38A454AE-7A77-46FE-8B32-23474E1B27F5}" srcOrd="0" destOrd="0" presId="urn:microsoft.com/office/officeart/2008/layout/VerticalCurvedList"/>
    <dgm:cxn modelId="{91DADD3E-C584-41E9-B023-C6BAAB976F9C}" type="presOf" srcId="{DCFCE930-470D-4B1A-9290-C6F6588A9E27}" destId="{28A8D29F-C245-4A01-AB7C-99080F3EE61C}" srcOrd="0" destOrd="0" presId="urn:microsoft.com/office/officeart/2008/layout/VerticalCurvedList"/>
    <dgm:cxn modelId="{2E827C8E-930E-43EC-9663-6F5FA4B742B2}" type="presOf" srcId="{C0C2FCDD-D843-4FD1-BDE5-05517A2A6170}" destId="{BFA6CEEF-022A-4666-A269-A9244E0EF706}" srcOrd="0" destOrd="0" presId="urn:microsoft.com/office/officeart/2008/layout/VerticalCurvedList"/>
    <dgm:cxn modelId="{FC909697-F0E4-4E32-9978-E0EE9B10804D}" srcId="{6A315F1C-5062-402A-990B-057047FE0814}" destId="{0EF63EB5-528D-459E-A52F-90AA7FBB5FDB}" srcOrd="2" destOrd="0" parTransId="{B020F321-5E88-45E6-A784-96235B63F8C6}" sibTransId="{BC94AAD0-B72D-4C42-B8F1-C9729A4A587E}"/>
    <dgm:cxn modelId="{7D5281E8-60C9-460A-AF54-2E05FA9F76AD}" srcId="{6A315F1C-5062-402A-990B-057047FE0814}" destId="{DCFCE930-470D-4B1A-9290-C6F6588A9E27}" srcOrd="0" destOrd="0" parTransId="{7200CC86-53A6-44A1-9749-FB73F3E88B5D}" sibTransId="{8A5B4839-A974-4569-9FFC-2E948B381714}"/>
    <dgm:cxn modelId="{66BD0287-9D6E-4732-8275-9383C5564199}" type="presOf" srcId="{0EF63EB5-528D-459E-A52F-90AA7FBB5FDB}" destId="{4E98C2E6-ADBB-4845-8D2E-BBAC28EE32C4}" srcOrd="0" destOrd="0" presId="urn:microsoft.com/office/officeart/2008/layout/VerticalCurvedList"/>
    <dgm:cxn modelId="{5FA7C2B0-95B0-43C1-80B1-3CBCB8206AC6}" type="presOf" srcId="{6A315F1C-5062-402A-990B-057047FE0814}" destId="{878D926F-3896-4B28-AC65-E71A4EF9EFBA}" srcOrd="0" destOrd="0" presId="urn:microsoft.com/office/officeart/2008/layout/VerticalCurvedList"/>
    <dgm:cxn modelId="{66634732-6504-4548-854F-CE4D73FF0ADB}" srcId="{6A315F1C-5062-402A-990B-057047FE0814}" destId="{C0C2FCDD-D843-4FD1-BDE5-05517A2A6170}" srcOrd="1" destOrd="0" parTransId="{47A358CE-A86E-48A5-86C5-A15E6DBE71F4}" sibTransId="{1A3277A6-91FB-4C58-93E5-E159286CF950}"/>
    <dgm:cxn modelId="{572F8A98-3618-4E41-8C8B-140D1F981453}" type="presParOf" srcId="{878D926F-3896-4B28-AC65-E71A4EF9EFBA}" destId="{C86AB585-CC2E-43C2-A3CF-EDC0519C2DAF}" srcOrd="0" destOrd="0" presId="urn:microsoft.com/office/officeart/2008/layout/VerticalCurvedList"/>
    <dgm:cxn modelId="{F0848C05-A1C0-4BBC-9A13-2FAD28C03F43}" type="presParOf" srcId="{C86AB585-CC2E-43C2-A3CF-EDC0519C2DAF}" destId="{582E5B3C-7314-4B19-8498-03A2D8C62147}" srcOrd="0" destOrd="0" presId="urn:microsoft.com/office/officeart/2008/layout/VerticalCurvedList"/>
    <dgm:cxn modelId="{76752601-05B9-4E08-B4F9-C726B3EBA6C3}" type="presParOf" srcId="{582E5B3C-7314-4B19-8498-03A2D8C62147}" destId="{6E834069-22BA-46F9-A732-32CC8625CE7C}" srcOrd="0" destOrd="0" presId="urn:microsoft.com/office/officeart/2008/layout/VerticalCurvedList"/>
    <dgm:cxn modelId="{2C6705C9-EA0F-4A5B-AEE6-45D56297B3E6}" type="presParOf" srcId="{582E5B3C-7314-4B19-8498-03A2D8C62147}" destId="{38A454AE-7A77-46FE-8B32-23474E1B27F5}" srcOrd="1" destOrd="0" presId="urn:microsoft.com/office/officeart/2008/layout/VerticalCurvedList"/>
    <dgm:cxn modelId="{100AA377-6B9F-41DC-BEDD-712056B8552E}" type="presParOf" srcId="{582E5B3C-7314-4B19-8498-03A2D8C62147}" destId="{5B69F97E-188F-41F4-B700-1AE304652BEF}" srcOrd="2" destOrd="0" presId="urn:microsoft.com/office/officeart/2008/layout/VerticalCurvedList"/>
    <dgm:cxn modelId="{368165AA-48ED-4A78-8BD8-32710D4BAEB2}" type="presParOf" srcId="{582E5B3C-7314-4B19-8498-03A2D8C62147}" destId="{054EA6A5-5BA2-45E9-BDFE-BB802C14436D}" srcOrd="3" destOrd="0" presId="urn:microsoft.com/office/officeart/2008/layout/VerticalCurvedList"/>
    <dgm:cxn modelId="{CE27CE40-951D-41ED-A921-9A1EDE5A94DE}" type="presParOf" srcId="{C86AB585-CC2E-43C2-A3CF-EDC0519C2DAF}" destId="{28A8D29F-C245-4A01-AB7C-99080F3EE61C}" srcOrd="1" destOrd="0" presId="urn:microsoft.com/office/officeart/2008/layout/VerticalCurvedList"/>
    <dgm:cxn modelId="{D3AC94A6-0CDB-4181-9F09-86D16C96D09B}" type="presParOf" srcId="{C86AB585-CC2E-43C2-A3CF-EDC0519C2DAF}" destId="{314C2B4F-5CF6-4B56-8177-F9F144D5D34D}" srcOrd="2" destOrd="0" presId="urn:microsoft.com/office/officeart/2008/layout/VerticalCurvedList"/>
    <dgm:cxn modelId="{7FB1FE89-036C-437B-87D4-322C35C645EA}" type="presParOf" srcId="{314C2B4F-5CF6-4B56-8177-F9F144D5D34D}" destId="{D3EBA044-A710-41CD-BF90-ECF72A871043}" srcOrd="0" destOrd="0" presId="urn:microsoft.com/office/officeart/2008/layout/VerticalCurvedList"/>
    <dgm:cxn modelId="{0CC2CC39-3DCE-405B-87AB-6A7B1F3288A7}" type="presParOf" srcId="{C86AB585-CC2E-43C2-A3CF-EDC0519C2DAF}" destId="{BFA6CEEF-022A-4666-A269-A9244E0EF706}" srcOrd="3" destOrd="0" presId="urn:microsoft.com/office/officeart/2008/layout/VerticalCurvedList"/>
    <dgm:cxn modelId="{5AFF1C9F-3A7D-4746-B40F-6B889A52C945}" type="presParOf" srcId="{C86AB585-CC2E-43C2-A3CF-EDC0519C2DAF}" destId="{955AAC6D-E086-4C3D-A482-16AE5583A268}" srcOrd="4" destOrd="0" presId="urn:microsoft.com/office/officeart/2008/layout/VerticalCurvedList"/>
    <dgm:cxn modelId="{4C57C5C3-FB35-43E5-B4E8-024A9377D255}" type="presParOf" srcId="{955AAC6D-E086-4C3D-A482-16AE5583A268}" destId="{56076025-1E6B-43E2-A5CD-6039266C69EB}" srcOrd="0" destOrd="0" presId="urn:microsoft.com/office/officeart/2008/layout/VerticalCurvedList"/>
    <dgm:cxn modelId="{3A59D829-F639-4C4B-B28C-C7B05C63E84C}" type="presParOf" srcId="{C86AB585-CC2E-43C2-A3CF-EDC0519C2DAF}" destId="{4E98C2E6-ADBB-4845-8D2E-BBAC28EE32C4}" srcOrd="5" destOrd="0" presId="urn:microsoft.com/office/officeart/2008/layout/VerticalCurvedList"/>
    <dgm:cxn modelId="{BC30348E-F135-4E08-B2BB-1DE2AE798B1A}" type="presParOf" srcId="{C86AB585-CC2E-43C2-A3CF-EDC0519C2DAF}" destId="{AA9C10D6-4E4F-48F3-AFD6-3801EC014BA9}" srcOrd="6" destOrd="0" presId="urn:microsoft.com/office/officeart/2008/layout/VerticalCurvedList"/>
    <dgm:cxn modelId="{7F75FDC8-545C-4011-A8E5-2797BDC029D4}" type="presParOf" srcId="{AA9C10D6-4E4F-48F3-AFD6-3801EC014BA9}" destId="{290FA23E-AF04-41F5-979C-4FA884CE330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B11759-A468-4E38-A9B8-1619C56778C9}" type="doc">
      <dgm:prSet loTypeId="urn:microsoft.com/office/officeart/2008/layout/Picture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BCAA2DA-4E80-41A7-AE13-BD32480145DE}">
      <dgm:prSet phldrT="[Текст]" custT="1"/>
      <dgm:spPr/>
      <dgm:t>
        <a:bodyPr/>
        <a:lstStyle/>
        <a:p>
          <a:r>
            <a:rPr lang="ru-RU" sz="4000" dirty="0" smtClean="0"/>
            <a:t>Розмариновая кислота</a:t>
          </a:r>
          <a:endParaRPr lang="ru-RU" sz="4000" dirty="0"/>
        </a:p>
      </dgm:t>
    </dgm:pt>
    <dgm:pt modelId="{0A18F893-06C7-40B5-9AB4-382AD7D10581}" type="parTrans" cxnId="{EC7F466F-1A4B-4781-98CD-7171C75D9227}">
      <dgm:prSet/>
      <dgm:spPr/>
      <dgm:t>
        <a:bodyPr/>
        <a:lstStyle/>
        <a:p>
          <a:endParaRPr lang="ru-RU" sz="1600"/>
        </a:p>
      </dgm:t>
    </dgm:pt>
    <dgm:pt modelId="{6E560DB8-E583-47AE-A84A-A292E46E9C2C}" type="sibTrans" cxnId="{EC7F466F-1A4B-4781-98CD-7171C75D9227}">
      <dgm:prSet/>
      <dgm:spPr/>
      <dgm:t>
        <a:bodyPr/>
        <a:lstStyle/>
        <a:p>
          <a:endParaRPr lang="ru-RU" sz="1600"/>
        </a:p>
      </dgm:t>
    </dgm:pt>
    <dgm:pt modelId="{39F35CD6-FDC0-4B0D-8FD6-316D0556DCC5}">
      <dgm:prSet phldrT="[Текст]" custT="1"/>
      <dgm:spPr/>
      <dgm:t>
        <a:bodyPr/>
        <a:lstStyle/>
        <a:p>
          <a:r>
            <a:rPr lang="ru-RU" sz="2000" dirty="0" smtClean="0"/>
            <a:t>блокирует неспецифическую активацию комплемента и </a:t>
          </a:r>
          <a:r>
            <a:rPr lang="ru-RU" sz="2000" dirty="0" err="1" smtClean="0"/>
            <a:t>липооксигеназы</a:t>
          </a:r>
          <a:r>
            <a:rPr lang="ru-RU" sz="2000" dirty="0" smtClean="0"/>
            <a:t> </a:t>
          </a:r>
          <a:endParaRPr lang="ru-RU" sz="2000" dirty="0"/>
        </a:p>
      </dgm:t>
    </dgm:pt>
    <dgm:pt modelId="{0AD3AA81-A84E-4334-A8E7-DB6C24844859}" type="parTrans" cxnId="{FF2116F7-CA1B-4467-8968-EDA267A897E2}">
      <dgm:prSet/>
      <dgm:spPr/>
      <dgm:t>
        <a:bodyPr/>
        <a:lstStyle/>
        <a:p>
          <a:endParaRPr lang="ru-RU" sz="1600"/>
        </a:p>
      </dgm:t>
    </dgm:pt>
    <dgm:pt modelId="{5955F94F-DFB7-424B-8F0F-BCE4054BD3CC}" type="sibTrans" cxnId="{FF2116F7-CA1B-4467-8968-EDA267A897E2}">
      <dgm:prSet/>
      <dgm:spPr/>
      <dgm:t>
        <a:bodyPr/>
        <a:lstStyle/>
        <a:p>
          <a:endParaRPr lang="ru-RU" sz="1600"/>
        </a:p>
      </dgm:t>
    </dgm:pt>
    <dgm:pt modelId="{7DFF5E0C-A47D-4430-9D28-68B211970C08}">
      <dgm:prSet phldrT="[Текст]" custT="1"/>
      <dgm:spPr/>
      <dgm:t>
        <a:bodyPr/>
        <a:lstStyle/>
        <a:p>
          <a:r>
            <a:rPr lang="ru-RU" sz="2000" dirty="0" smtClean="0"/>
            <a:t>угнетает синтез </a:t>
          </a:r>
          <a:r>
            <a:rPr lang="ru-RU" sz="2000" dirty="0" err="1" smtClean="0"/>
            <a:t>лейкотриенов</a:t>
          </a:r>
          <a:endParaRPr lang="ru-RU" sz="2000" dirty="0"/>
        </a:p>
      </dgm:t>
    </dgm:pt>
    <dgm:pt modelId="{44A60C82-887C-46F9-AA6D-5B6770B042ED}" type="parTrans" cxnId="{2EA76B9C-6B3E-41B2-BBEF-CD9F20629C11}">
      <dgm:prSet/>
      <dgm:spPr/>
      <dgm:t>
        <a:bodyPr/>
        <a:lstStyle/>
        <a:p>
          <a:endParaRPr lang="ru-RU" sz="1600"/>
        </a:p>
      </dgm:t>
    </dgm:pt>
    <dgm:pt modelId="{6D18BF69-9117-494C-8AD1-D40DB22870F2}" type="sibTrans" cxnId="{2EA76B9C-6B3E-41B2-BBEF-CD9F20629C11}">
      <dgm:prSet/>
      <dgm:spPr/>
      <dgm:t>
        <a:bodyPr/>
        <a:lstStyle/>
        <a:p>
          <a:endParaRPr lang="ru-RU" sz="1600"/>
        </a:p>
      </dgm:t>
    </dgm:pt>
    <dgm:pt modelId="{5E449B4E-04F4-454F-B07E-37F24D957D1B}">
      <dgm:prSet phldrT="[Текст]" custT="1"/>
      <dgm:spPr/>
      <dgm:t>
        <a:bodyPr/>
        <a:lstStyle/>
        <a:p>
          <a:r>
            <a:rPr lang="ru-RU" sz="2000" dirty="0" smtClean="0"/>
            <a:t>прерывает </a:t>
          </a:r>
          <a:r>
            <a:rPr lang="ru-RU" sz="2000" dirty="0" err="1" smtClean="0"/>
            <a:t>свободнорадикальные</a:t>
          </a:r>
          <a:r>
            <a:rPr lang="ru-RU" sz="2000" dirty="0" smtClean="0"/>
            <a:t> цепные реакции</a:t>
          </a:r>
          <a:endParaRPr lang="ru-RU" sz="2000" dirty="0"/>
        </a:p>
      </dgm:t>
    </dgm:pt>
    <dgm:pt modelId="{9451BB3C-AAF4-4B0A-BEAF-C5C7DBE18AB8}" type="parTrans" cxnId="{2EE1FC46-F467-4C02-94B9-B8FA9F3C8B0B}">
      <dgm:prSet/>
      <dgm:spPr/>
      <dgm:t>
        <a:bodyPr/>
        <a:lstStyle/>
        <a:p>
          <a:endParaRPr lang="ru-RU" sz="1600"/>
        </a:p>
      </dgm:t>
    </dgm:pt>
    <dgm:pt modelId="{ECC6A7C2-F26A-4D58-981E-2419186EE1C1}" type="sibTrans" cxnId="{2EE1FC46-F467-4C02-94B9-B8FA9F3C8B0B}">
      <dgm:prSet/>
      <dgm:spPr/>
      <dgm:t>
        <a:bodyPr/>
        <a:lstStyle/>
        <a:p>
          <a:endParaRPr lang="ru-RU" sz="1600"/>
        </a:p>
      </dgm:t>
    </dgm:pt>
    <dgm:pt modelId="{92B2E233-5A6E-4B25-B4D1-680D6D944F3F}" type="pres">
      <dgm:prSet presAssocID="{1FB11759-A468-4E38-A9B8-1619C56778C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1B2AB64-3328-4062-BB3E-4984D6732109}" type="pres">
      <dgm:prSet presAssocID="{EBCAA2DA-4E80-41A7-AE13-BD32480145DE}" presName="root" presStyleCnt="0">
        <dgm:presLayoutVars>
          <dgm:chMax/>
          <dgm:chPref val="4"/>
        </dgm:presLayoutVars>
      </dgm:prSet>
      <dgm:spPr/>
    </dgm:pt>
    <dgm:pt modelId="{F58591AF-F576-42DB-9C4E-B1D2BB879CA6}" type="pres">
      <dgm:prSet presAssocID="{EBCAA2DA-4E80-41A7-AE13-BD32480145DE}" presName="rootComposite" presStyleCnt="0">
        <dgm:presLayoutVars/>
      </dgm:prSet>
      <dgm:spPr/>
    </dgm:pt>
    <dgm:pt modelId="{119B1814-3E47-4E5F-99F5-84BD272ED864}" type="pres">
      <dgm:prSet presAssocID="{EBCAA2DA-4E80-41A7-AE13-BD32480145DE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E7DF6557-A8C1-4FE5-B1F9-F367CE1740D0}" type="pres">
      <dgm:prSet presAssocID="{EBCAA2DA-4E80-41A7-AE13-BD32480145DE}" presName="childShape" presStyleCnt="0">
        <dgm:presLayoutVars>
          <dgm:chMax val="0"/>
          <dgm:chPref val="0"/>
        </dgm:presLayoutVars>
      </dgm:prSet>
      <dgm:spPr/>
    </dgm:pt>
    <dgm:pt modelId="{DDFFBFCD-9160-4BFD-97EA-AFD4938B06E6}" type="pres">
      <dgm:prSet presAssocID="{39F35CD6-FDC0-4B0D-8FD6-316D0556DCC5}" presName="childComposite" presStyleCnt="0">
        <dgm:presLayoutVars>
          <dgm:chMax val="0"/>
          <dgm:chPref val="0"/>
        </dgm:presLayoutVars>
      </dgm:prSet>
      <dgm:spPr/>
    </dgm:pt>
    <dgm:pt modelId="{992FADE9-F959-4DF9-BA1C-6A35BFD557E5}" type="pres">
      <dgm:prSet presAssocID="{39F35CD6-FDC0-4B0D-8FD6-316D0556DCC5}" presName="Image" presStyleLbl="node1" presStyleIdx="0" presStyleCnt="3"/>
      <dgm:spPr>
        <a:noFill/>
      </dgm:spPr>
      <dgm:t>
        <a:bodyPr/>
        <a:lstStyle/>
        <a:p>
          <a:endParaRPr lang="ru-RU"/>
        </a:p>
      </dgm:t>
    </dgm:pt>
    <dgm:pt modelId="{7DD3816C-18DA-46FA-86E9-CE0FC7C883B6}" type="pres">
      <dgm:prSet presAssocID="{39F35CD6-FDC0-4B0D-8FD6-316D0556DCC5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E9477-923D-4B51-954A-5FC9D252CFEA}" type="pres">
      <dgm:prSet presAssocID="{7DFF5E0C-A47D-4430-9D28-68B211970C08}" presName="childComposite" presStyleCnt="0">
        <dgm:presLayoutVars>
          <dgm:chMax val="0"/>
          <dgm:chPref val="0"/>
        </dgm:presLayoutVars>
      </dgm:prSet>
      <dgm:spPr/>
    </dgm:pt>
    <dgm:pt modelId="{90D6A2C5-A06C-4AB8-9197-7A391683655C}" type="pres">
      <dgm:prSet presAssocID="{7DFF5E0C-A47D-4430-9D28-68B211970C08}" presName="Image" presStyleLbl="node1" presStyleIdx="1" presStyleCnt="3"/>
      <dgm:spPr>
        <a:noFill/>
      </dgm:spPr>
      <dgm:t>
        <a:bodyPr/>
        <a:lstStyle/>
        <a:p>
          <a:endParaRPr lang="ru-RU"/>
        </a:p>
      </dgm:t>
    </dgm:pt>
    <dgm:pt modelId="{448430F6-CA5C-4013-A95E-683918FAE21F}" type="pres">
      <dgm:prSet presAssocID="{7DFF5E0C-A47D-4430-9D28-68B211970C08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88A134-7BC8-4BCD-B761-6D2027DB335D}" type="pres">
      <dgm:prSet presAssocID="{5E449B4E-04F4-454F-B07E-37F24D957D1B}" presName="childComposite" presStyleCnt="0">
        <dgm:presLayoutVars>
          <dgm:chMax val="0"/>
          <dgm:chPref val="0"/>
        </dgm:presLayoutVars>
      </dgm:prSet>
      <dgm:spPr/>
    </dgm:pt>
    <dgm:pt modelId="{57CA55C2-242B-4674-A98C-54CAB673C98E}" type="pres">
      <dgm:prSet presAssocID="{5E449B4E-04F4-454F-B07E-37F24D957D1B}" presName="Image" presStyleLbl="node1" presStyleIdx="2" presStyleCnt="3"/>
      <dgm:spPr>
        <a:noFill/>
      </dgm:spPr>
      <dgm:t>
        <a:bodyPr/>
        <a:lstStyle/>
        <a:p>
          <a:endParaRPr lang="ru-RU"/>
        </a:p>
      </dgm:t>
    </dgm:pt>
    <dgm:pt modelId="{0648F040-0A59-44AB-ACF3-9E3E84491942}" type="pres">
      <dgm:prSet presAssocID="{5E449B4E-04F4-454F-B07E-37F24D957D1B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5136CB-8F47-49E9-93E8-2845D7D6A6C5}" type="presOf" srcId="{7DFF5E0C-A47D-4430-9D28-68B211970C08}" destId="{448430F6-CA5C-4013-A95E-683918FAE21F}" srcOrd="0" destOrd="0" presId="urn:microsoft.com/office/officeart/2008/layout/PictureAccentList"/>
    <dgm:cxn modelId="{2EA76B9C-6B3E-41B2-BBEF-CD9F20629C11}" srcId="{EBCAA2DA-4E80-41A7-AE13-BD32480145DE}" destId="{7DFF5E0C-A47D-4430-9D28-68B211970C08}" srcOrd="1" destOrd="0" parTransId="{44A60C82-887C-46F9-AA6D-5B6770B042ED}" sibTransId="{6D18BF69-9117-494C-8AD1-D40DB22870F2}"/>
    <dgm:cxn modelId="{DE30D5BA-0DD8-4BA2-A242-65EC01BE20B7}" type="presOf" srcId="{39F35CD6-FDC0-4B0D-8FD6-316D0556DCC5}" destId="{7DD3816C-18DA-46FA-86E9-CE0FC7C883B6}" srcOrd="0" destOrd="0" presId="urn:microsoft.com/office/officeart/2008/layout/PictureAccentList"/>
    <dgm:cxn modelId="{449034DE-542C-4612-B83B-331FBE1407EF}" type="presOf" srcId="{5E449B4E-04F4-454F-B07E-37F24D957D1B}" destId="{0648F040-0A59-44AB-ACF3-9E3E84491942}" srcOrd="0" destOrd="0" presId="urn:microsoft.com/office/officeart/2008/layout/PictureAccentList"/>
    <dgm:cxn modelId="{661F2B1A-631B-4193-870F-A67C7C8F1703}" type="presOf" srcId="{1FB11759-A468-4E38-A9B8-1619C56778C9}" destId="{92B2E233-5A6E-4B25-B4D1-680D6D944F3F}" srcOrd="0" destOrd="0" presId="urn:microsoft.com/office/officeart/2008/layout/PictureAccentList"/>
    <dgm:cxn modelId="{EC7F466F-1A4B-4781-98CD-7171C75D9227}" srcId="{1FB11759-A468-4E38-A9B8-1619C56778C9}" destId="{EBCAA2DA-4E80-41A7-AE13-BD32480145DE}" srcOrd="0" destOrd="0" parTransId="{0A18F893-06C7-40B5-9AB4-382AD7D10581}" sibTransId="{6E560DB8-E583-47AE-A84A-A292E46E9C2C}"/>
    <dgm:cxn modelId="{FF2116F7-CA1B-4467-8968-EDA267A897E2}" srcId="{EBCAA2DA-4E80-41A7-AE13-BD32480145DE}" destId="{39F35CD6-FDC0-4B0D-8FD6-316D0556DCC5}" srcOrd="0" destOrd="0" parTransId="{0AD3AA81-A84E-4334-A8E7-DB6C24844859}" sibTransId="{5955F94F-DFB7-424B-8F0F-BCE4054BD3CC}"/>
    <dgm:cxn modelId="{2EE1FC46-F467-4C02-94B9-B8FA9F3C8B0B}" srcId="{EBCAA2DA-4E80-41A7-AE13-BD32480145DE}" destId="{5E449B4E-04F4-454F-B07E-37F24D957D1B}" srcOrd="2" destOrd="0" parTransId="{9451BB3C-AAF4-4B0A-BEAF-C5C7DBE18AB8}" sibTransId="{ECC6A7C2-F26A-4D58-981E-2419186EE1C1}"/>
    <dgm:cxn modelId="{295D5C21-EC11-4556-B149-F9283539CADA}" type="presOf" srcId="{EBCAA2DA-4E80-41A7-AE13-BD32480145DE}" destId="{119B1814-3E47-4E5F-99F5-84BD272ED864}" srcOrd="0" destOrd="0" presId="urn:microsoft.com/office/officeart/2008/layout/PictureAccentList"/>
    <dgm:cxn modelId="{11457759-0FC9-47F1-BB66-9F832DA5FD7E}" type="presParOf" srcId="{92B2E233-5A6E-4B25-B4D1-680D6D944F3F}" destId="{41B2AB64-3328-4062-BB3E-4984D6732109}" srcOrd="0" destOrd="0" presId="urn:microsoft.com/office/officeart/2008/layout/PictureAccentList"/>
    <dgm:cxn modelId="{39E2D5FB-73FC-49E1-9A34-B0C6555A39E7}" type="presParOf" srcId="{41B2AB64-3328-4062-BB3E-4984D6732109}" destId="{F58591AF-F576-42DB-9C4E-B1D2BB879CA6}" srcOrd="0" destOrd="0" presId="urn:microsoft.com/office/officeart/2008/layout/PictureAccentList"/>
    <dgm:cxn modelId="{4815F874-30D8-4C48-AE13-E730932D92B4}" type="presParOf" srcId="{F58591AF-F576-42DB-9C4E-B1D2BB879CA6}" destId="{119B1814-3E47-4E5F-99F5-84BD272ED864}" srcOrd="0" destOrd="0" presId="urn:microsoft.com/office/officeart/2008/layout/PictureAccentList"/>
    <dgm:cxn modelId="{2AC510F9-6E53-4CDA-9010-CEAEFD35260B}" type="presParOf" srcId="{41B2AB64-3328-4062-BB3E-4984D6732109}" destId="{E7DF6557-A8C1-4FE5-B1F9-F367CE1740D0}" srcOrd="1" destOrd="0" presId="urn:microsoft.com/office/officeart/2008/layout/PictureAccentList"/>
    <dgm:cxn modelId="{923FA55F-99F2-44C1-B5F5-6A88F747F234}" type="presParOf" srcId="{E7DF6557-A8C1-4FE5-B1F9-F367CE1740D0}" destId="{DDFFBFCD-9160-4BFD-97EA-AFD4938B06E6}" srcOrd="0" destOrd="0" presId="urn:microsoft.com/office/officeart/2008/layout/PictureAccentList"/>
    <dgm:cxn modelId="{14F4B5DA-A2D9-45A1-BE82-D4E3E614BD06}" type="presParOf" srcId="{DDFFBFCD-9160-4BFD-97EA-AFD4938B06E6}" destId="{992FADE9-F959-4DF9-BA1C-6A35BFD557E5}" srcOrd="0" destOrd="0" presId="urn:microsoft.com/office/officeart/2008/layout/PictureAccentList"/>
    <dgm:cxn modelId="{A1057729-1C4E-4D8F-8F9D-AB5DB76644E3}" type="presParOf" srcId="{DDFFBFCD-9160-4BFD-97EA-AFD4938B06E6}" destId="{7DD3816C-18DA-46FA-86E9-CE0FC7C883B6}" srcOrd="1" destOrd="0" presId="urn:microsoft.com/office/officeart/2008/layout/PictureAccentList"/>
    <dgm:cxn modelId="{8CE6A9F3-5E96-41DE-BCED-0AE13E1AEAA1}" type="presParOf" srcId="{E7DF6557-A8C1-4FE5-B1F9-F367CE1740D0}" destId="{EDCE9477-923D-4B51-954A-5FC9D252CFEA}" srcOrd="1" destOrd="0" presId="urn:microsoft.com/office/officeart/2008/layout/PictureAccentList"/>
    <dgm:cxn modelId="{9B286B3F-7D71-44E3-B46E-E18F10076A93}" type="presParOf" srcId="{EDCE9477-923D-4B51-954A-5FC9D252CFEA}" destId="{90D6A2C5-A06C-4AB8-9197-7A391683655C}" srcOrd="0" destOrd="0" presId="urn:microsoft.com/office/officeart/2008/layout/PictureAccentList"/>
    <dgm:cxn modelId="{E1A3E4BE-6C1B-4442-A339-96304A387C4A}" type="presParOf" srcId="{EDCE9477-923D-4B51-954A-5FC9D252CFEA}" destId="{448430F6-CA5C-4013-A95E-683918FAE21F}" srcOrd="1" destOrd="0" presId="urn:microsoft.com/office/officeart/2008/layout/PictureAccentList"/>
    <dgm:cxn modelId="{AA7F36DF-3928-4B4A-AD83-6EC653E6BA39}" type="presParOf" srcId="{E7DF6557-A8C1-4FE5-B1F9-F367CE1740D0}" destId="{B488A134-7BC8-4BCD-B761-6D2027DB335D}" srcOrd="2" destOrd="0" presId="urn:microsoft.com/office/officeart/2008/layout/PictureAccentList"/>
    <dgm:cxn modelId="{FA06D341-F56D-46AB-8E29-0DF3AB53F941}" type="presParOf" srcId="{B488A134-7BC8-4BCD-B761-6D2027DB335D}" destId="{57CA55C2-242B-4674-A98C-54CAB673C98E}" srcOrd="0" destOrd="0" presId="urn:microsoft.com/office/officeart/2008/layout/PictureAccentList"/>
    <dgm:cxn modelId="{EDC4EC2A-119E-4049-B196-13726C7AA8BA}" type="presParOf" srcId="{B488A134-7BC8-4BCD-B761-6D2027DB335D}" destId="{0648F040-0A59-44AB-ACF3-9E3E84491942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812C3B-A1BC-4670-9273-D43821BA2C02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DA85B723-1158-427C-BE60-8C1246BE762C}">
      <dgm:prSet phldrT="[Текст]" custT="1"/>
      <dgm:spPr/>
      <dgm:t>
        <a:bodyPr/>
        <a:lstStyle/>
        <a:p>
          <a:r>
            <a:rPr lang="ru-RU" sz="2400" b="0" i="0" dirty="0" smtClean="0"/>
            <a:t>Уменьшает проницаемость капилляров почек</a:t>
          </a:r>
          <a:endParaRPr lang="ru-RU" sz="2400" dirty="0"/>
        </a:p>
      </dgm:t>
    </dgm:pt>
    <dgm:pt modelId="{F28CDA55-A51D-4AC5-A35F-BC3EC0C616DB}" type="parTrans" cxnId="{D43A6CF6-7FDF-483E-9418-13E693B18B5B}">
      <dgm:prSet/>
      <dgm:spPr/>
      <dgm:t>
        <a:bodyPr/>
        <a:lstStyle/>
        <a:p>
          <a:endParaRPr lang="ru-RU" sz="1600"/>
        </a:p>
      </dgm:t>
    </dgm:pt>
    <dgm:pt modelId="{C606C365-685C-49CD-9067-1FA9F0BBDDAB}" type="sibTrans" cxnId="{D43A6CF6-7FDF-483E-9418-13E693B18B5B}">
      <dgm:prSet custT="1"/>
      <dgm:spPr>
        <a:solidFill>
          <a:srgbClr val="92D050"/>
        </a:solidFill>
      </dgm:spPr>
      <dgm:t>
        <a:bodyPr/>
        <a:lstStyle/>
        <a:p>
          <a:endParaRPr lang="ru-RU" sz="2000"/>
        </a:p>
      </dgm:t>
    </dgm:pt>
    <dgm:pt modelId="{35441C97-EECA-4436-BA22-E52A29DAA5EE}">
      <dgm:prSet phldrT="[Текст]" custT="1"/>
      <dgm:spPr/>
      <dgm:t>
        <a:bodyPr/>
        <a:lstStyle/>
        <a:p>
          <a:r>
            <a:rPr lang="ru-RU" sz="2400" dirty="0" smtClean="0"/>
            <a:t>Уменьшают потерю белка с мочой</a:t>
          </a:r>
          <a:endParaRPr lang="ru-RU" sz="2400" dirty="0"/>
        </a:p>
      </dgm:t>
    </dgm:pt>
    <dgm:pt modelId="{F42AD2D0-DB3F-4D75-BF11-FC52F6406648}" type="parTrans" cxnId="{CC116C33-ADCE-4F30-9AD8-945961B41107}">
      <dgm:prSet/>
      <dgm:spPr/>
      <dgm:t>
        <a:bodyPr/>
        <a:lstStyle/>
        <a:p>
          <a:endParaRPr lang="ru-RU" sz="1600"/>
        </a:p>
      </dgm:t>
    </dgm:pt>
    <dgm:pt modelId="{C8C4453B-A293-41E7-88AD-CD71C567809D}" type="sibTrans" cxnId="{CC116C33-ADCE-4F30-9AD8-945961B41107}">
      <dgm:prSet/>
      <dgm:spPr/>
      <dgm:t>
        <a:bodyPr/>
        <a:lstStyle/>
        <a:p>
          <a:endParaRPr lang="ru-RU" sz="1600"/>
        </a:p>
      </dgm:t>
    </dgm:pt>
    <dgm:pt modelId="{D81B4FC6-B24C-46D5-8D73-DA82EF390EE6}" type="pres">
      <dgm:prSet presAssocID="{4B812C3B-A1BC-4670-9273-D43821BA2C02}" presName="Name0" presStyleCnt="0">
        <dgm:presLayoutVars>
          <dgm:dir/>
          <dgm:resizeHandles val="exact"/>
        </dgm:presLayoutVars>
      </dgm:prSet>
      <dgm:spPr/>
    </dgm:pt>
    <dgm:pt modelId="{78722BDE-5C93-41C0-BE90-C981F3845257}" type="pres">
      <dgm:prSet presAssocID="{DA85B723-1158-427C-BE60-8C1246BE762C}" presName="node" presStyleLbl="node1" presStyleIdx="0" presStyleCnt="2" custScaleY="79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6AC7A-CF1A-4788-9F1B-9753472E3773}" type="pres">
      <dgm:prSet presAssocID="{C606C365-685C-49CD-9067-1FA9F0BBDDAB}" presName="sibTrans" presStyleLbl="sibTrans2D1" presStyleIdx="0" presStyleCnt="1"/>
      <dgm:spPr/>
      <dgm:t>
        <a:bodyPr/>
        <a:lstStyle/>
        <a:p>
          <a:endParaRPr lang="ru-RU"/>
        </a:p>
      </dgm:t>
    </dgm:pt>
    <dgm:pt modelId="{3692CC05-FC90-4352-8545-F4E8DC298315}" type="pres">
      <dgm:prSet presAssocID="{C606C365-685C-49CD-9067-1FA9F0BBDDAB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F9CE6E21-672E-40CA-94F6-F5402FC7F839}" type="pres">
      <dgm:prSet presAssocID="{35441C97-EECA-4436-BA22-E52A29DAA5EE}" presName="node" presStyleLbl="node1" presStyleIdx="1" presStyleCnt="2" custScaleY="79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F45071-A69E-4258-8BEC-E586B9F5E598}" type="presOf" srcId="{C606C365-685C-49CD-9067-1FA9F0BBDDAB}" destId="{3692CC05-FC90-4352-8545-F4E8DC298315}" srcOrd="1" destOrd="0" presId="urn:microsoft.com/office/officeart/2005/8/layout/process1"/>
    <dgm:cxn modelId="{D4919ADB-679F-4C96-97C1-4C4483A50B23}" type="presOf" srcId="{DA85B723-1158-427C-BE60-8C1246BE762C}" destId="{78722BDE-5C93-41C0-BE90-C981F3845257}" srcOrd="0" destOrd="0" presId="urn:microsoft.com/office/officeart/2005/8/layout/process1"/>
    <dgm:cxn modelId="{D43A6CF6-7FDF-483E-9418-13E693B18B5B}" srcId="{4B812C3B-A1BC-4670-9273-D43821BA2C02}" destId="{DA85B723-1158-427C-BE60-8C1246BE762C}" srcOrd="0" destOrd="0" parTransId="{F28CDA55-A51D-4AC5-A35F-BC3EC0C616DB}" sibTransId="{C606C365-685C-49CD-9067-1FA9F0BBDDAB}"/>
    <dgm:cxn modelId="{802628E7-5CFA-4BFA-8A71-8169C4802F0B}" type="presOf" srcId="{35441C97-EECA-4436-BA22-E52A29DAA5EE}" destId="{F9CE6E21-672E-40CA-94F6-F5402FC7F839}" srcOrd="0" destOrd="0" presId="urn:microsoft.com/office/officeart/2005/8/layout/process1"/>
    <dgm:cxn modelId="{470F3C36-5CFC-40A8-B033-349EA64B2AD6}" type="presOf" srcId="{C606C365-685C-49CD-9067-1FA9F0BBDDAB}" destId="{8D06AC7A-CF1A-4788-9F1B-9753472E3773}" srcOrd="0" destOrd="0" presId="urn:microsoft.com/office/officeart/2005/8/layout/process1"/>
    <dgm:cxn modelId="{CC116C33-ADCE-4F30-9AD8-945961B41107}" srcId="{4B812C3B-A1BC-4670-9273-D43821BA2C02}" destId="{35441C97-EECA-4436-BA22-E52A29DAA5EE}" srcOrd="1" destOrd="0" parTransId="{F42AD2D0-DB3F-4D75-BF11-FC52F6406648}" sibTransId="{C8C4453B-A293-41E7-88AD-CD71C567809D}"/>
    <dgm:cxn modelId="{1337D113-128C-43FB-A5A5-6D61ECCE7A97}" type="presOf" srcId="{4B812C3B-A1BC-4670-9273-D43821BA2C02}" destId="{D81B4FC6-B24C-46D5-8D73-DA82EF390EE6}" srcOrd="0" destOrd="0" presId="urn:microsoft.com/office/officeart/2005/8/layout/process1"/>
    <dgm:cxn modelId="{52CD3163-C46B-4BE0-8B14-DACF6B286C64}" type="presParOf" srcId="{D81B4FC6-B24C-46D5-8D73-DA82EF390EE6}" destId="{78722BDE-5C93-41C0-BE90-C981F3845257}" srcOrd="0" destOrd="0" presId="urn:microsoft.com/office/officeart/2005/8/layout/process1"/>
    <dgm:cxn modelId="{4D0C0C26-A4E3-472F-8481-CCF0B41E023F}" type="presParOf" srcId="{D81B4FC6-B24C-46D5-8D73-DA82EF390EE6}" destId="{8D06AC7A-CF1A-4788-9F1B-9753472E3773}" srcOrd="1" destOrd="0" presId="urn:microsoft.com/office/officeart/2005/8/layout/process1"/>
    <dgm:cxn modelId="{975D13BC-D79C-4665-B2CA-D0FBC28716F5}" type="presParOf" srcId="{8D06AC7A-CF1A-4788-9F1B-9753472E3773}" destId="{3692CC05-FC90-4352-8545-F4E8DC298315}" srcOrd="0" destOrd="0" presId="urn:microsoft.com/office/officeart/2005/8/layout/process1"/>
    <dgm:cxn modelId="{DDBFD752-9BD3-43F7-85B4-CE3A2401B9CD}" type="presParOf" srcId="{D81B4FC6-B24C-46D5-8D73-DA82EF390EE6}" destId="{F9CE6E21-672E-40CA-94F6-F5402FC7F83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45E8AE-FEA5-4250-8207-FBE79C42025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5607AA-8C6B-4A27-9EE4-565C00091704}">
      <dgm:prSet phldrT="[Текст]"/>
      <dgm:spPr>
        <a:noFill/>
      </dgm:spPr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Эфирные масла </a:t>
          </a:r>
          <a:endParaRPr lang="ru-RU" dirty="0">
            <a:solidFill>
              <a:srgbClr val="FF0000"/>
            </a:solidFill>
          </a:endParaRPr>
        </a:p>
      </dgm:t>
    </dgm:pt>
    <dgm:pt modelId="{ABB7A687-6D7F-4CD0-B7DC-0476C36B6B2F}" type="parTrans" cxnId="{AFAA55C9-BB20-4843-B292-B4B8C0BBCB0F}">
      <dgm:prSet/>
      <dgm:spPr/>
      <dgm:t>
        <a:bodyPr/>
        <a:lstStyle/>
        <a:p>
          <a:endParaRPr lang="ru-RU"/>
        </a:p>
      </dgm:t>
    </dgm:pt>
    <dgm:pt modelId="{3255115F-1C43-40DB-BB1C-155893F1305E}" type="sibTrans" cxnId="{AFAA55C9-BB20-4843-B292-B4B8C0BBCB0F}">
      <dgm:prSet/>
      <dgm:spPr/>
      <dgm:t>
        <a:bodyPr/>
        <a:lstStyle/>
        <a:p>
          <a:endParaRPr lang="ru-RU"/>
        </a:p>
      </dgm:t>
    </dgm:pt>
    <dgm:pt modelId="{DEFE7594-1582-4AEE-AAEE-F64DCCE1855E}">
      <dgm:prSet phldrT="[Текст]"/>
      <dgm:spPr/>
      <dgm:t>
        <a:bodyPr/>
        <a:lstStyle/>
        <a:p>
          <a:r>
            <a:rPr lang="ru-RU" dirty="0" smtClean="0"/>
            <a:t>расширяют сосуды почек </a:t>
          </a:r>
          <a:endParaRPr lang="ru-RU" dirty="0"/>
        </a:p>
      </dgm:t>
    </dgm:pt>
    <dgm:pt modelId="{FD31FCDE-2A94-4980-975F-ADA2E2B65281}" type="parTrans" cxnId="{1C61EB37-4E46-4958-9DCE-84E9D1055BC7}">
      <dgm:prSet/>
      <dgm:spPr/>
      <dgm:t>
        <a:bodyPr/>
        <a:lstStyle/>
        <a:p>
          <a:endParaRPr lang="ru-RU"/>
        </a:p>
      </dgm:t>
    </dgm:pt>
    <dgm:pt modelId="{524ED9DC-460F-4033-A7FF-72200F4B69E5}" type="sibTrans" cxnId="{1C61EB37-4E46-4958-9DCE-84E9D1055BC7}">
      <dgm:prSet/>
      <dgm:spPr/>
      <dgm:t>
        <a:bodyPr/>
        <a:lstStyle/>
        <a:p>
          <a:endParaRPr lang="ru-RU"/>
        </a:p>
      </dgm:t>
    </dgm:pt>
    <dgm:pt modelId="{4CB6443D-8842-4274-BDA1-D554224392BF}">
      <dgm:prSet phldrT="[Текст]"/>
      <dgm:spPr/>
      <dgm:t>
        <a:bodyPr/>
        <a:lstStyle/>
        <a:p>
          <a:r>
            <a:rPr lang="ru-RU" dirty="0" smtClean="0"/>
            <a:t>улучшают кровоснабжение почечного эпителия</a:t>
          </a:r>
          <a:endParaRPr lang="ru-RU" dirty="0"/>
        </a:p>
      </dgm:t>
    </dgm:pt>
    <dgm:pt modelId="{D2B04C0B-F44F-4BF8-8D4D-8D63FB1F2933}" type="parTrans" cxnId="{2DA47B44-CF7A-4C11-B2D8-E0E503251322}">
      <dgm:prSet/>
      <dgm:spPr/>
      <dgm:t>
        <a:bodyPr/>
        <a:lstStyle/>
        <a:p>
          <a:endParaRPr lang="ru-RU"/>
        </a:p>
      </dgm:t>
    </dgm:pt>
    <dgm:pt modelId="{3A590080-CE81-4B4A-8F5B-EDA632CA5071}" type="sibTrans" cxnId="{2DA47B44-CF7A-4C11-B2D8-E0E503251322}">
      <dgm:prSet/>
      <dgm:spPr/>
      <dgm:t>
        <a:bodyPr/>
        <a:lstStyle/>
        <a:p>
          <a:endParaRPr lang="ru-RU"/>
        </a:p>
      </dgm:t>
    </dgm:pt>
    <dgm:pt modelId="{DEEBF3E9-6A8A-455B-907D-D1DFAC77C251}">
      <dgm:prSet phldrT="[Текст]"/>
      <dgm:spPr>
        <a:noFill/>
      </dgm:spPr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Фенолкарбоновые кислоты</a:t>
          </a:r>
          <a:endParaRPr lang="ru-RU" b="1" dirty="0">
            <a:solidFill>
              <a:srgbClr val="FF0000"/>
            </a:solidFill>
          </a:endParaRPr>
        </a:p>
      </dgm:t>
    </dgm:pt>
    <dgm:pt modelId="{7CC2D7EC-09FB-4891-BEC1-39265C2E37DB}" type="parTrans" cxnId="{70A613C7-2BBB-4FFE-96BA-88BE998F0654}">
      <dgm:prSet/>
      <dgm:spPr/>
      <dgm:t>
        <a:bodyPr/>
        <a:lstStyle/>
        <a:p>
          <a:endParaRPr lang="ru-RU"/>
        </a:p>
      </dgm:t>
    </dgm:pt>
    <dgm:pt modelId="{78E3231B-6BDC-4CE1-B731-947C542245D3}" type="sibTrans" cxnId="{70A613C7-2BBB-4FFE-96BA-88BE998F0654}">
      <dgm:prSet/>
      <dgm:spPr/>
      <dgm:t>
        <a:bodyPr/>
        <a:lstStyle/>
        <a:p>
          <a:endParaRPr lang="ru-RU"/>
        </a:p>
      </dgm:t>
    </dgm:pt>
    <dgm:pt modelId="{AAD50144-A1F3-490F-BCE7-B7204FEE2676}">
      <dgm:prSet phldrT="[Текст]"/>
      <dgm:spPr/>
      <dgm:t>
        <a:bodyPr/>
        <a:lstStyle/>
        <a:p>
          <a:r>
            <a:rPr lang="ru-RU" dirty="0" smtClean="0"/>
            <a:t>создают высокое осмотическое давление </a:t>
          </a:r>
          <a:endParaRPr lang="ru-RU" dirty="0"/>
        </a:p>
      </dgm:t>
    </dgm:pt>
    <dgm:pt modelId="{11BC3ADA-47FC-4E29-B1B4-B73A41D1F33A}" type="parTrans" cxnId="{C7219CAD-D7D4-423B-935D-6424A7AA3110}">
      <dgm:prSet/>
      <dgm:spPr/>
      <dgm:t>
        <a:bodyPr/>
        <a:lstStyle/>
        <a:p>
          <a:endParaRPr lang="ru-RU"/>
        </a:p>
      </dgm:t>
    </dgm:pt>
    <dgm:pt modelId="{3D399B29-99F5-42DB-A635-85802B01ABF6}" type="sibTrans" cxnId="{C7219CAD-D7D4-423B-935D-6424A7AA3110}">
      <dgm:prSet/>
      <dgm:spPr/>
      <dgm:t>
        <a:bodyPr/>
        <a:lstStyle/>
        <a:p>
          <a:endParaRPr lang="ru-RU"/>
        </a:p>
      </dgm:t>
    </dgm:pt>
    <dgm:pt modelId="{9E7317E8-DCBA-4F40-B14A-26D14E066759}">
      <dgm:prSet phldrT="[Текст]"/>
      <dgm:spPr/>
      <dgm:t>
        <a:bodyPr/>
        <a:lstStyle/>
        <a:p>
          <a:r>
            <a:rPr lang="ru-RU" dirty="0" smtClean="0"/>
            <a:t>увеличение выведения воды происходит без нарушения ионного баланса (калий–сберегающий эффект)</a:t>
          </a:r>
          <a:endParaRPr lang="ru-RU" dirty="0"/>
        </a:p>
      </dgm:t>
    </dgm:pt>
    <dgm:pt modelId="{9D899FF2-DBB5-420F-8D33-56B42A531085}" type="parTrans" cxnId="{6E3F3E81-1767-475F-B285-8569844044CE}">
      <dgm:prSet/>
      <dgm:spPr/>
      <dgm:t>
        <a:bodyPr/>
        <a:lstStyle/>
        <a:p>
          <a:endParaRPr lang="ru-RU"/>
        </a:p>
      </dgm:t>
    </dgm:pt>
    <dgm:pt modelId="{8467675C-5C3E-4471-870A-9BDFBE79B25A}" type="sibTrans" cxnId="{6E3F3E81-1767-475F-B285-8569844044CE}">
      <dgm:prSet/>
      <dgm:spPr/>
      <dgm:t>
        <a:bodyPr/>
        <a:lstStyle/>
        <a:p>
          <a:endParaRPr lang="ru-RU"/>
        </a:p>
      </dgm:t>
    </dgm:pt>
    <dgm:pt modelId="{698D141B-74D3-403B-A23B-EE16C0419917}">
      <dgm:prSet phldrT="[Текст]"/>
      <dgm:spPr/>
      <dgm:t>
        <a:bodyPr/>
        <a:lstStyle/>
        <a:p>
          <a:r>
            <a:rPr lang="ru-RU" dirty="0" smtClean="0"/>
            <a:t>уменьшение </a:t>
          </a:r>
          <a:r>
            <a:rPr lang="ru-RU" dirty="0" err="1" smtClean="0"/>
            <a:t>реабсорбции</a:t>
          </a:r>
          <a:r>
            <a:rPr lang="ru-RU" dirty="0" smtClean="0"/>
            <a:t> ионов натрия и соответствующего количества воды</a:t>
          </a:r>
          <a:endParaRPr lang="ru-RU" dirty="0"/>
        </a:p>
      </dgm:t>
    </dgm:pt>
    <dgm:pt modelId="{79993D55-14C9-4318-8B6A-66B0C23C3726}" type="parTrans" cxnId="{C2CD8973-66E8-4C65-9851-BB61C5323C7A}">
      <dgm:prSet/>
      <dgm:spPr/>
      <dgm:t>
        <a:bodyPr/>
        <a:lstStyle/>
        <a:p>
          <a:endParaRPr lang="ru-RU"/>
        </a:p>
      </dgm:t>
    </dgm:pt>
    <dgm:pt modelId="{EC85A981-8D0E-4FA0-8EFB-507ABFEE0429}" type="sibTrans" cxnId="{C2CD8973-66E8-4C65-9851-BB61C5323C7A}">
      <dgm:prSet/>
      <dgm:spPr/>
      <dgm:t>
        <a:bodyPr/>
        <a:lstStyle/>
        <a:p>
          <a:endParaRPr lang="ru-RU"/>
        </a:p>
      </dgm:t>
    </dgm:pt>
    <dgm:pt modelId="{C487FC6B-6F72-4BDA-8908-C3B69320A7FA}" type="pres">
      <dgm:prSet presAssocID="{EF45E8AE-FEA5-4250-8207-FBE79C4202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F896CA-98DA-45AB-96E9-EFF20FAF7A1B}" type="pres">
      <dgm:prSet presAssocID="{A05607AA-8C6B-4A27-9EE4-565C00091704}" presName="linNode" presStyleCnt="0"/>
      <dgm:spPr/>
    </dgm:pt>
    <dgm:pt modelId="{BD592CA7-BDD5-413A-A1D2-3EA04FADD067}" type="pres">
      <dgm:prSet presAssocID="{A05607AA-8C6B-4A27-9EE4-565C00091704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90EE14-A1C0-4CFC-8BF4-B8745777A348}" type="pres">
      <dgm:prSet presAssocID="{A05607AA-8C6B-4A27-9EE4-565C00091704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F3F2F-B8BB-4262-9FCD-782BDA133C03}" type="pres">
      <dgm:prSet presAssocID="{3255115F-1C43-40DB-BB1C-155893F1305E}" presName="sp" presStyleCnt="0"/>
      <dgm:spPr/>
    </dgm:pt>
    <dgm:pt modelId="{F4897042-F331-45C2-9473-5DDE060A5A45}" type="pres">
      <dgm:prSet presAssocID="{DEEBF3E9-6A8A-455B-907D-D1DFAC77C251}" presName="linNode" presStyleCnt="0"/>
      <dgm:spPr/>
    </dgm:pt>
    <dgm:pt modelId="{C3D4D274-37E5-4742-BE85-B950B994A0FD}" type="pres">
      <dgm:prSet presAssocID="{DEEBF3E9-6A8A-455B-907D-D1DFAC77C251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85B526-4FFF-44AB-9CB4-241BD1FCC290}" type="pres">
      <dgm:prSet presAssocID="{DEEBF3E9-6A8A-455B-907D-D1DFAC77C251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A47B44-CF7A-4C11-B2D8-E0E503251322}" srcId="{A05607AA-8C6B-4A27-9EE4-565C00091704}" destId="{4CB6443D-8842-4274-BDA1-D554224392BF}" srcOrd="1" destOrd="0" parTransId="{D2B04C0B-F44F-4BF8-8D4D-8D63FB1F2933}" sibTransId="{3A590080-CE81-4B4A-8F5B-EDA632CA5071}"/>
    <dgm:cxn modelId="{8FD961DC-22A2-4C50-BD08-44499DB18348}" type="presOf" srcId="{698D141B-74D3-403B-A23B-EE16C0419917}" destId="{C190EE14-A1C0-4CFC-8BF4-B8745777A348}" srcOrd="0" destOrd="2" presId="urn:microsoft.com/office/officeart/2005/8/layout/vList5"/>
    <dgm:cxn modelId="{532A2F06-ABB6-46C2-99A8-C39C252FEFCA}" type="presOf" srcId="{A05607AA-8C6B-4A27-9EE4-565C00091704}" destId="{BD592CA7-BDD5-413A-A1D2-3EA04FADD067}" srcOrd="0" destOrd="0" presId="urn:microsoft.com/office/officeart/2005/8/layout/vList5"/>
    <dgm:cxn modelId="{0EBA06EE-8929-4249-B73A-E7397F525D4D}" type="presOf" srcId="{9E7317E8-DCBA-4F40-B14A-26D14E066759}" destId="{2B85B526-4FFF-44AB-9CB4-241BD1FCC290}" srcOrd="0" destOrd="1" presId="urn:microsoft.com/office/officeart/2005/8/layout/vList5"/>
    <dgm:cxn modelId="{C7219CAD-D7D4-423B-935D-6424A7AA3110}" srcId="{DEEBF3E9-6A8A-455B-907D-D1DFAC77C251}" destId="{AAD50144-A1F3-490F-BCE7-B7204FEE2676}" srcOrd="0" destOrd="0" parTransId="{11BC3ADA-47FC-4E29-B1B4-B73A41D1F33A}" sibTransId="{3D399B29-99F5-42DB-A635-85802B01ABF6}"/>
    <dgm:cxn modelId="{1A8D7A9D-0125-4B50-AC18-46136401274B}" type="presOf" srcId="{EF45E8AE-FEA5-4250-8207-FBE79C420251}" destId="{C487FC6B-6F72-4BDA-8908-C3B69320A7FA}" srcOrd="0" destOrd="0" presId="urn:microsoft.com/office/officeart/2005/8/layout/vList5"/>
    <dgm:cxn modelId="{6E3F3E81-1767-475F-B285-8569844044CE}" srcId="{DEEBF3E9-6A8A-455B-907D-D1DFAC77C251}" destId="{9E7317E8-DCBA-4F40-B14A-26D14E066759}" srcOrd="1" destOrd="0" parTransId="{9D899FF2-DBB5-420F-8D33-56B42A531085}" sibTransId="{8467675C-5C3E-4471-870A-9BDFBE79B25A}"/>
    <dgm:cxn modelId="{DCB2A4BE-E4C9-440D-BDFF-D12996D31CDE}" type="presOf" srcId="{AAD50144-A1F3-490F-BCE7-B7204FEE2676}" destId="{2B85B526-4FFF-44AB-9CB4-241BD1FCC290}" srcOrd="0" destOrd="0" presId="urn:microsoft.com/office/officeart/2005/8/layout/vList5"/>
    <dgm:cxn modelId="{70A613C7-2BBB-4FFE-96BA-88BE998F0654}" srcId="{EF45E8AE-FEA5-4250-8207-FBE79C420251}" destId="{DEEBF3E9-6A8A-455B-907D-D1DFAC77C251}" srcOrd="1" destOrd="0" parTransId="{7CC2D7EC-09FB-4891-BEC1-39265C2E37DB}" sibTransId="{78E3231B-6BDC-4CE1-B731-947C542245D3}"/>
    <dgm:cxn modelId="{C3B33CFA-2C57-4C39-B906-26931E4DFABF}" type="presOf" srcId="{4CB6443D-8842-4274-BDA1-D554224392BF}" destId="{C190EE14-A1C0-4CFC-8BF4-B8745777A348}" srcOrd="0" destOrd="1" presId="urn:microsoft.com/office/officeart/2005/8/layout/vList5"/>
    <dgm:cxn modelId="{8BAAA64E-6DE4-4C21-BE71-C2E368A87DEA}" type="presOf" srcId="{DEEBF3E9-6A8A-455B-907D-D1DFAC77C251}" destId="{C3D4D274-37E5-4742-BE85-B950B994A0FD}" srcOrd="0" destOrd="0" presId="urn:microsoft.com/office/officeart/2005/8/layout/vList5"/>
    <dgm:cxn modelId="{AFAA55C9-BB20-4843-B292-B4B8C0BBCB0F}" srcId="{EF45E8AE-FEA5-4250-8207-FBE79C420251}" destId="{A05607AA-8C6B-4A27-9EE4-565C00091704}" srcOrd="0" destOrd="0" parTransId="{ABB7A687-6D7F-4CD0-B7DC-0476C36B6B2F}" sibTransId="{3255115F-1C43-40DB-BB1C-155893F1305E}"/>
    <dgm:cxn modelId="{5066A99F-C1F5-4C86-9FEF-8554761D4856}" type="presOf" srcId="{DEFE7594-1582-4AEE-AAEE-F64DCCE1855E}" destId="{C190EE14-A1C0-4CFC-8BF4-B8745777A348}" srcOrd="0" destOrd="0" presId="urn:microsoft.com/office/officeart/2005/8/layout/vList5"/>
    <dgm:cxn modelId="{C2CD8973-66E8-4C65-9851-BB61C5323C7A}" srcId="{A05607AA-8C6B-4A27-9EE4-565C00091704}" destId="{698D141B-74D3-403B-A23B-EE16C0419917}" srcOrd="2" destOrd="0" parTransId="{79993D55-14C9-4318-8B6A-66B0C23C3726}" sibTransId="{EC85A981-8D0E-4FA0-8EFB-507ABFEE0429}"/>
    <dgm:cxn modelId="{1C61EB37-4E46-4958-9DCE-84E9D1055BC7}" srcId="{A05607AA-8C6B-4A27-9EE4-565C00091704}" destId="{DEFE7594-1582-4AEE-AAEE-F64DCCE1855E}" srcOrd="0" destOrd="0" parTransId="{FD31FCDE-2A94-4980-975F-ADA2E2B65281}" sibTransId="{524ED9DC-460F-4033-A7FF-72200F4B69E5}"/>
    <dgm:cxn modelId="{61B2ED9C-50F3-4E68-902E-D5D1637A10C9}" type="presParOf" srcId="{C487FC6B-6F72-4BDA-8908-C3B69320A7FA}" destId="{71F896CA-98DA-45AB-96E9-EFF20FAF7A1B}" srcOrd="0" destOrd="0" presId="urn:microsoft.com/office/officeart/2005/8/layout/vList5"/>
    <dgm:cxn modelId="{DD718BFC-AA82-4F43-94A0-63DD01A5BCF9}" type="presParOf" srcId="{71F896CA-98DA-45AB-96E9-EFF20FAF7A1B}" destId="{BD592CA7-BDD5-413A-A1D2-3EA04FADD067}" srcOrd="0" destOrd="0" presId="urn:microsoft.com/office/officeart/2005/8/layout/vList5"/>
    <dgm:cxn modelId="{DA2B81BC-AA54-40EF-8BE4-4F02C7E2DDE2}" type="presParOf" srcId="{71F896CA-98DA-45AB-96E9-EFF20FAF7A1B}" destId="{C190EE14-A1C0-4CFC-8BF4-B8745777A348}" srcOrd="1" destOrd="0" presId="urn:microsoft.com/office/officeart/2005/8/layout/vList5"/>
    <dgm:cxn modelId="{FE544067-C431-4682-936C-1874AE43E7F1}" type="presParOf" srcId="{C487FC6B-6F72-4BDA-8908-C3B69320A7FA}" destId="{8FCF3F2F-B8BB-4262-9FCD-782BDA133C03}" srcOrd="1" destOrd="0" presId="urn:microsoft.com/office/officeart/2005/8/layout/vList5"/>
    <dgm:cxn modelId="{2025DB16-02E4-4884-B4E2-2E12C5DC02E7}" type="presParOf" srcId="{C487FC6B-6F72-4BDA-8908-C3B69320A7FA}" destId="{F4897042-F331-45C2-9473-5DDE060A5A45}" srcOrd="2" destOrd="0" presId="urn:microsoft.com/office/officeart/2005/8/layout/vList5"/>
    <dgm:cxn modelId="{5ED71BB9-1B6E-43AC-A5BD-46A61A6482B2}" type="presParOf" srcId="{F4897042-F331-45C2-9473-5DDE060A5A45}" destId="{C3D4D274-37E5-4742-BE85-B950B994A0FD}" srcOrd="0" destOrd="0" presId="urn:microsoft.com/office/officeart/2005/8/layout/vList5"/>
    <dgm:cxn modelId="{E03D3122-A84F-46DB-A92E-52D574655DC8}" type="presParOf" srcId="{F4897042-F331-45C2-9473-5DDE060A5A45}" destId="{2B85B526-4FFF-44AB-9CB4-241BD1FCC2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DF4915-5B68-4FF5-8C67-DAD3178EF6D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9D55B14-2D37-4CE0-984A-4CBF7591BCC5}">
      <dgm:prSet phldrT="[Текст]"/>
      <dgm:spPr/>
      <dgm:t>
        <a:bodyPr/>
        <a:lstStyle/>
        <a:p>
          <a:r>
            <a:rPr lang="ru-RU" dirty="0" smtClean="0"/>
            <a:t>Острые и хронические инфекции мочевого пузыря (цистит) и почек (пиелонефрит);</a:t>
          </a:r>
        </a:p>
      </dgm:t>
    </dgm:pt>
    <dgm:pt modelId="{2F3B8267-2C8C-4727-AA57-F24A4CBF6076}" type="parTrans" cxnId="{D1B44BA4-A3AE-4DE5-B715-8256F6E2238B}">
      <dgm:prSet/>
      <dgm:spPr/>
      <dgm:t>
        <a:bodyPr/>
        <a:lstStyle/>
        <a:p>
          <a:endParaRPr lang="ru-RU"/>
        </a:p>
      </dgm:t>
    </dgm:pt>
    <dgm:pt modelId="{7EC50602-9AF6-4009-98D3-C3B38C1792A0}" type="sibTrans" cxnId="{D1B44BA4-A3AE-4DE5-B715-8256F6E2238B}">
      <dgm:prSet/>
      <dgm:spPr/>
      <dgm:t>
        <a:bodyPr/>
        <a:lstStyle/>
        <a:p>
          <a:endParaRPr lang="ru-RU"/>
        </a:p>
      </dgm:t>
    </dgm:pt>
    <dgm:pt modelId="{148027F5-9C20-41F4-9AEB-8610300236E7}">
      <dgm:prSet phldrT="[Текст]"/>
      <dgm:spPr/>
      <dgm:t>
        <a:bodyPr/>
        <a:lstStyle/>
        <a:p>
          <a:r>
            <a:rPr lang="ru-RU" dirty="0" smtClean="0"/>
            <a:t>Профилактика образования мочевых камней, в </a:t>
          </a:r>
          <a:r>
            <a:rPr lang="ru-RU" dirty="0" err="1" smtClean="0"/>
            <a:t>т.ч</a:t>
          </a:r>
          <a:r>
            <a:rPr lang="ru-RU" dirty="0" smtClean="0"/>
            <a:t>. после их удаления.</a:t>
          </a:r>
          <a:endParaRPr lang="ru-RU" dirty="0"/>
        </a:p>
      </dgm:t>
    </dgm:pt>
    <dgm:pt modelId="{B33DCF04-4D30-4056-A373-CCF0AFB47FDA}" type="sibTrans" cxnId="{8B4B06B3-E01E-41FB-B4C6-3DBAB1E2ED61}">
      <dgm:prSet/>
      <dgm:spPr/>
      <dgm:t>
        <a:bodyPr/>
        <a:lstStyle/>
        <a:p>
          <a:endParaRPr lang="ru-RU"/>
        </a:p>
      </dgm:t>
    </dgm:pt>
    <dgm:pt modelId="{5669ABBC-1CAB-4B15-A11C-DF69CEF5AF9A}" type="parTrans" cxnId="{8B4B06B3-E01E-41FB-B4C6-3DBAB1E2ED61}">
      <dgm:prSet/>
      <dgm:spPr/>
      <dgm:t>
        <a:bodyPr/>
        <a:lstStyle/>
        <a:p>
          <a:endParaRPr lang="ru-RU"/>
        </a:p>
      </dgm:t>
    </dgm:pt>
    <dgm:pt modelId="{46E9A101-499D-429B-AE39-890257B7B01F}">
      <dgm:prSet phldrT="[Текст]"/>
      <dgm:spPr/>
      <dgm:t>
        <a:bodyPr/>
        <a:lstStyle/>
        <a:p>
          <a:r>
            <a:rPr lang="ru-RU" dirty="0" smtClean="0"/>
            <a:t>Неинфекционные хронические воспаления почек (</a:t>
          </a:r>
          <a:r>
            <a:rPr lang="ru-RU" dirty="0" err="1" smtClean="0"/>
            <a:t>гломерулонефрит</a:t>
          </a:r>
          <a:r>
            <a:rPr lang="ru-RU" dirty="0" smtClean="0"/>
            <a:t>, интерстициальный нефрит);</a:t>
          </a:r>
        </a:p>
      </dgm:t>
    </dgm:pt>
    <dgm:pt modelId="{33C978CF-866F-4345-8F2A-E6817406D9EE}" type="parTrans" cxnId="{675A3F97-6FBE-4F17-8BDC-7C47DA70478E}">
      <dgm:prSet/>
      <dgm:spPr/>
      <dgm:t>
        <a:bodyPr/>
        <a:lstStyle/>
        <a:p>
          <a:endParaRPr lang="ru-RU"/>
        </a:p>
      </dgm:t>
    </dgm:pt>
    <dgm:pt modelId="{2F950D1A-AB0D-4446-89A7-9CD98CDECC59}" type="sibTrans" cxnId="{675A3F97-6FBE-4F17-8BDC-7C47DA70478E}">
      <dgm:prSet/>
      <dgm:spPr/>
      <dgm:t>
        <a:bodyPr/>
        <a:lstStyle/>
        <a:p>
          <a:endParaRPr lang="ru-RU"/>
        </a:p>
      </dgm:t>
    </dgm:pt>
    <dgm:pt modelId="{AD24B2A5-99CD-4FF1-A835-0537D1503C42}" type="pres">
      <dgm:prSet presAssocID="{2EDF4915-5B68-4FF5-8C67-DAD3178EF6D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15FA7AC-F8CF-4B26-AE53-9C8587F4015D}" type="pres">
      <dgm:prSet presAssocID="{2EDF4915-5B68-4FF5-8C67-DAD3178EF6D9}" presName="Name1" presStyleCnt="0"/>
      <dgm:spPr/>
    </dgm:pt>
    <dgm:pt modelId="{63DEE41D-1D2D-4D5A-AB14-675D78AF64D1}" type="pres">
      <dgm:prSet presAssocID="{2EDF4915-5B68-4FF5-8C67-DAD3178EF6D9}" presName="cycle" presStyleCnt="0"/>
      <dgm:spPr/>
    </dgm:pt>
    <dgm:pt modelId="{D18B0405-7EEA-4E37-B1DD-5031220B46ED}" type="pres">
      <dgm:prSet presAssocID="{2EDF4915-5B68-4FF5-8C67-DAD3178EF6D9}" presName="srcNode" presStyleLbl="node1" presStyleIdx="0" presStyleCnt="3"/>
      <dgm:spPr/>
    </dgm:pt>
    <dgm:pt modelId="{7DD0E77B-D43A-41A8-BE9E-203EE148B40D}" type="pres">
      <dgm:prSet presAssocID="{2EDF4915-5B68-4FF5-8C67-DAD3178EF6D9}" presName="conn" presStyleLbl="parChTrans1D2" presStyleIdx="0" presStyleCnt="1"/>
      <dgm:spPr/>
      <dgm:t>
        <a:bodyPr/>
        <a:lstStyle/>
        <a:p>
          <a:endParaRPr lang="ru-RU"/>
        </a:p>
      </dgm:t>
    </dgm:pt>
    <dgm:pt modelId="{87AD306C-9ECD-4EED-9428-C2DF7D8EA51B}" type="pres">
      <dgm:prSet presAssocID="{2EDF4915-5B68-4FF5-8C67-DAD3178EF6D9}" presName="extraNode" presStyleLbl="node1" presStyleIdx="0" presStyleCnt="3"/>
      <dgm:spPr/>
    </dgm:pt>
    <dgm:pt modelId="{986F2A18-6924-4DE3-8992-F8639E05892F}" type="pres">
      <dgm:prSet presAssocID="{2EDF4915-5B68-4FF5-8C67-DAD3178EF6D9}" presName="dstNode" presStyleLbl="node1" presStyleIdx="0" presStyleCnt="3"/>
      <dgm:spPr/>
    </dgm:pt>
    <dgm:pt modelId="{D5AC97DC-A79B-4F3C-8D4B-8F2F5666DFD8}" type="pres">
      <dgm:prSet presAssocID="{29D55B14-2D37-4CE0-984A-4CBF7591BCC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98F0B-4D93-4AFF-8A83-034C6910972F}" type="pres">
      <dgm:prSet presAssocID="{29D55B14-2D37-4CE0-984A-4CBF7591BCC5}" presName="accent_1" presStyleCnt="0"/>
      <dgm:spPr/>
    </dgm:pt>
    <dgm:pt modelId="{450F909A-5FFB-476B-B756-5FDF4E50E41F}" type="pres">
      <dgm:prSet presAssocID="{29D55B14-2D37-4CE0-984A-4CBF7591BCC5}" presName="accentRepeatNode" presStyleLbl="solidFgAcc1" presStyleIdx="0" presStyleCnt="3"/>
      <dgm:spPr/>
    </dgm:pt>
    <dgm:pt modelId="{DE7F6F20-573F-4EB0-A11D-4B0B6FACD45F}" type="pres">
      <dgm:prSet presAssocID="{46E9A101-499D-429B-AE39-890257B7B01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4EB93-4284-4D54-BA70-5446D9F4342F}" type="pres">
      <dgm:prSet presAssocID="{46E9A101-499D-429B-AE39-890257B7B01F}" presName="accent_2" presStyleCnt="0"/>
      <dgm:spPr/>
    </dgm:pt>
    <dgm:pt modelId="{5704DF60-7367-4405-9260-5E061CEF4BC1}" type="pres">
      <dgm:prSet presAssocID="{46E9A101-499D-429B-AE39-890257B7B01F}" presName="accentRepeatNode" presStyleLbl="solidFgAcc1" presStyleIdx="1" presStyleCnt="3"/>
      <dgm:spPr/>
    </dgm:pt>
    <dgm:pt modelId="{D197AD46-3563-4142-8309-FAA67ED44532}" type="pres">
      <dgm:prSet presAssocID="{148027F5-9C20-41F4-9AEB-8610300236E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796AD0-C7CF-44C1-915D-B06E34DB3590}" type="pres">
      <dgm:prSet presAssocID="{148027F5-9C20-41F4-9AEB-8610300236E7}" presName="accent_3" presStyleCnt="0"/>
      <dgm:spPr/>
    </dgm:pt>
    <dgm:pt modelId="{57A241E9-7D78-442F-8B47-7D518F8E2B33}" type="pres">
      <dgm:prSet presAssocID="{148027F5-9C20-41F4-9AEB-8610300236E7}" presName="accentRepeatNode" presStyleLbl="solidFgAcc1" presStyleIdx="2" presStyleCnt="3"/>
      <dgm:spPr/>
    </dgm:pt>
  </dgm:ptLst>
  <dgm:cxnLst>
    <dgm:cxn modelId="{30D251CD-951C-4146-A706-FDF80F495AFB}" type="presOf" srcId="{148027F5-9C20-41F4-9AEB-8610300236E7}" destId="{D197AD46-3563-4142-8309-FAA67ED44532}" srcOrd="0" destOrd="0" presId="urn:microsoft.com/office/officeart/2008/layout/VerticalCurvedList"/>
    <dgm:cxn modelId="{E13A6E41-1406-45CF-8B13-172D97626CA4}" type="presOf" srcId="{7EC50602-9AF6-4009-98D3-C3B38C1792A0}" destId="{7DD0E77B-D43A-41A8-BE9E-203EE148B40D}" srcOrd="0" destOrd="0" presId="urn:microsoft.com/office/officeart/2008/layout/VerticalCurvedList"/>
    <dgm:cxn modelId="{8B4B06B3-E01E-41FB-B4C6-3DBAB1E2ED61}" srcId="{2EDF4915-5B68-4FF5-8C67-DAD3178EF6D9}" destId="{148027F5-9C20-41F4-9AEB-8610300236E7}" srcOrd="2" destOrd="0" parTransId="{5669ABBC-1CAB-4B15-A11C-DF69CEF5AF9A}" sibTransId="{B33DCF04-4D30-4056-A373-CCF0AFB47FDA}"/>
    <dgm:cxn modelId="{95E11CC8-F5A1-4501-8B3F-B56A5E2121AA}" type="presOf" srcId="{29D55B14-2D37-4CE0-984A-4CBF7591BCC5}" destId="{D5AC97DC-A79B-4F3C-8D4B-8F2F5666DFD8}" srcOrd="0" destOrd="0" presId="urn:microsoft.com/office/officeart/2008/layout/VerticalCurvedList"/>
    <dgm:cxn modelId="{44157CA6-8A55-41AE-A230-1A3A7DCB50DA}" type="presOf" srcId="{2EDF4915-5B68-4FF5-8C67-DAD3178EF6D9}" destId="{AD24B2A5-99CD-4FF1-A835-0537D1503C42}" srcOrd="0" destOrd="0" presId="urn:microsoft.com/office/officeart/2008/layout/VerticalCurvedList"/>
    <dgm:cxn modelId="{D1B44BA4-A3AE-4DE5-B715-8256F6E2238B}" srcId="{2EDF4915-5B68-4FF5-8C67-DAD3178EF6D9}" destId="{29D55B14-2D37-4CE0-984A-4CBF7591BCC5}" srcOrd="0" destOrd="0" parTransId="{2F3B8267-2C8C-4727-AA57-F24A4CBF6076}" sibTransId="{7EC50602-9AF6-4009-98D3-C3B38C1792A0}"/>
    <dgm:cxn modelId="{675A3F97-6FBE-4F17-8BDC-7C47DA70478E}" srcId="{2EDF4915-5B68-4FF5-8C67-DAD3178EF6D9}" destId="{46E9A101-499D-429B-AE39-890257B7B01F}" srcOrd="1" destOrd="0" parTransId="{33C978CF-866F-4345-8F2A-E6817406D9EE}" sibTransId="{2F950D1A-AB0D-4446-89A7-9CD98CDECC59}"/>
    <dgm:cxn modelId="{016E6DC3-13D8-4C1D-8808-C935BCA22650}" type="presOf" srcId="{46E9A101-499D-429B-AE39-890257B7B01F}" destId="{DE7F6F20-573F-4EB0-A11D-4B0B6FACD45F}" srcOrd="0" destOrd="0" presId="urn:microsoft.com/office/officeart/2008/layout/VerticalCurvedList"/>
    <dgm:cxn modelId="{EBB01122-3DA5-4B6D-87F5-E85C95A2A5B5}" type="presParOf" srcId="{AD24B2A5-99CD-4FF1-A835-0537D1503C42}" destId="{215FA7AC-F8CF-4B26-AE53-9C8587F4015D}" srcOrd="0" destOrd="0" presId="urn:microsoft.com/office/officeart/2008/layout/VerticalCurvedList"/>
    <dgm:cxn modelId="{2AD57B79-03EB-46A3-A97B-C491E94CACCF}" type="presParOf" srcId="{215FA7AC-F8CF-4B26-AE53-9C8587F4015D}" destId="{63DEE41D-1D2D-4D5A-AB14-675D78AF64D1}" srcOrd="0" destOrd="0" presId="urn:microsoft.com/office/officeart/2008/layout/VerticalCurvedList"/>
    <dgm:cxn modelId="{86E998D8-A21C-4D9C-B2D0-E0AA483A13B1}" type="presParOf" srcId="{63DEE41D-1D2D-4D5A-AB14-675D78AF64D1}" destId="{D18B0405-7EEA-4E37-B1DD-5031220B46ED}" srcOrd="0" destOrd="0" presId="urn:microsoft.com/office/officeart/2008/layout/VerticalCurvedList"/>
    <dgm:cxn modelId="{B7038AE1-60D9-4554-9D65-D637979440EE}" type="presParOf" srcId="{63DEE41D-1D2D-4D5A-AB14-675D78AF64D1}" destId="{7DD0E77B-D43A-41A8-BE9E-203EE148B40D}" srcOrd="1" destOrd="0" presId="urn:microsoft.com/office/officeart/2008/layout/VerticalCurvedList"/>
    <dgm:cxn modelId="{10E0122A-0CD5-4041-A1D7-D08225D8F10A}" type="presParOf" srcId="{63DEE41D-1D2D-4D5A-AB14-675D78AF64D1}" destId="{87AD306C-9ECD-4EED-9428-C2DF7D8EA51B}" srcOrd="2" destOrd="0" presId="urn:microsoft.com/office/officeart/2008/layout/VerticalCurvedList"/>
    <dgm:cxn modelId="{161923BA-58BE-4452-B171-B29799194D8B}" type="presParOf" srcId="{63DEE41D-1D2D-4D5A-AB14-675D78AF64D1}" destId="{986F2A18-6924-4DE3-8992-F8639E05892F}" srcOrd="3" destOrd="0" presId="urn:microsoft.com/office/officeart/2008/layout/VerticalCurvedList"/>
    <dgm:cxn modelId="{B8A896E5-E3C5-4E15-B133-0698357B8EF1}" type="presParOf" srcId="{215FA7AC-F8CF-4B26-AE53-9C8587F4015D}" destId="{D5AC97DC-A79B-4F3C-8D4B-8F2F5666DFD8}" srcOrd="1" destOrd="0" presId="urn:microsoft.com/office/officeart/2008/layout/VerticalCurvedList"/>
    <dgm:cxn modelId="{CD61E5EE-33FB-43F2-B637-53D58255A6ED}" type="presParOf" srcId="{215FA7AC-F8CF-4B26-AE53-9C8587F4015D}" destId="{D7998F0B-4D93-4AFF-8A83-034C6910972F}" srcOrd="2" destOrd="0" presId="urn:microsoft.com/office/officeart/2008/layout/VerticalCurvedList"/>
    <dgm:cxn modelId="{3F61B5B9-7BFF-49C7-9DC0-CE6B1C2ACB10}" type="presParOf" srcId="{D7998F0B-4D93-4AFF-8A83-034C6910972F}" destId="{450F909A-5FFB-476B-B756-5FDF4E50E41F}" srcOrd="0" destOrd="0" presId="urn:microsoft.com/office/officeart/2008/layout/VerticalCurvedList"/>
    <dgm:cxn modelId="{91DC114E-0CD6-40C5-9004-3DC51BE9244D}" type="presParOf" srcId="{215FA7AC-F8CF-4B26-AE53-9C8587F4015D}" destId="{DE7F6F20-573F-4EB0-A11D-4B0B6FACD45F}" srcOrd="3" destOrd="0" presId="urn:microsoft.com/office/officeart/2008/layout/VerticalCurvedList"/>
    <dgm:cxn modelId="{F32BD1CA-67A9-4F2D-93A5-6DAD74E9240B}" type="presParOf" srcId="{215FA7AC-F8CF-4B26-AE53-9C8587F4015D}" destId="{9A34EB93-4284-4D54-BA70-5446D9F4342F}" srcOrd="4" destOrd="0" presId="urn:microsoft.com/office/officeart/2008/layout/VerticalCurvedList"/>
    <dgm:cxn modelId="{1D9F2F3E-EF2D-4C56-81CC-179925D79D4C}" type="presParOf" srcId="{9A34EB93-4284-4D54-BA70-5446D9F4342F}" destId="{5704DF60-7367-4405-9260-5E061CEF4BC1}" srcOrd="0" destOrd="0" presId="urn:microsoft.com/office/officeart/2008/layout/VerticalCurvedList"/>
    <dgm:cxn modelId="{C836EF71-A6A8-4E6D-B3AD-3E14FECD4F2C}" type="presParOf" srcId="{215FA7AC-F8CF-4B26-AE53-9C8587F4015D}" destId="{D197AD46-3563-4142-8309-FAA67ED44532}" srcOrd="5" destOrd="0" presId="urn:microsoft.com/office/officeart/2008/layout/VerticalCurvedList"/>
    <dgm:cxn modelId="{E19CDFAD-343F-4FC4-AEE8-E48E2B109CA9}" type="presParOf" srcId="{215FA7AC-F8CF-4B26-AE53-9C8587F4015D}" destId="{9E796AD0-C7CF-44C1-915D-B06E34DB3590}" srcOrd="6" destOrd="0" presId="urn:microsoft.com/office/officeart/2008/layout/VerticalCurvedList"/>
    <dgm:cxn modelId="{07BD6FAD-53F1-41FA-B56E-E8DB51C4D8C4}" type="presParOf" srcId="{9E796AD0-C7CF-44C1-915D-B06E34DB3590}" destId="{57A241E9-7D78-442F-8B47-7D518F8E2B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C2B71C-3465-432F-9885-67EA50216448}">
      <dsp:nvSpPr>
        <dsp:cNvPr id="0" name=""/>
        <dsp:cNvSpPr/>
      </dsp:nvSpPr>
      <dsp:spPr>
        <a:xfrm>
          <a:off x="3316" y="-615"/>
          <a:ext cx="3798502" cy="4041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Уратные</a:t>
          </a:r>
          <a:r>
            <a:rPr lang="ru-RU" sz="2000" kern="1200" dirty="0" smtClean="0"/>
            <a:t> камни</a:t>
          </a:r>
          <a:endParaRPr lang="ru-RU" sz="2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усиливает выделение мочевой кислоты с мочой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препятствует выпадению  кристаллов мочевой к-ты</a:t>
          </a:r>
          <a:endParaRPr lang="ru-RU" sz="1800" kern="1200" dirty="0"/>
        </a:p>
      </dsp:txBody>
      <dsp:txXfrm>
        <a:off x="3316" y="1616087"/>
        <a:ext cx="3798502" cy="1616703"/>
      </dsp:txXfrm>
    </dsp:sp>
    <dsp:sp modelId="{8E3AEFC2-0ECA-41BF-8ECC-262D06A09605}">
      <dsp:nvSpPr>
        <dsp:cNvPr id="0" name=""/>
        <dsp:cNvSpPr/>
      </dsp:nvSpPr>
      <dsp:spPr>
        <a:xfrm>
          <a:off x="1229614" y="241889"/>
          <a:ext cx="1345905" cy="1345905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tint val="5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E736C85-F80E-4506-9E95-2128A1D7AEB3}">
      <dsp:nvSpPr>
        <dsp:cNvPr id="0" name=""/>
        <dsp:cNvSpPr/>
      </dsp:nvSpPr>
      <dsp:spPr>
        <a:xfrm>
          <a:off x="3919089" y="0"/>
          <a:ext cx="3798502" cy="4041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7684680"/>
                <a:satOff val="-71851"/>
                <a:lumOff val="-15882"/>
                <a:alphaOff val="0"/>
                <a:lumMod val="95000"/>
              </a:schemeClr>
            </a:gs>
            <a:gs pos="100000">
              <a:schemeClr val="accent5">
                <a:hueOff val="17684680"/>
                <a:satOff val="-71851"/>
                <a:lumOff val="-15882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Оксалатные</a:t>
          </a:r>
          <a:r>
            <a:rPr lang="ru-RU" sz="2000" kern="1200" dirty="0" smtClean="0"/>
            <a:t> камни</a:t>
          </a:r>
          <a:endParaRPr lang="ru-RU" sz="2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подщелачивает мочу, если она резко кислая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поддерживает рН в пределах 6,2–6,8</a:t>
          </a:r>
          <a:endParaRPr lang="ru-RU" sz="1800" kern="1200" dirty="0"/>
        </a:p>
      </dsp:txBody>
      <dsp:txXfrm>
        <a:off x="3919089" y="1616703"/>
        <a:ext cx="3798502" cy="1616703"/>
      </dsp:txXfrm>
    </dsp:sp>
    <dsp:sp modelId="{A6D8A9C8-720A-4399-9027-D61AF92D9527}">
      <dsp:nvSpPr>
        <dsp:cNvPr id="0" name=""/>
        <dsp:cNvSpPr/>
      </dsp:nvSpPr>
      <dsp:spPr>
        <a:xfrm>
          <a:off x="5142071" y="241889"/>
          <a:ext cx="1345905" cy="1345905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hueOff val="18109092"/>
                <a:satOff val="-66584"/>
                <a:lumOff val="-6937"/>
                <a:alphaOff val="0"/>
                <a:lumMod val="95000"/>
              </a:schemeClr>
            </a:gs>
            <a:gs pos="100000">
              <a:schemeClr val="accent5">
                <a:tint val="50000"/>
                <a:hueOff val="18109092"/>
                <a:satOff val="-66584"/>
                <a:lumOff val="-6937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4A6A6E1-4A66-4396-BCB1-ACAC90D9B3A9}">
      <dsp:nvSpPr>
        <dsp:cNvPr id="0" name=""/>
        <dsp:cNvSpPr/>
      </dsp:nvSpPr>
      <dsp:spPr>
        <a:xfrm>
          <a:off x="260280" y="3029470"/>
          <a:ext cx="7100184" cy="1012902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71081F-8D51-4F7B-8D91-C301EFF2B3B8}">
      <dsp:nvSpPr>
        <dsp:cNvPr id="0" name=""/>
        <dsp:cNvSpPr/>
      </dsp:nvSpPr>
      <dsp:spPr>
        <a:xfrm>
          <a:off x="5380" y="852814"/>
          <a:ext cx="2323726" cy="173461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препятствуют образованию бактериального белка и размножению бактерий</a:t>
          </a:r>
          <a:endParaRPr lang="ru-RU" sz="1600" kern="1200" dirty="0"/>
        </a:p>
      </dsp:txBody>
      <dsp:txXfrm>
        <a:off x="5380" y="852814"/>
        <a:ext cx="2323726" cy="1734612"/>
      </dsp:txXfrm>
    </dsp:sp>
    <dsp:sp modelId="{7343A496-78BF-4D50-A686-FD1CA7FBCC36}">
      <dsp:nvSpPr>
        <dsp:cNvPr id="0" name=""/>
        <dsp:cNvSpPr/>
      </dsp:nvSpPr>
      <dsp:spPr>
        <a:xfrm>
          <a:off x="5380" y="2587426"/>
          <a:ext cx="2323726" cy="74588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Фенолкарбоновые кислоты</a:t>
          </a:r>
          <a:endParaRPr lang="ru-RU" sz="1400" kern="1200" dirty="0"/>
        </a:p>
      </dsp:txBody>
      <dsp:txXfrm>
        <a:off x="5380" y="2587426"/>
        <a:ext cx="1636427" cy="745883"/>
      </dsp:txXfrm>
    </dsp:sp>
    <dsp:sp modelId="{8CC351DB-B6BE-4960-9C81-C226F26BAC74}">
      <dsp:nvSpPr>
        <dsp:cNvPr id="0" name=""/>
        <dsp:cNvSpPr/>
      </dsp:nvSpPr>
      <dsp:spPr>
        <a:xfrm>
          <a:off x="1707541" y="2705903"/>
          <a:ext cx="813304" cy="813304"/>
        </a:xfrm>
        <a:prstGeom prst="ellips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4CFB5B-9399-41FA-964C-AEFD263E4105}">
      <dsp:nvSpPr>
        <dsp:cNvPr id="0" name=""/>
        <dsp:cNvSpPr/>
      </dsp:nvSpPr>
      <dsp:spPr>
        <a:xfrm>
          <a:off x="2722337" y="852814"/>
          <a:ext cx="2323726" cy="173461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428597"/>
              <a:satOff val="28557"/>
              <a:lumOff val="8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разрушают цитоплазматическую мембрану бактерий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уменьшают активность аэробного дыхания</a:t>
          </a:r>
          <a:endParaRPr lang="ru-RU" sz="1600" kern="1200" dirty="0"/>
        </a:p>
      </dsp:txBody>
      <dsp:txXfrm>
        <a:off x="2722337" y="852814"/>
        <a:ext cx="2323726" cy="1734612"/>
      </dsp:txXfrm>
    </dsp:sp>
    <dsp:sp modelId="{40288006-74C9-44AB-973D-1AC685B21ED9}">
      <dsp:nvSpPr>
        <dsp:cNvPr id="0" name=""/>
        <dsp:cNvSpPr/>
      </dsp:nvSpPr>
      <dsp:spPr>
        <a:xfrm>
          <a:off x="2722337" y="2587426"/>
          <a:ext cx="2323726" cy="745883"/>
        </a:xfrm>
        <a:prstGeom prst="rect">
          <a:avLst/>
        </a:prstGeom>
        <a:solidFill>
          <a:schemeClr val="accent4">
            <a:hueOff val="-428597"/>
            <a:satOff val="28557"/>
            <a:lumOff val="8726"/>
            <a:alphaOff val="0"/>
          </a:schemeClr>
        </a:solidFill>
        <a:ln w="15875" cap="flat" cmpd="sng" algn="ctr">
          <a:solidFill>
            <a:schemeClr val="accent4">
              <a:hueOff val="-428597"/>
              <a:satOff val="28557"/>
              <a:lumOff val="8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Эфирные масла </a:t>
          </a:r>
          <a:endParaRPr lang="ru-RU" sz="1400" kern="1200" dirty="0"/>
        </a:p>
      </dsp:txBody>
      <dsp:txXfrm>
        <a:off x="2722337" y="2587426"/>
        <a:ext cx="1636427" cy="745883"/>
      </dsp:txXfrm>
    </dsp:sp>
    <dsp:sp modelId="{8D146B19-4DF9-4092-B502-20A4D4711772}">
      <dsp:nvSpPr>
        <dsp:cNvPr id="0" name=""/>
        <dsp:cNvSpPr/>
      </dsp:nvSpPr>
      <dsp:spPr>
        <a:xfrm>
          <a:off x="4424498" y="2705903"/>
          <a:ext cx="813304" cy="813304"/>
        </a:xfrm>
        <a:prstGeom prst="ellipse">
          <a:avLst/>
        </a:prstGeom>
        <a:solidFill>
          <a:schemeClr val="accent4">
            <a:tint val="40000"/>
            <a:alpha val="90000"/>
            <a:hueOff val="-600429"/>
            <a:satOff val="29678"/>
            <a:lumOff val="2744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-600429"/>
              <a:satOff val="29678"/>
              <a:lumOff val="27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B90D3-A425-48B3-AA08-3EA22673A372}">
      <dsp:nvSpPr>
        <dsp:cNvPr id="0" name=""/>
        <dsp:cNvSpPr/>
      </dsp:nvSpPr>
      <dsp:spPr>
        <a:xfrm>
          <a:off x="5439293" y="852814"/>
          <a:ext cx="2323726" cy="173461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857194"/>
              <a:satOff val="57115"/>
              <a:lumOff val="17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связываются с белками клеточной стенки и разрушают клеточные мембраны бактерий</a:t>
          </a:r>
          <a:endParaRPr lang="ru-RU" sz="1600" kern="1200" dirty="0"/>
        </a:p>
      </dsp:txBody>
      <dsp:txXfrm>
        <a:off x="5439293" y="852814"/>
        <a:ext cx="2323726" cy="1734612"/>
      </dsp:txXfrm>
    </dsp:sp>
    <dsp:sp modelId="{5BCC05AF-5425-42F5-A4D9-5654FE6C6409}">
      <dsp:nvSpPr>
        <dsp:cNvPr id="0" name=""/>
        <dsp:cNvSpPr/>
      </dsp:nvSpPr>
      <dsp:spPr>
        <a:xfrm>
          <a:off x="5439293" y="2587426"/>
          <a:ext cx="2323726" cy="745883"/>
        </a:xfrm>
        <a:prstGeom prst="rect">
          <a:avLst/>
        </a:prstGeom>
        <a:solidFill>
          <a:schemeClr val="accent4">
            <a:hueOff val="-857194"/>
            <a:satOff val="57115"/>
            <a:lumOff val="17451"/>
            <a:alphaOff val="0"/>
          </a:schemeClr>
        </a:solidFill>
        <a:ln w="15875" cap="flat" cmpd="sng" algn="ctr">
          <a:solidFill>
            <a:schemeClr val="accent4">
              <a:hueOff val="-857194"/>
              <a:satOff val="57115"/>
              <a:lumOff val="17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Флавоны, </a:t>
          </a:r>
          <a:r>
            <a:rPr lang="ru-RU" sz="1400" kern="1200" dirty="0" err="1" smtClean="0"/>
            <a:t>флавоноиды</a:t>
          </a:r>
          <a:r>
            <a:rPr lang="ru-RU" sz="1400" kern="1200" dirty="0" smtClean="0"/>
            <a:t> и </a:t>
          </a:r>
          <a:r>
            <a:rPr lang="ru-RU" sz="1400" kern="1200" dirty="0" err="1" smtClean="0"/>
            <a:t>флавонолы</a:t>
          </a:r>
          <a:r>
            <a:rPr lang="ru-RU" sz="1400" kern="1200" dirty="0" smtClean="0"/>
            <a:t> </a:t>
          </a:r>
          <a:endParaRPr lang="ru-RU" sz="1400" kern="1200" dirty="0"/>
        </a:p>
      </dsp:txBody>
      <dsp:txXfrm>
        <a:off x="5439293" y="2587426"/>
        <a:ext cx="1636427" cy="745883"/>
      </dsp:txXfrm>
    </dsp:sp>
    <dsp:sp modelId="{D55D9CFD-790F-46F7-A7D1-38DE2BE4D90D}">
      <dsp:nvSpPr>
        <dsp:cNvPr id="0" name=""/>
        <dsp:cNvSpPr/>
      </dsp:nvSpPr>
      <dsp:spPr>
        <a:xfrm>
          <a:off x="7141455" y="2705903"/>
          <a:ext cx="813304" cy="813304"/>
        </a:xfrm>
        <a:prstGeom prst="ellipse">
          <a:avLst/>
        </a:prstGeom>
        <a:solidFill>
          <a:schemeClr val="accent4">
            <a:tint val="40000"/>
            <a:alpha val="90000"/>
            <a:hueOff val="-1200859"/>
            <a:satOff val="59357"/>
            <a:lumOff val="5488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-1200859"/>
              <a:satOff val="59357"/>
              <a:lumOff val="54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A454AE-7A77-46FE-8B32-23474E1B27F5}">
      <dsp:nvSpPr>
        <dsp:cNvPr id="0" name=""/>
        <dsp:cNvSpPr/>
      </dsp:nvSpPr>
      <dsp:spPr>
        <a:xfrm>
          <a:off x="-4666479" y="-715375"/>
          <a:ext cx="5558517" cy="5558517"/>
        </a:xfrm>
        <a:prstGeom prst="blockArc">
          <a:avLst>
            <a:gd name="adj1" fmla="val 18900000"/>
            <a:gd name="adj2" fmla="val 2700000"/>
            <a:gd name="adj3" fmla="val 389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8D29F-C245-4A01-AB7C-99080F3EE61C}">
      <dsp:nvSpPr>
        <dsp:cNvPr id="0" name=""/>
        <dsp:cNvSpPr/>
      </dsp:nvSpPr>
      <dsp:spPr>
        <a:xfrm>
          <a:off x="573703" y="412776"/>
          <a:ext cx="6695416" cy="8255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528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/>
            <a:t>существенно снижает воспалительный процесс в мочеиспускательной системе</a:t>
          </a:r>
          <a:endParaRPr lang="ru-RU" sz="2400" kern="1200" dirty="0"/>
        </a:p>
      </dsp:txBody>
      <dsp:txXfrm>
        <a:off x="573703" y="412776"/>
        <a:ext cx="6695416" cy="825553"/>
      </dsp:txXfrm>
    </dsp:sp>
    <dsp:sp modelId="{D3EBA044-A710-41CD-BF90-ECF72A871043}">
      <dsp:nvSpPr>
        <dsp:cNvPr id="0" name=""/>
        <dsp:cNvSpPr/>
      </dsp:nvSpPr>
      <dsp:spPr>
        <a:xfrm>
          <a:off x="57732" y="309582"/>
          <a:ext cx="1031941" cy="10319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A6CEEF-022A-4666-A269-A9244E0EF706}">
      <dsp:nvSpPr>
        <dsp:cNvPr id="0" name=""/>
        <dsp:cNvSpPr/>
      </dsp:nvSpPr>
      <dsp:spPr>
        <a:xfrm>
          <a:off x="873791" y="1651106"/>
          <a:ext cx="6395328" cy="8255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528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/>
            <a:t>устраняет спазм мочевыводящих путей</a:t>
          </a:r>
          <a:endParaRPr lang="ru-RU" sz="2400" kern="1200" dirty="0"/>
        </a:p>
      </dsp:txBody>
      <dsp:txXfrm>
        <a:off x="873791" y="1651106"/>
        <a:ext cx="6395328" cy="825553"/>
      </dsp:txXfrm>
    </dsp:sp>
    <dsp:sp modelId="{56076025-1E6B-43E2-A5CD-6039266C69EB}">
      <dsp:nvSpPr>
        <dsp:cNvPr id="0" name=""/>
        <dsp:cNvSpPr/>
      </dsp:nvSpPr>
      <dsp:spPr>
        <a:xfrm>
          <a:off x="357821" y="1547912"/>
          <a:ext cx="1031941" cy="10319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98C2E6-ADBB-4845-8D2E-BBAC28EE32C4}">
      <dsp:nvSpPr>
        <dsp:cNvPr id="0" name=""/>
        <dsp:cNvSpPr/>
      </dsp:nvSpPr>
      <dsp:spPr>
        <a:xfrm>
          <a:off x="573703" y="2889436"/>
          <a:ext cx="6695416" cy="8255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528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устраняет рези и боль при мочеиспускании</a:t>
          </a:r>
          <a:endParaRPr lang="ru-RU" sz="2400" kern="1200" dirty="0"/>
        </a:p>
      </dsp:txBody>
      <dsp:txXfrm>
        <a:off x="573703" y="2889436"/>
        <a:ext cx="6695416" cy="825553"/>
      </dsp:txXfrm>
    </dsp:sp>
    <dsp:sp modelId="{290FA23E-AF04-41F5-979C-4FA884CE3308}">
      <dsp:nvSpPr>
        <dsp:cNvPr id="0" name=""/>
        <dsp:cNvSpPr/>
      </dsp:nvSpPr>
      <dsp:spPr>
        <a:xfrm>
          <a:off x="57732" y="2786242"/>
          <a:ext cx="1031941" cy="10319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9B1814-3E47-4E5F-99F5-84BD272ED864}">
      <dsp:nvSpPr>
        <dsp:cNvPr id="0" name=""/>
        <dsp:cNvSpPr/>
      </dsp:nvSpPr>
      <dsp:spPr>
        <a:xfrm>
          <a:off x="354695" y="1253"/>
          <a:ext cx="6703027" cy="7536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Розмариновая кислота</a:t>
          </a:r>
          <a:endParaRPr lang="ru-RU" sz="4000" kern="1200" dirty="0"/>
        </a:p>
      </dsp:txBody>
      <dsp:txXfrm>
        <a:off x="354695" y="1253"/>
        <a:ext cx="6703027" cy="753620"/>
      </dsp:txXfrm>
    </dsp:sp>
    <dsp:sp modelId="{992FADE9-F959-4DF9-BA1C-6A35BFD557E5}">
      <dsp:nvSpPr>
        <dsp:cNvPr id="0" name=""/>
        <dsp:cNvSpPr/>
      </dsp:nvSpPr>
      <dsp:spPr>
        <a:xfrm>
          <a:off x="354695" y="890525"/>
          <a:ext cx="753620" cy="753620"/>
        </a:xfrm>
        <a:prstGeom prst="roundRect">
          <a:avLst>
            <a:gd name="adj" fmla="val 16670"/>
          </a:avLst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D3816C-18DA-46FA-86E9-CE0FC7C883B6}">
      <dsp:nvSpPr>
        <dsp:cNvPr id="0" name=""/>
        <dsp:cNvSpPr/>
      </dsp:nvSpPr>
      <dsp:spPr>
        <a:xfrm>
          <a:off x="1153533" y="890525"/>
          <a:ext cx="5904189" cy="753620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блокирует неспецифическую активацию комплемента и </a:t>
          </a:r>
          <a:r>
            <a:rPr lang="ru-RU" sz="2000" kern="1200" dirty="0" err="1" smtClean="0"/>
            <a:t>липооксигеназы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1153533" y="890525"/>
        <a:ext cx="5904189" cy="753620"/>
      </dsp:txXfrm>
    </dsp:sp>
    <dsp:sp modelId="{90D6A2C5-A06C-4AB8-9197-7A391683655C}">
      <dsp:nvSpPr>
        <dsp:cNvPr id="0" name=""/>
        <dsp:cNvSpPr/>
      </dsp:nvSpPr>
      <dsp:spPr>
        <a:xfrm>
          <a:off x="354695" y="1734580"/>
          <a:ext cx="753620" cy="753620"/>
        </a:xfrm>
        <a:prstGeom prst="roundRect">
          <a:avLst>
            <a:gd name="adj" fmla="val 16670"/>
          </a:avLst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430F6-CA5C-4013-A95E-683918FAE21F}">
      <dsp:nvSpPr>
        <dsp:cNvPr id="0" name=""/>
        <dsp:cNvSpPr/>
      </dsp:nvSpPr>
      <dsp:spPr>
        <a:xfrm>
          <a:off x="1153533" y="1734580"/>
          <a:ext cx="5904189" cy="753620"/>
        </a:xfrm>
        <a:prstGeom prst="roundRect">
          <a:avLst>
            <a:gd name="adj" fmla="val 16670"/>
          </a:avLst>
        </a:prstGeom>
        <a:solidFill>
          <a:schemeClr val="accent5">
            <a:hueOff val="8842340"/>
            <a:satOff val="-35925"/>
            <a:lumOff val="-79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угнетает синтез </a:t>
          </a:r>
          <a:r>
            <a:rPr lang="ru-RU" sz="2000" kern="1200" dirty="0" err="1" smtClean="0"/>
            <a:t>лейкотриенов</a:t>
          </a:r>
          <a:endParaRPr lang="ru-RU" sz="2000" kern="1200" dirty="0"/>
        </a:p>
      </dsp:txBody>
      <dsp:txXfrm>
        <a:off x="1153533" y="1734580"/>
        <a:ext cx="5904189" cy="753620"/>
      </dsp:txXfrm>
    </dsp:sp>
    <dsp:sp modelId="{57CA55C2-242B-4674-A98C-54CAB673C98E}">
      <dsp:nvSpPr>
        <dsp:cNvPr id="0" name=""/>
        <dsp:cNvSpPr/>
      </dsp:nvSpPr>
      <dsp:spPr>
        <a:xfrm>
          <a:off x="354695" y="2578635"/>
          <a:ext cx="753620" cy="753620"/>
        </a:xfrm>
        <a:prstGeom prst="roundRect">
          <a:avLst>
            <a:gd name="adj" fmla="val 16670"/>
          </a:avLst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8F040-0A59-44AB-ACF3-9E3E84491942}">
      <dsp:nvSpPr>
        <dsp:cNvPr id="0" name=""/>
        <dsp:cNvSpPr/>
      </dsp:nvSpPr>
      <dsp:spPr>
        <a:xfrm>
          <a:off x="1153533" y="2578635"/>
          <a:ext cx="5904189" cy="753620"/>
        </a:xfrm>
        <a:prstGeom prst="roundRect">
          <a:avLst>
            <a:gd name="adj" fmla="val 16670"/>
          </a:avLst>
        </a:prstGeom>
        <a:solidFill>
          <a:schemeClr val="accent5">
            <a:hueOff val="17684680"/>
            <a:satOff val="-71851"/>
            <a:lumOff val="-158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прерывает </a:t>
          </a:r>
          <a:r>
            <a:rPr lang="ru-RU" sz="2000" kern="1200" dirty="0" err="1" smtClean="0"/>
            <a:t>свободнорадикальные</a:t>
          </a:r>
          <a:r>
            <a:rPr lang="ru-RU" sz="2000" kern="1200" dirty="0" smtClean="0"/>
            <a:t> цепные реакции</a:t>
          </a:r>
          <a:endParaRPr lang="ru-RU" sz="2000" kern="1200" dirty="0"/>
        </a:p>
      </dsp:txBody>
      <dsp:txXfrm>
        <a:off x="1153533" y="2578635"/>
        <a:ext cx="5904189" cy="7536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722BDE-5C93-41C0-BE90-C981F3845257}">
      <dsp:nvSpPr>
        <dsp:cNvPr id="0" name=""/>
        <dsp:cNvSpPr/>
      </dsp:nvSpPr>
      <dsp:spPr>
        <a:xfrm>
          <a:off x="1436" y="1205240"/>
          <a:ext cx="3063220" cy="14698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/>
            <a:t>Уменьшает проницаемость капилляров почек</a:t>
          </a:r>
          <a:endParaRPr lang="ru-RU" sz="2400" kern="1200" dirty="0"/>
        </a:p>
      </dsp:txBody>
      <dsp:txXfrm>
        <a:off x="1436" y="1205240"/>
        <a:ext cx="3063220" cy="1469868"/>
      </dsp:txXfrm>
    </dsp:sp>
    <dsp:sp modelId="{8D06AC7A-CF1A-4788-9F1B-9753472E3773}">
      <dsp:nvSpPr>
        <dsp:cNvPr id="0" name=""/>
        <dsp:cNvSpPr/>
      </dsp:nvSpPr>
      <dsp:spPr>
        <a:xfrm>
          <a:off x="3370979" y="1560335"/>
          <a:ext cx="649402" cy="759678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370979" y="1560335"/>
        <a:ext cx="649402" cy="759678"/>
      </dsp:txXfrm>
    </dsp:sp>
    <dsp:sp modelId="{F9CE6E21-672E-40CA-94F6-F5402FC7F839}">
      <dsp:nvSpPr>
        <dsp:cNvPr id="0" name=""/>
        <dsp:cNvSpPr/>
      </dsp:nvSpPr>
      <dsp:spPr>
        <a:xfrm>
          <a:off x="4289945" y="1205240"/>
          <a:ext cx="3063220" cy="1469868"/>
        </a:xfrm>
        <a:prstGeom prst="roundRect">
          <a:avLst>
            <a:gd name="adj" fmla="val 10000"/>
          </a:avLst>
        </a:prstGeom>
        <a:solidFill>
          <a:schemeClr val="accent5">
            <a:hueOff val="17684680"/>
            <a:satOff val="-71851"/>
            <a:lumOff val="-158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Уменьшают потерю белка с мочой</a:t>
          </a:r>
          <a:endParaRPr lang="ru-RU" sz="2400" kern="1200" dirty="0"/>
        </a:p>
      </dsp:txBody>
      <dsp:txXfrm>
        <a:off x="4289945" y="1205240"/>
        <a:ext cx="3063220" cy="146986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90EE14-A1C0-4CFC-8BF4-B8745777A348}">
      <dsp:nvSpPr>
        <dsp:cNvPr id="0" name=""/>
        <dsp:cNvSpPr/>
      </dsp:nvSpPr>
      <dsp:spPr>
        <a:xfrm rot="5400000">
          <a:off x="4858937" y="-1814797"/>
          <a:ext cx="1210460" cy="514274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расширяют сосуды почек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улучшают кровоснабжение почечного эпителия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уменьшение </a:t>
          </a:r>
          <a:r>
            <a:rPr lang="ru-RU" sz="1600" kern="1200" dirty="0" err="1" smtClean="0"/>
            <a:t>реабсорбции</a:t>
          </a:r>
          <a:r>
            <a:rPr lang="ru-RU" sz="1600" kern="1200" dirty="0" smtClean="0"/>
            <a:t> ионов натрия и соответствующего количества воды</a:t>
          </a:r>
          <a:endParaRPr lang="ru-RU" sz="1600" kern="1200" dirty="0"/>
        </a:p>
      </dsp:txBody>
      <dsp:txXfrm rot="5400000">
        <a:off x="4858937" y="-1814797"/>
        <a:ext cx="1210460" cy="5142746"/>
      </dsp:txXfrm>
    </dsp:sp>
    <dsp:sp modelId="{BD592CA7-BDD5-413A-A1D2-3EA04FADD067}">
      <dsp:nvSpPr>
        <dsp:cNvPr id="0" name=""/>
        <dsp:cNvSpPr/>
      </dsp:nvSpPr>
      <dsp:spPr>
        <a:xfrm>
          <a:off x="0" y="37"/>
          <a:ext cx="2892794" cy="1513075"/>
        </a:xfrm>
        <a:prstGeom prst="roundRect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FF0000"/>
              </a:solidFill>
            </a:rPr>
            <a:t>Эфирные масла </a:t>
          </a:r>
          <a:endParaRPr lang="ru-RU" sz="2100" kern="1200" dirty="0">
            <a:solidFill>
              <a:srgbClr val="FF0000"/>
            </a:solidFill>
          </a:endParaRPr>
        </a:p>
      </dsp:txBody>
      <dsp:txXfrm>
        <a:off x="0" y="37"/>
        <a:ext cx="2892794" cy="1513075"/>
      </dsp:txXfrm>
    </dsp:sp>
    <dsp:sp modelId="{2B85B526-4FFF-44AB-9CB4-241BD1FCC290}">
      <dsp:nvSpPr>
        <dsp:cNvPr id="0" name=""/>
        <dsp:cNvSpPr/>
      </dsp:nvSpPr>
      <dsp:spPr>
        <a:xfrm rot="5400000">
          <a:off x="4858937" y="-226068"/>
          <a:ext cx="1210460" cy="514274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создают высокое осмотическое давление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увеличение выведения воды происходит без нарушения ионного баланса (калий–сберегающий эффект)</a:t>
          </a:r>
          <a:endParaRPr lang="ru-RU" sz="1600" kern="1200" dirty="0"/>
        </a:p>
      </dsp:txBody>
      <dsp:txXfrm rot="5400000">
        <a:off x="4858937" y="-226068"/>
        <a:ext cx="1210460" cy="5142746"/>
      </dsp:txXfrm>
    </dsp:sp>
    <dsp:sp modelId="{C3D4D274-37E5-4742-BE85-B950B994A0FD}">
      <dsp:nvSpPr>
        <dsp:cNvPr id="0" name=""/>
        <dsp:cNvSpPr/>
      </dsp:nvSpPr>
      <dsp:spPr>
        <a:xfrm>
          <a:off x="0" y="1588766"/>
          <a:ext cx="2892794" cy="1513075"/>
        </a:xfrm>
        <a:prstGeom prst="roundRect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FF0000"/>
              </a:solidFill>
            </a:rPr>
            <a:t>Фенолкарбоновые кислоты</a:t>
          </a:r>
          <a:endParaRPr lang="ru-RU" sz="2100" b="1" kern="1200" dirty="0">
            <a:solidFill>
              <a:srgbClr val="FF0000"/>
            </a:solidFill>
          </a:endParaRPr>
        </a:p>
      </dsp:txBody>
      <dsp:txXfrm>
        <a:off x="0" y="1588766"/>
        <a:ext cx="2892794" cy="151307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D0E77B-D43A-41A8-BE9E-203EE148B40D}">
      <dsp:nvSpPr>
        <dsp:cNvPr id="0" name=""/>
        <dsp:cNvSpPr/>
      </dsp:nvSpPr>
      <dsp:spPr>
        <a:xfrm>
          <a:off x="-4865960" y="-745702"/>
          <a:ext cx="5795486" cy="5795486"/>
        </a:xfrm>
        <a:prstGeom prst="blockArc">
          <a:avLst>
            <a:gd name="adj1" fmla="val 18900000"/>
            <a:gd name="adj2" fmla="val 2700000"/>
            <a:gd name="adj3" fmla="val 373"/>
          </a:avLst>
        </a:pr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AC97DC-A79B-4F3C-8D4B-8F2F5666DFD8}">
      <dsp:nvSpPr>
        <dsp:cNvPr id="0" name=""/>
        <dsp:cNvSpPr/>
      </dsp:nvSpPr>
      <dsp:spPr>
        <a:xfrm>
          <a:off x="597824" y="430408"/>
          <a:ext cx="6395478" cy="8608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3273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Острые и хронические инфекции мочевого пузыря (цистит) и почек (пиелонефрит);</a:t>
          </a:r>
        </a:p>
      </dsp:txBody>
      <dsp:txXfrm>
        <a:off x="597824" y="430408"/>
        <a:ext cx="6395478" cy="860816"/>
      </dsp:txXfrm>
    </dsp:sp>
    <dsp:sp modelId="{450F909A-5FFB-476B-B756-5FDF4E50E41F}">
      <dsp:nvSpPr>
        <dsp:cNvPr id="0" name=""/>
        <dsp:cNvSpPr/>
      </dsp:nvSpPr>
      <dsp:spPr>
        <a:xfrm>
          <a:off x="59814" y="322806"/>
          <a:ext cx="1076020" cy="1076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F6F20-573F-4EB0-A11D-4B0B6FACD45F}">
      <dsp:nvSpPr>
        <dsp:cNvPr id="0" name=""/>
        <dsp:cNvSpPr/>
      </dsp:nvSpPr>
      <dsp:spPr>
        <a:xfrm>
          <a:off x="910731" y="1721632"/>
          <a:ext cx="6082571" cy="860816"/>
        </a:xfrm>
        <a:prstGeom prst="rect">
          <a:avLst/>
        </a:prstGeom>
        <a:solidFill>
          <a:schemeClr val="accent5">
            <a:hueOff val="8842340"/>
            <a:satOff val="-35925"/>
            <a:lumOff val="-79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3273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Неинфекционные хронические воспаления почек (</a:t>
          </a:r>
          <a:r>
            <a:rPr lang="ru-RU" sz="1900" kern="1200" dirty="0" err="1" smtClean="0"/>
            <a:t>гломерулонефрит</a:t>
          </a:r>
          <a:r>
            <a:rPr lang="ru-RU" sz="1900" kern="1200" dirty="0" smtClean="0"/>
            <a:t>, интерстициальный нефрит);</a:t>
          </a:r>
        </a:p>
      </dsp:txBody>
      <dsp:txXfrm>
        <a:off x="910731" y="1721632"/>
        <a:ext cx="6082571" cy="860816"/>
      </dsp:txXfrm>
    </dsp:sp>
    <dsp:sp modelId="{5704DF60-7367-4405-9260-5E061CEF4BC1}">
      <dsp:nvSpPr>
        <dsp:cNvPr id="0" name=""/>
        <dsp:cNvSpPr/>
      </dsp:nvSpPr>
      <dsp:spPr>
        <a:xfrm>
          <a:off x="372721" y="1614030"/>
          <a:ext cx="1076020" cy="1076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8842340"/>
              <a:satOff val="-35925"/>
              <a:lumOff val="-7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97AD46-3563-4142-8309-FAA67ED44532}">
      <dsp:nvSpPr>
        <dsp:cNvPr id="0" name=""/>
        <dsp:cNvSpPr/>
      </dsp:nvSpPr>
      <dsp:spPr>
        <a:xfrm>
          <a:off x="597824" y="3012857"/>
          <a:ext cx="6395478" cy="860816"/>
        </a:xfrm>
        <a:prstGeom prst="rect">
          <a:avLst/>
        </a:prstGeom>
        <a:solidFill>
          <a:schemeClr val="accent5">
            <a:hueOff val="17684680"/>
            <a:satOff val="-71851"/>
            <a:lumOff val="-158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3273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Профилактика образования мочевых камней, в </a:t>
          </a:r>
          <a:r>
            <a:rPr lang="ru-RU" sz="1900" kern="1200" dirty="0" err="1" smtClean="0"/>
            <a:t>т.ч</a:t>
          </a:r>
          <a:r>
            <a:rPr lang="ru-RU" sz="1900" kern="1200" dirty="0" smtClean="0"/>
            <a:t>. после их удаления.</a:t>
          </a:r>
          <a:endParaRPr lang="ru-RU" sz="1900" kern="1200" dirty="0"/>
        </a:p>
      </dsp:txBody>
      <dsp:txXfrm>
        <a:off x="597824" y="3012857"/>
        <a:ext cx="6395478" cy="860816"/>
      </dsp:txXfrm>
    </dsp:sp>
    <dsp:sp modelId="{57A241E9-7D78-442F-8B47-7D518F8E2B33}">
      <dsp:nvSpPr>
        <dsp:cNvPr id="0" name=""/>
        <dsp:cNvSpPr/>
      </dsp:nvSpPr>
      <dsp:spPr>
        <a:xfrm>
          <a:off x="59814" y="2905255"/>
          <a:ext cx="1076020" cy="1076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17684680"/>
              <a:satOff val="-71851"/>
              <a:lumOff val="-1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10FEE-C935-4258-B45A-0B84F5F82C93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961E3-4018-4FA0-867B-A0277231C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7701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9B5F564-6250-43A1-80E2-55175211CD93}" type="slidenum">
              <a:rPr lang="ru-RU"/>
              <a:pPr eaLnBrk="1" hangingPunct="1"/>
              <a:t>12</a:t>
            </a:fld>
            <a:endParaRPr lang="ru-RU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380956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B8B4-85BD-4D6B-8249-5039B01F58AB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3BC6-ADA6-4827-A2DE-7D0290EDD2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B8B4-85BD-4D6B-8249-5039B01F58AB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3BC6-ADA6-4827-A2DE-7D0290EDD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B8B4-85BD-4D6B-8249-5039B01F58AB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3BC6-ADA6-4827-A2DE-7D0290EDD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65D77A6-60B7-4FC8-9765-753A7AF0D92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33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B8B4-85BD-4D6B-8249-5039B01F58AB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3BC6-ADA6-4827-A2DE-7D0290EDD2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B8B4-85BD-4D6B-8249-5039B01F58AB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3BC6-ADA6-4827-A2DE-7D0290EDD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B8B4-85BD-4D6B-8249-5039B01F58AB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3BC6-ADA6-4827-A2DE-7D0290EDD2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B8B4-85BD-4D6B-8249-5039B01F58AB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3BC6-ADA6-4827-A2DE-7D0290EDD2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B8B4-85BD-4D6B-8249-5039B01F58AB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3BC6-ADA6-4827-A2DE-7D0290EDD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B8B4-85BD-4D6B-8249-5039B01F58AB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3BC6-ADA6-4827-A2DE-7D0290EDD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B8B4-85BD-4D6B-8249-5039B01F58AB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3BC6-ADA6-4827-A2DE-7D0290EDD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B8B4-85BD-4D6B-8249-5039B01F58AB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3BC6-ADA6-4827-A2DE-7D0290EDD2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48B8B4-85BD-4D6B-8249-5039B01F58AB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0C43BC6-ADA6-4827-A2DE-7D0290EDD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13" Type="http://schemas.microsoft.com/office/2007/relationships/hdphoto" Target="../media/hdphoto5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12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hdphoto" Target="../media/hdphoto4.wdp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1.xml"/><Relationship Id="rId9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microsoft.com/office/2007/relationships/hdphoto" Target="../media/hdphoto1.wdp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microsoft.com/office/2007/relationships/hdphoto" Target="../media/hdphoto1.wdp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microsoft.com/office/2007/relationships/hdphoto" Target="../media/hdphoto1.wdp"/><Relationship Id="rId4" Type="http://schemas.openxmlformats.org/officeDocument/2006/relationships/diagramLayout" Target="../diagrams/layout4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microsoft.com/office/2007/relationships/hdphoto" Target="../media/hdphoto1.wdp"/><Relationship Id="rId4" Type="http://schemas.openxmlformats.org/officeDocument/2006/relationships/diagramLayout" Target="../diagrams/layout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microsoft.com/office/2007/relationships/hdphoto" Target="../media/hdphoto1.wdp"/><Relationship Id="rId4" Type="http://schemas.openxmlformats.org/officeDocument/2006/relationships/diagramLayout" Target="../diagrams/layout6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24.png"/><Relationship Id="rId4" Type="http://schemas.openxmlformats.org/officeDocument/2006/relationships/diagramQuickStyle" Target="../diagrams/quickStyle7.xml"/><Relationship Id="rId9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oik.ru/products/travyanye-fito-chay/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0435" y="6108339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Цистит? Камни? Забудь!</a:t>
            </a:r>
            <a:endParaRPr lang="ru-RU" sz="3200" b="1" dirty="0">
              <a:solidFill>
                <a:srgbClr val="00CC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-21308"/>
            <a:ext cx="3418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err="1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Нефролитекс</a:t>
            </a:r>
            <a:endParaRPr lang="ru-RU" sz="4400" b="1" u="sng" dirty="0" smtClean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ru-RU" sz="2000" b="1" u="sng" dirty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2000" b="1" u="sng" dirty="0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апсулы №60</a:t>
            </a:r>
            <a:endParaRPr lang="ru-RU" sz="2000" b="1" u="sng" dirty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8" name="Picture 4" descr="https://cf.ppt-online.org/files1/slide/l/LTCtQmP7cY98RFJophkrljUIXxGqeBZdMfK4vE1bN/slide-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0848"/>
            <a:ext cx="7056784" cy="4990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583" t="22435" r="16771" b="20039"/>
          <a:stretch/>
        </p:blipFill>
        <p:spPr>
          <a:xfrm>
            <a:off x="395536" y="5754397"/>
            <a:ext cx="1221007" cy="11036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417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Брошюры с коробочками\Нефролитекс\Нефролитекс коробоч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04" y="5661248"/>
            <a:ext cx="1977930" cy="14502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70435" y="6108339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Что такое цистит? Что такое МКБ? Забудь!</a:t>
            </a:r>
            <a:endParaRPr lang="ru-RU" sz="2800" b="1" dirty="0">
              <a:solidFill>
                <a:srgbClr val="00CC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13577"/>
            <a:ext cx="3418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err="1" smtClean="0">
                <a:solidFill>
                  <a:srgbClr val="FF9900"/>
                </a:solidFill>
                <a:latin typeface="Calibri" pitchFamily="34" charset="0"/>
                <a:cs typeface="Calibri" pitchFamily="34" charset="0"/>
              </a:rPr>
              <a:t>Нефролитекс</a:t>
            </a:r>
            <a:endParaRPr lang="ru-RU" sz="4400" b="1" u="sng" dirty="0" smtClean="0">
              <a:solidFill>
                <a:srgbClr val="FF9900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ru-RU" sz="2000" b="1" u="sng" dirty="0">
                <a:solidFill>
                  <a:srgbClr val="FF9900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2000" b="1" u="sng" dirty="0" smtClean="0">
                <a:solidFill>
                  <a:srgbClr val="FF9900"/>
                </a:solidFill>
                <a:latin typeface="Calibri" pitchFamily="34" charset="0"/>
                <a:cs typeface="Calibri" pitchFamily="34" charset="0"/>
              </a:rPr>
              <a:t>апсулы №60</a:t>
            </a:r>
            <a:endParaRPr lang="ru-RU" sz="2000" b="1" u="sng" dirty="0">
              <a:solidFill>
                <a:srgbClr val="FF99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190795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Calibri" pitchFamily="34" charset="0"/>
                <a:cs typeface="Calibri" pitchFamily="34" charset="0"/>
              </a:rPr>
              <a:t>Фитотерапия в лечении МКБ</a:t>
            </a:r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комплексе с медикаментозными препаратами </a:t>
            </a:r>
            <a:r>
              <a:rPr lang="ru-RU" dirty="0" err="1" smtClean="0"/>
              <a:t>фитопрепараты</a:t>
            </a:r>
            <a:r>
              <a:rPr lang="ru-RU" dirty="0"/>
              <a:t> </a:t>
            </a:r>
            <a:r>
              <a:rPr lang="ru-RU" dirty="0" smtClean="0"/>
              <a:t>дополняют </a:t>
            </a:r>
            <a:r>
              <a:rPr lang="ru-RU" dirty="0"/>
              <a:t>традиционную терапию, направленную на </a:t>
            </a:r>
            <a:r>
              <a:rPr lang="ru-RU" b="1" dirty="0">
                <a:solidFill>
                  <a:srgbClr val="FF0000"/>
                </a:solidFill>
              </a:rPr>
              <a:t>дробление, растворение, вымывание кусков конкрементов.</a:t>
            </a:r>
          </a:p>
          <a:p>
            <a:r>
              <a:rPr lang="ru-RU" dirty="0"/>
              <a:t>Если обнаружен песок, с помощью </a:t>
            </a:r>
            <a:r>
              <a:rPr lang="ru-RU" dirty="0" err="1" smtClean="0"/>
              <a:t>фитопрепаратов</a:t>
            </a:r>
            <a:r>
              <a:rPr lang="ru-RU" dirty="0" smtClean="0"/>
              <a:t> его </a:t>
            </a:r>
            <a:r>
              <a:rPr lang="ru-RU" dirty="0"/>
              <a:t>можно вывести, приостановить камнеобразование, восстановить утраченные функции почек.</a:t>
            </a:r>
          </a:p>
          <a:p>
            <a:r>
              <a:rPr lang="ru-RU" dirty="0"/>
              <a:t>Фитотерапия эффективна после удаления конкрементов. Так как оперативное вмешательство не устраняет причину нефролитиаза, камни образуются вновь.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Травы </a:t>
            </a:r>
            <a:r>
              <a:rPr lang="ru-RU" dirty="0"/>
              <a:t>нужно подбирать с учетом вида камней. </a:t>
            </a:r>
            <a:r>
              <a:rPr lang="ru-RU" dirty="0" smtClean="0"/>
              <a:t>Есть универсальные </a:t>
            </a:r>
            <a:r>
              <a:rPr lang="ru-RU" dirty="0"/>
              <a:t>травы, которые принимают независимо от состава конкремента – золотарник, спорыш, хвощ полевой, </a:t>
            </a:r>
            <a:r>
              <a:rPr lang="ru-RU"/>
              <a:t>кукурузные </a:t>
            </a:r>
            <a:r>
              <a:rPr lang="ru-RU" smtClean="0"/>
              <a:t>рыльца.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994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1034639" y="1295618"/>
            <a:ext cx="7704883" cy="777875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800" dirty="0" smtClean="0">
                <a:solidFill>
                  <a:srgbClr val="00CC00"/>
                </a:solidFill>
              </a:rPr>
              <a:t>ЛЕЧЕНИЕ МКБ</a:t>
            </a:r>
            <a:endParaRPr lang="uk-UA" sz="2800" dirty="0" smtClean="0">
              <a:solidFill>
                <a:srgbClr val="00CC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0435" y="6108339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Цистит? Камни? Забудь!</a:t>
            </a:r>
            <a:endParaRPr lang="ru-RU" sz="3200" b="1" dirty="0">
              <a:solidFill>
                <a:srgbClr val="00CC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583" t="22435" r="16771" b="20039"/>
          <a:stretch/>
        </p:blipFill>
        <p:spPr>
          <a:xfrm>
            <a:off x="395536" y="5754397"/>
            <a:ext cx="1221007" cy="11036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9512" y="-21308"/>
            <a:ext cx="3418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err="1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Нефролитекс</a:t>
            </a:r>
            <a:endParaRPr lang="ru-RU" sz="4400" b="1" u="sng" dirty="0" smtClean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ru-RU" sz="2000" b="1" u="sng" dirty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2000" b="1" u="sng" dirty="0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апсулы №60</a:t>
            </a:r>
            <a:endParaRPr lang="ru-RU" sz="2000" b="1" u="sng" dirty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999614"/>
            <a:ext cx="8199970" cy="3474720"/>
          </a:xfrm>
        </p:spPr>
        <p:txBody>
          <a:bodyPr>
            <a:normAutofit fontScale="92500"/>
          </a:bodyPr>
          <a:lstStyle/>
          <a:p>
            <a:pPr marL="502920" indent="-457200">
              <a:buFont typeface="+mj-lt"/>
              <a:buAutoNum type="arabicPeriod"/>
            </a:pPr>
            <a:r>
              <a:rPr lang="ru-RU" dirty="0" smtClean="0"/>
              <a:t>При размере камней более 2см – лечение только ХИРУРГИЧЕСКОЕ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dirty="0" smtClean="0"/>
              <a:t>хирургическое удаление;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dirty="0" err="1" smtClean="0"/>
              <a:t>ультраволновая</a:t>
            </a:r>
            <a:r>
              <a:rPr lang="ru-RU" dirty="0" smtClean="0"/>
              <a:t> </a:t>
            </a:r>
            <a:r>
              <a:rPr lang="ru-RU" dirty="0" err="1" smtClean="0"/>
              <a:t>литотрипсия</a:t>
            </a:r>
            <a:r>
              <a:rPr lang="ru-RU" dirty="0" smtClean="0"/>
              <a:t>;</a:t>
            </a:r>
          </a:p>
          <a:p>
            <a:pPr marL="502920" indent="-457200">
              <a:buFont typeface="+mj-lt"/>
              <a:buAutoNum type="arabicPeriod"/>
            </a:pPr>
            <a:r>
              <a:rPr lang="ru-RU" dirty="0" smtClean="0"/>
              <a:t>КОНСЕРВАТИВНАЯ терапия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dirty="0" smtClean="0"/>
              <a:t>диета;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dirty="0" smtClean="0"/>
              <a:t>ощелачивающие или повышающие кислотность мочи препараты;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dirty="0" err="1" smtClean="0"/>
              <a:t>фитолитолитики</a:t>
            </a:r>
            <a:r>
              <a:rPr lang="ru-RU" dirty="0" smtClean="0"/>
              <a:t> (НЕФРОЛИТЕКС);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dirty="0" err="1" smtClean="0"/>
              <a:t>спазмотилики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44294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849" y="3056591"/>
            <a:ext cx="8569325" cy="3025006"/>
          </a:xfrm>
          <a:prstGeom prst="rect">
            <a:avLst/>
          </a:prstGeo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ru-RU" sz="5400" dirty="0" smtClean="0">
                <a:solidFill>
                  <a:srgbClr val="00CC00"/>
                </a:solidFill>
              </a:rPr>
              <a:t>ИНФЕКЦИИ МОЧЕВОГО ТРАКТА </a:t>
            </a:r>
            <a:r>
              <a:rPr lang="ru-RU" sz="3200" dirty="0" smtClean="0">
                <a:solidFill>
                  <a:srgbClr val="00CC00"/>
                </a:solidFill>
              </a:rPr>
              <a:t>(ИМТ)</a:t>
            </a:r>
            <a:br>
              <a:rPr lang="ru-RU" sz="3200" dirty="0" smtClean="0">
                <a:solidFill>
                  <a:srgbClr val="00CC00"/>
                </a:solidFill>
              </a:rPr>
            </a:br>
            <a:r>
              <a:rPr lang="ru-RU" sz="2000" dirty="0" smtClean="0"/>
              <a:t>представляет собой воспалительную реакцию </a:t>
            </a:r>
            <a:r>
              <a:rPr lang="ru-RU" sz="2000" dirty="0" err="1" smtClean="0"/>
              <a:t>уротелия</a:t>
            </a:r>
            <a:r>
              <a:rPr lang="ru-RU" sz="2000" dirty="0" smtClean="0"/>
              <a:t> на инвазию бактерий, что обычно проявляется пиурией и бактериурией.</a:t>
            </a:r>
          </a:p>
          <a:p>
            <a:pPr algn="ctr">
              <a:buFont typeface="Wingdings" panose="05000000000000000000" pitchFamily="2" charset="2"/>
              <a:buNone/>
            </a:pPr>
            <a:endParaRPr lang="ru-RU" sz="4800" dirty="0" smtClean="0">
              <a:solidFill>
                <a:srgbClr val="FFFFCC"/>
              </a:solidFill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2555875" y="5805488"/>
            <a:ext cx="43926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endParaRPr lang="ru-RU" sz="48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7172" name="Picture 4" descr="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270" y="1052936"/>
            <a:ext cx="3240484" cy="207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70435" y="6108339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Цистит? Камни? Забудь!</a:t>
            </a:r>
            <a:endParaRPr lang="ru-RU" sz="3200" b="1" dirty="0">
              <a:solidFill>
                <a:srgbClr val="00CC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-21308"/>
            <a:ext cx="3418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err="1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Нефролитекс</a:t>
            </a:r>
            <a:endParaRPr lang="ru-RU" sz="4400" b="1" u="sng" dirty="0" smtClean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ru-RU" sz="2000" b="1" u="sng" dirty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2000" b="1" u="sng" dirty="0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апсулы №60</a:t>
            </a:r>
            <a:endParaRPr lang="ru-RU" sz="2000" b="1" u="sng" dirty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583" t="22435" r="16771" b="20039"/>
          <a:stretch/>
        </p:blipFill>
        <p:spPr>
          <a:xfrm>
            <a:off x="395536" y="5754397"/>
            <a:ext cx="1221007" cy="11036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39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0435" y="6108339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Цистит? Камни? Забудь!</a:t>
            </a:r>
            <a:endParaRPr lang="ru-RU" sz="3200" b="1" dirty="0">
              <a:solidFill>
                <a:srgbClr val="00CC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-21308"/>
            <a:ext cx="3418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err="1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Нефролитекс</a:t>
            </a:r>
            <a:endParaRPr lang="ru-RU" sz="4400" b="1" u="sng" dirty="0" smtClean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ru-RU" sz="2000" b="1" u="sng" dirty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2000" b="1" u="sng" dirty="0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апсулы №60</a:t>
            </a:r>
            <a:endParaRPr lang="ru-RU" sz="2000" b="1" u="sng" dirty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583" t="22435" r="16771" b="20039"/>
          <a:stretch/>
        </p:blipFill>
        <p:spPr>
          <a:xfrm>
            <a:off x="395536" y="5754397"/>
            <a:ext cx="1221007" cy="1103604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04700" y="2024138"/>
            <a:ext cx="8208963" cy="4824413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Диагностируется в случае выделения одного и того же штамма </a:t>
            </a:r>
            <a:r>
              <a:rPr lang="ru-RU" sz="2400" dirty="0" err="1" smtClean="0"/>
              <a:t>уропатогена</a:t>
            </a:r>
            <a:r>
              <a:rPr lang="ru-RU" sz="2400" dirty="0" smtClean="0"/>
              <a:t> в количестве &gt; 10</a:t>
            </a:r>
            <a:r>
              <a:rPr lang="ru-RU" sz="2400" baseline="30000" dirty="0" smtClean="0"/>
              <a:t>5</a:t>
            </a:r>
            <a:r>
              <a:rPr lang="ru-RU" sz="2400" dirty="0" smtClean="0"/>
              <a:t> КОЕ/мл в 2 образцах, взятых с интервалом &gt;24 ч.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В большинстве случаев определяют только род бактерий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Не требует активного лечения до тех пор, пока пациенту не потребуется урологическая операция/инвазивная манипуляция, или это не бессимптомная бактериурия у беременной.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020600" y="1231976"/>
            <a:ext cx="6781800" cy="7921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err="1">
                <a:solidFill>
                  <a:srgbClr val="00CC00"/>
                </a:solidFill>
              </a:rPr>
              <a:t>Асимптомная</a:t>
            </a:r>
            <a:r>
              <a:rPr lang="ru-RU" sz="4000" b="1" dirty="0">
                <a:solidFill>
                  <a:srgbClr val="00CC00"/>
                </a:solidFill>
              </a:rPr>
              <a:t> </a:t>
            </a:r>
            <a:r>
              <a:rPr lang="ru-RU" sz="4000" b="1" dirty="0" smtClean="0">
                <a:solidFill>
                  <a:srgbClr val="00CC00"/>
                </a:solidFill>
              </a:rPr>
              <a:t> бактериурия</a:t>
            </a:r>
            <a:r>
              <a:rPr lang="ru-RU" sz="4000" b="1" dirty="0">
                <a:solidFill>
                  <a:srgbClr val="00CC00"/>
                </a:solidFill>
              </a:rPr>
              <a:t/>
            </a:r>
            <a:br>
              <a:rPr lang="ru-RU" sz="4000" b="1" dirty="0">
                <a:solidFill>
                  <a:srgbClr val="00CC00"/>
                </a:solidFill>
              </a:rPr>
            </a:br>
            <a:endParaRPr lang="ru-RU" sz="4000" b="1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37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5" name="Объект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ru-RU" smtClean="0"/>
          </a:p>
        </p:txBody>
      </p:sp>
      <p:pic>
        <p:nvPicPr>
          <p:cNvPr id="28676" name="Picture 2" descr="https://deteylechenie.ru/wp-content/uploads/2017/06/vospalenie-mochepolovoj-sistemy-u-zhenshhin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0376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="" xmlns:p14="http://schemas.microsoft.com/office/powerpoint/2010/main" val="294313727"/>
              </p:ext>
            </p:extLst>
          </p:nvPr>
        </p:nvGraphicFramePr>
        <p:xfrm>
          <a:off x="1366770" y="1103082"/>
          <a:ext cx="6862830" cy="4568599"/>
        </p:xfrm>
        <a:graphic>
          <a:graphicData uri="http://schemas.openxmlformats.org/presentationml/2006/ole">
            <p:oleObj spid="_x0000_s2059" name="Диаграмма" r:id="rId3" imgW="6095951" imgH="4057472" progId="MSGraph.Chart.8">
              <p:embed followColorScheme="full"/>
            </p:oleObj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8229600" y="6248400"/>
            <a:ext cx="56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  <a:latin typeface="Garamond" panose="02020404030301010803" pitchFamily="18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0435" y="6108339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Цистит? Камни? Забудь!</a:t>
            </a:r>
            <a:endParaRPr lang="ru-RU" sz="3200" b="1" dirty="0">
              <a:solidFill>
                <a:srgbClr val="00CC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-21308"/>
            <a:ext cx="3418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err="1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Нефролитекс</a:t>
            </a:r>
            <a:endParaRPr lang="ru-RU" sz="4400" b="1" u="sng" dirty="0" smtClean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ru-RU" sz="2000" b="1" u="sng" dirty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2000" b="1" u="sng" dirty="0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апсулы №60</a:t>
            </a:r>
            <a:endParaRPr lang="ru-RU" sz="2000" b="1" u="sng" dirty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583" t="22435" r="16771" b="20039"/>
          <a:stretch/>
        </p:blipFill>
        <p:spPr>
          <a:xfrm>
            <a:off x="395536" y="5754397"/>
            <a:ext cx="1221007" cy="1103604"/>
          </a:xfrm>
          <a:prstGeom prst="rect">
            <a:avLst/>
          </a:prstGeom>
        </p:spPr>
      </p:pic>
      <p:sp>
        <p:nvSpPr>
          <p:cNvPr id="10" name="Rectangle 1026"/>
          <p:cNvSpPr txBox="1">
            <a:spLocks noChangeArrowheads="1"/>
          </p:cNvSpPr>
          <p:nvPr/>
        </p:nvSpPr>
        <p:spPr>
          <a:xfrm>
            <a:off x="915394" y="1055910"/>
            <a:ext cx="6512511" cy="9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ЭТИОЛОГИЯ</a:t>
            </a:r>
          </a:p>
        </p:txBody>
      </p:sp>
    </p:spTree>
    <p:extLst>
      <p:ext uri="{BB962C8B-B14F-4D97-AF65-F5344CB8AC3E}">
        <p14:creationId xmlns="" xmlns:p14="http://schemas.microsoft.com/office/powerpoint/2010/main" val="297398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315745" y="1052736"/>
            <a:ext cx="6512511" cy="928464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CC00"/>
                </a:solidFill>
              </a:rPr>
              <a:t>ПУТИ ИНФИЦИРОВАНИЯ</a:t>
            </a: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70435" y="2197207"/>
            <a:ext cx="3598168" cy="3464024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dirty="0" smtClean="0"/>
              <a:t>Восходящий путь</a:t>
            </a:r>
          </a:p>
          <a:p>
            <a:pPr eaLnBrk="1" hangingPunct="1">
              <a:lnSpc>
                <a:spcPct val="90000"/>
              </a:lnSpc>
            </a:pPr>
            <a:endParaRPr lang="ru-RU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/>
              <a:t>Гематогенный путь</a:t>
            </a:r>
          </a:p>
          <a:p>
            <a:pPr eaLnBrk="1" hangingPunct="1">
              <a:lnSpc>
                <a:spcPct val="90000"/>
              </a:lnSpc>
            </a:pPr>
            <a:endParaRPr lang="ru-RU" sz="20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/>
              <a:t>Лимфатический путь</a:t>
            </a:r>
            <a:endParaRPr lang="en-US" sz="2000" b="1" dirty="0" smtClean="0"/>
          </a:p>
          <a:p>
            <a:pPr eaLnBrk="1" hangingPunct="1">
              <a:lnSpc>
                <a:spcPct val="90000"/>
              </a:lnSpc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/>
              <a:t>Прямой путь</a:t>
            </a:r>
          </a:p>
        </p:txBody>
      </p:sp>
      <p:sp>
        <p:nvSpPr>
          <p:cNvPr id="20484" name="Rectangle 102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51520" y="2204072"/>
            <a:ext cx="3598168" cy="346402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800" b="1" dirty="0" smtClean="0"/>
              <a:t>E</a:t>
            </a:r>
            <a:r>
              <a:rPr lang="ru-RU" sz="1800" b="1" dirty="0" smtClean="0"/>
              <a:t>.</a:t>
            </a:r>
            <a:r>
              <a:rPr lang="en-US" sz="1800" b="1" dirty="0" smtClean="0"/>
              <a:t>Coli</a:t>
            </a:r>
            <a:r>
              <a:rPr lang="ru-RU" sz="1800" b="1" dirty="0" smtClean="0"/>
              <a:t> и </a:t>
            </a:r>
            <a:r>
              <a:rPr lang="en-US" sz="1800" b="1" dirty="0" err="1" smtClean="0"/>
              <a:t>Enterobacterioceae</a:t>
            </a:r>
            <a:r>
              <a:rPr lang="ru-RU" sz="1800" b="1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ru-RU" sz="18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b="1" dirty="0" err="1" smtClean="0"/>
              <a:t>Staphilococcus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aureus</a:t>
            </a:r>
            <a:r>
              <a:rPr lang="en-US" sz="1800" b="1" dirty="0" smtClean="0"/>
              <a:t>, Candida </a:t>
            </a:r>
            <a:r>
              <a:rPr lang="en-US" sz="1800" b="1" dirty="0" err="1" smtClean="0"/>
              <a:t>spp</a:t>
            </a:r>
            <a:r>
              <a:rPr lang="en-US" sz="1800" b="1" dirty="0" smtClean="0"/>
              <a:t>, Salmonella </a:t>
            </a:r>
            <a:r>
              <a:rPr lang="en-US" sz="1800" b="1" dirty="0" err="1" smtClean="0"/>
              <a:t>spp</a:t>
            </a:r>
            <a:r>
              <a:rPr lang="en-US" sz="1800" b="1" dirty="0" smtClean="0"/>
              <a:t>, Mycobacterium tuberculosis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/>
              <a:t>                                                                       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b="1" dirty="0" smtClean="0"/>
              <a:t>редко-тяжелая инфекция кишечника и </a:t>
            </a:r>
            <a:r>
              <a:rPr lang="ru-RU" sz="1800" b="1" dirty="0" err="1" smtClean="0"/>
              <a:t>ретроперитонеальные</a:t>
            </a:r>
            <a:r>
              <a:rPr lang="ru-RU" sz="1800" b="1" dirty="0" smtClean="0"/>
              <a:t> абсцессы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b="1" dirty="0" err="1" smtClean="0"/>
              <a:t>нозокомиальная</a:t>
            </a:r>
            <a:r>
              <a:rPr lang="ru-RU" sz="1800" b="1" dirty="0" smtClean="0"/>
              <a:t> инфекция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8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200" dirty="0" smtClean="0">
                <a:solidFill>
                  <a:schemeClr val="hlink"/>
                </a:solidFill>
              </a:rPr>
              <a:t>                         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0435" y="6108339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Цистит? Камни? Забудь!</a:t>
            </a:r>
            <a:endParaRPr lang="ru-RU" sz="3200" b="1" dirty="0">
              <a:solidFill>
                <a:srgbClr val="00CC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-21308"/>
            <a:ext cx="3418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err="1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Нефролитекс</a:t>
            </a:r>
            <a:endParaRPr lang="ru-RU" sz="4400" b="1" u="sng" dirty="0" smtClean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ru-RU" sz="2000" b="1" u="sng" dirty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2000" b="1" u="sng" dirty="0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апсулы №60</a:t>
            </a:r>
            <a:endParaRPr lang="ru-RU" sz="2000" b="1" u="sng" dirty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583" t="22435" r="16771" b="20039"/>
          <a:stretch/>
        </p:blipFill>
        <p:spPr>
          <a:xfrm>
            <a:off x="395536" y="5754397"/>
            <a:ext cx="1221007" cy="1103604"/>
          </a:xfrm>
          <a:prstGeom prst="rect">
            <a:avLst/>
          </a:prstGeom>
        </p:spPr>
      </p:pic>
      <p:pic>
        <p:nvPicPr>
          <p:cNvPr id="9" name="Picture 5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5" cstate="print"/>
          <a:srcRect r="32847"/>
          <a:stretch/>
        </p:blipFill>
        <p:spPr>
          <a:xfrm>
            <a:off x="197331" y="2569523"/>
            <a:ext cx="1973104" cy="2163142"/>
          </a:xfrm>
          <a:prstGeom prst="rect">
            <a:avLst/>
          </a:prstGeom>
          <a:ln w="57150">
            <a:solidFill>
              <a:schemeClr val="bg2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21904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1043607" y="1143001"/>
            <a:ext cx="7704883" cy="777875"/>
          </a:xfrm>
        </p:spPr>
        <p:txBody>
          <a:bodyPr/>
          <a:lstStyle/>
          <a:p>
            <a:pPr algn="l" eaLnBrk="1" hangingPunct="1"/>
            <a:r>
              <a:rPr lang="ru-RU" sz="2800" dirty="0" smtClean="0">
                <a:solidFill>
                  <a:srgbClr val="00CC00"/>
                </a:solidFill>
              </a:rPr>
              <a:t>Лечение ИМТ</a:t>
            </a:r>
            <a:endParaRPr lang="uk-UA" sz="2800" dirty="0" smtClean="0">
              <a:solidFill>
                <a:srgbClr val="00CC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22730" y="1755989"/>
            <a:ext cx="8534400" cy="493712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457200" indent="-457200" eaLnBrk="1" fontAlgn="auto" hangingPunct="1">
              <a:spcBef>
                <a:spcPct val="5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 smtClean="0">
                <a:latin typeface="Tahoma" pitchFamily="34" charset="0"/>
              </a:rPr>
              <a:t> Противовоспалительная терапия:  парацетамол, ибупрофен.</a:t>
            </a:r>
          </a:p>
          <a:p>
            <a:pPr marL="457200" indent="-457200">
              <a:spcBef>
                <a:spcPct val="5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 smtClean="0">
                <a:latin typeface="Tahoma" pitchFamily="34" charset="0"/>
              </a:rPr>
              <a:t>Антимикробная пероральная терапия </a:t>
            </a:r>
            <a:r>
              <a:rPr lang="ru-RU" sz="1800" dirty="0" smtClean="0">
                <a:latin typeface="Tahoma" pitchFamily="34" charset="0"/>
              </a:rPr>
              <a:t>(</a:t>
            </a:r>
            <a:r>
              <a:rPr lang="en-US" sz="1800" dirty="0">
                <a:latin typeface="Tahoma" pitchFamily="34" charset="0"/>
              </a:rPr>
              <a:t>EAU 2017)</a:t>
            </a:r>
            <a:r>
              <a:rPr lang="ru-RU" sz="2000" dirty="0" smtClean="0">
                <a:latin typeface="Tahoma" pitchFamily="34" charset="0"/>
              </a:rPr>
              <a:t>: </a:t>
            </a:r>
          </a:p>
          <a:p>
            <a:pPr marL="777240" lvl="1" indent="-457200"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800" dirty="0" smtClean="0">
                <a:latin typeface="Tahoma" pitchFamily="34" charset="0"/>
              </a:rPr>
              <a:t>10 дней  </a:t>
            </a:r>
            <a:r>
              <a:rPr lang="ru-RU" sz="1800" dirty="0" err="1" smtClean="0">
                <a:latin typeface="Tahoma" pitchFamily="34" charset="0"/>
              </a:rPr>
              <a:t>ципрофлоксацин</a:t>
            </a:r>
            <a:r>
              <a:rPr lang="ru-RU" sz="1800" dirty="0" smtClean="0">
                <a:latin typeface="Tahoma" pitchFamily="34" charset="0"/>
              </a:rPr>
              <a:t> (500-750 мг х2 р.) 7-10 дней;</a:t>
            </a:r>
          </a:p>
          <a:p>
            <a:pPr marL="777240" lvl="1" indent="-457200"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800" dirty="0" err="1" smtClean="0">
                <a:latin typeface="Tahoma" pitchFamily="34" charset="0"/>
              </a:rPr>
              <a:t>левофлоксацином</a:t>
            </a:r>
            <a:r>
              <a:rPr lang="ru-RU" sz="1800" dirty="0" smtClean="0">
                <a:latin typeface="Tahoma" pitchFamily="34" charset="0"/>
              </a:rPr>
              <a:t> 750 мг – 5 дней; </a:t>
            </a:r>
          </a:p>
          <a:p>
            <a:pPr marL="777240" lvl="1" indent="-457200"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800" dirty="0" err="1" smtClean="0">
                <a:latin typeface="Tahoma" pitchFamily="34" charset="0"/>
              </a:rPr>
              <a:t>цефподоксим</a:t>
            </a:r>
            <a:r>
              <a:rPr lang="ru-RU" sz="1800" dirty="0" smtClean="0">
                <a:latin typeface="Tahoma" pitchFamily="34" charset="0"/>
              </a:rPr>
              <a:t> 200 мг х2 р. 10 дней; </a:t>
            </a:r>
          </a:p>
          <a:p>
            <a:pPr marL="777240" lvl="1" indent="-457200"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800" dirty="0" err="1" smtClean="0">
                <a:latin typeface="Tahoma" pitchFamily="34" charset="0"/>
              </a:rPr>
              <a:t>цефтибутен</a:t>
            </a:r>
            <a:r>
              <a:rPr lang="ru-RU" sz="1800" dirty="0" smtClean="0">
                <a:latin typeface="Tahoma" pitchFamily="34" charset="0"/>
              </a:rPr>
              <a:t> 400 мг 10 дней;</a:t>
            </a:r>
          </a:p>
          <a:p>
            <a:pPr marL="777240" lvl="1" indent="-457200"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800" dirty="0" err="1" smtClean="0">
                <a:latin typeface="Tahoma" pitchFamily="34" charset="0"/>
              </a:rPr>
              <a:t>Цефуроксим</a:t>
            </a:r>
            <a:r>
              <a:rPr lang="ru-RU" sz="1800" dirty="0" smtClean="0">
                <a:latin typeface="Tahoma" pitchFamily="34" charset="0"/>
              </a:rPr>
              <a:t> 250-500 мг х 2 р/д 10 дней</a:t>
            </a:r>
          </a:p>
          <a:p>
            <a:pPr marL="457200" indent="-457200" eaLnBrk="1" fontAlgn="auto" hangingPunct="1">
              <a:spcBef>
                <a:spcPct val="5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 err="1" smtClean="0">
                <a:latin typeface="Tahoma" pitchFamily="34" charset="0"/>
              </a:rPr>
              <a:t>Пробиотик</a:t>
            </a:r>
            <a:r>
              <a:rPr lang="ru-RU" sz="2000" dirty="0" smtClean="0">
                <a:latin typeface="Tahoma" pitchFamily="34" charset="0"/>
              </a:rPr>
              <a:t> 10 дней-1 месяц</a:t>
            </a:r>
          </a:p>
          <a:p>
            <a:pPr marL="457200" indent="-457200" eaLnBrk="1" fontAlgn="auto" hangingPunct="1">
              <a:spcBef>
                <a:spcPct val="5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 err="1" smtClean="0">
                <a:latin typeface="Tahoma" pitchFamily="34" charset="0"/>
              </a:rPr>
              <a:t>Фитопрепараты</a:t>
            </a:r>
            <a:r>
              <a:rPr lang="ru-RU" sz="2000" dirty="0" smtClean="0">
                <a:latin typeface="Tahoma" pitchFamily="34" charset="0"/>
              </a:rPr>
              <a:t> (НЕФРОЛИТЕКС)</a:t>
            </a:r>
            <a:endParaRPr lang="uk-UA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170435" y="6108339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Цистит? Камни? Забудь!</a:t>
            </a:r>
            <a:endParaRPr lang="ru-RU" sz="3200" b="1" dirty="0">
              <a:solidFill>
                <a:srgbClr val="00CC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-21308"/>
            <a:ext cx="3418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err="1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Нефролитекс</a:t>
            </a:r>
            <a:endParaRPr lang="ru-RU" sz="4400" b="1" u="sng" dirty="0" smtClean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ru-RU" sz="2000" b="1" u="sng" dirty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2000" b="1" u="sng" dirty="0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апсулы №60</a:t>
            </a:r>
            <a:endParaRPr lang="ru-RU" sz="2000" b="1" u="sng" dirty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583" t="22435" r="16771" b="20039"/>
          <a:stretch/>
        </p:blipFill>
        <p:spPr>
          <a:xfrm>
            <a:off x="395536" y="5754397"/>
            <a:ext cx="1221007" cy="11036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084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1616543" y="1143001"/>
            <a:ext cx="7131948" cy="777875"/>
          </a:xfrm>
        </p:spPr>
        <p:txBody>
          <a:bodyPr/>
          <a:lstStyle/>
          <a:p>
            <a:pPr algn="l" eaLnBrk="1" hangingPunct="1"/>
            <a:r>
              <a:rPr lang="ru-RU" sz="2800" dirty="0" smtClean="0">
                <a:solidFill>
                  <a:srgbClr val="00CC00"/>
                </a:solidFill>
              </a:rPr>
              <a:t>Лечение ИМТ</a:t>
            </a:r>
            <a:endParaRPr lang="uk-UA" sz="2800" dirty="0" smtClean="0">
              <a:solidFill>
                <a:srgbClr val="00CC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09600" y="1914179"/>
            <a:ext cx="8534400" cy="493712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45720" indent="0" algn="ctr"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endParaRPr lang="ru-RU" sz="2400" dirty="0" smtClean="0">
              <a:latin typeface="Tahoma" pitchFamily="34" charset="0"/>
            </a:endParaRPr>
          </a:p>
          <a:p>
            <a:pPr marL="45720" indent="0" algn="ctr"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  <a:latin typeface="Tahoma" pitchFamily="34" charset="0"/>
              </a:rPr>
              <a:t>+  Профилактическая терапия</a:t>
            </a:r>
          </a:p>
          <a:p>
            <a:pPr marL="45720" indent="0" algn="ctr"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ru-RU" sz="2400" dirty="0" smtClean="0">
                <a:latin typeface="Tahoma" pitchFamily="34" charset="0"/>
              </a:rPr>
              <a:t>проф. доза </a:t>
            </a:r>
            <a:r>
              <a:rPr lang="ru-RU" sz="2400" dirty="0" err="1" smtClean="0">
                <a:latin typeface="Tahoma" pitchFamily="34" charset="0"/>
              </a:rPr>
              <a:t>фитопрепаратов</a:t>
            </a:r>
            <a:r>
              <a:rPr lang="ru-RU" sz="2400" dirty="0" smtClean="0">
                <a:latin typeface="Tahoma" pitchFamily="34" charset="0"/>
              </a:rPr>
              <a:t> (НЕФРОЛИТЕКС) 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 smtClean="0">
                <a:latin typeface="Tahoma" pitchFamily="34" charset="0"/>
              </a:rPr>
              <a:t>1 месяц</a:t>
            </a:r>
            <a:r>
              <a:rPr lang="ru-RU" sz="2000" dirty="0" smtClean="0">
                <a:latin typeface="Tahoma" pitchFamily="34" charset="0"/>
              </a:rPr>
              <a:t>! </a:t>
            </a:r>
            <a:endParaRPr lang="ru-RU" sz="2400" dirty="0" smtClean="0">
              <a:latin typeface="Tahoma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uk-UA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170435" y="6108339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Цистит? Камни? Забудь!</a:t>
            </a:r>
            <a:endParaRPr lang="ru-RU" sz="3200" b="1" dirty="0">
              <a:solidFill>
                <a:srgbClr val="00CC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-21308"/>
            <a:ext cx="3418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err="1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Нефролитекс</a:t>
            </a:r>
            <a:endParaRPr lang="ru-RU" sz="4400" b="1" u="sng" dirty="0" smtClean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ru-RU" sz="2000" b="1" u="sng" dirty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2000" b="1" u="sng" dirty="0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апсулы №60</a:t>
            </a:r>
            <a:endParaRPr lang="ru-RU" sz="2000" b="1" u="sng" dirty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583" t="22435" r="16771" b="20039"/>
          <a:stretch/>
        </p:blipFill>
        <p:spPr>
          <a:xfrm>
            <a:off x="395536" y="5754397"/>
            <a:ext cx="1221007" cy="11036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697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899592" y="866775"/>
            <a:ext cx="6512511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3374"/>
                </a:solidFill>
              </a:rPr>
              <a:t>ИМТ беременных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779912" y="1786544"/>
            <a:ext cx="5024958" cy="454543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ru-RU" b="1" dirty="0" smtClean="0">
                <a:solidFill>
                  <a:srgbClr val="00CC00"/>
                </a:solidFill>
              </a:rPr>
              <a:t>Предрасполагающие факторы риска развития ИМТ:</a:t>
            </a:r>
          </a:p>
          <a:p>
            <a:pPr>
              <a:buFont typeface="Arial" charset="0"/>
              <a:buChar char="•"/>
              <a:defRPr/>
            </a:pPr>
            <a:r>
              <a:rPr lang="ru-RU" dirty="0" smtClean="0"/>
              <a:t>снижение </a:t>
            </a:r>
            <a:r>
              <a:rPr lang="ru-RU" dirty="0"/>
              <a:t>тонуса верхних мочевых пу­тей вследствие </a:t>
            </a:r>
            <a:r>
              <a:rPr lang="ru-RU" dirty="0" smtClean="0"/>
              <a:t>избытка прогестерона (уже с 8 недели беременности);</a:t>
            </a:r>
            <a:endParaRPr lang="ru-RU" dirty="0"/>
          </a:p>
          <a:p>
            <a:pPr>
              <a:buFont typeface="Arial" charset="0"/>
              <a:buChar char="•"/>
              <a:defRPr/>
            </a:pPr>
            <a:r>
              <a:rPr lang="ru-RU" dirty="0"/>
              <a:t>механическое давление беременной матки на </a:t>
            </a:r>
            <a:r>
              <a:rPr lang="ru-RU" dirty="0" smtClean="0"/>
              <a:t>мочеточники (особенно правый мочеточник);</a:t>
            </a:r>
            <a:r>
              <a:rPr lang="ru-RU" dirty="0"/>
              <a:t> </a:t>
            </a:r>
            <a:endParaRPr lang="ru-RU" dirty="0" smtClean="0"/>
          </a:p>
          <a:p>
            <a:pPr>
              <a:buFont typeface="Arial" charset="0"/>
              <a:buChar char="•"/>
              <a:defRPr/>
            </a:pPr>
            <a:r>
              <a:rPr lang="ru-RU" dirty="0" smtClean="0"/>
              <a:t>наличие </a:t>
            </a:r>
            <a:r>
              <a:rPr lang="ru-RU" dirty="0" err="1"/>
              <a:t>асимптоматической</a:t>
            </a:r>
            <a:r>
              <a:rPr lang="ru-RU" dirty="0"/>
              <a:t> бактериурии у 5–10% </a:t>
            </a:r>
            <a:r>
              <a:rPr lang="ru-RU" dirty="0" smtClean="0"/>
              <a:t>беременных;</a:t>
            </a:r>
          </a:p>
          <a:p>
            <a:pPr>
              <a:buFont typeface="Arial" charset="0"/>
              <a:buChar char="•"/>
              <a:defRPr/>
            </a:pPr>
            <a:r>
              <a:rPr lang="ru-RU" dirty="0" smtClean="0"/>
              <a:t>небезопасность специфической длительной антибактериальной терапии.</a:t>
            </a:r>
            <a:endParaRPr lang="ru-RU" dirty="0"/>
          </a:p>
          <a:p>
            <a:pPr marL="0" indent="0"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26628" name="Picture 2" descr="https://fitnessi.ru/wp-content/uploads/2017/01/beremennos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971" r="2193"/>
          <a:stretch>
            <a:fillRect/>
          </a:stretch>
        </p:blipFill>
        <p:spPr bwMode="auto">
          <a:xfrm>
            <a:off x="293516" y="2133468"/>
            <a:ext cx="3190875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70435" y="6108339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Цистит? Камни? Забудь!</a:t>
            </a:r>
            <a:endParaRPr lang="ru-RU" sz="3200" b="1" dirty="0">
              <a:solidFill>
                <a:srgbClr val="00CC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-21308"/>
            <a:ext cx="3418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err="1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Нефролитекс</a:t>
            </a:r>
            <a:endParaRPr lang="ru-RU" sz="4400" b="1" u="sng" dirty="0" smtClean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ru-RU" sz="2000" b="1" u="sng" dirty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2000" b="1" u="sng" dirty="0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апсулы №60</a:t>
            </a:r>
            <a:endParaRPr lang="ru-RU" sz="2000" b="1" u="sng" dirty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583" t="22435" r="16771" b="20039"/>
          <a:stretch/>
        </p:blipFill>
        <p:spPr>
          <a:xfrm>
            <a:off x="395536" y="5754397"/>
            <a:ext cx="1221007" cy="11036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049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2341" y="4795027"/>
            <a:ext cx="6952099" cy="1293028"/>
          </a:xfrm>
        </p:spPr>
        <p:txBody>
          <a:bodyPr/>
          <a:lstStyle/>
          <a:p>
            <a:r>
              <a:rPr lang="ru-RU" sz="3600" dirty="0">
                <a:solidFill>
                  <a:srgbClr val="00CC00"/>
                </a:solidFill>
              </a:rPr>
              <a:t>Заболевания </a:t>
            </a:r>
            <a:r>
              <a:rPr lang="ru-RU" sz="3600" dirty="0" smtClean="0">
                <a:solidFill>
                  <a:srgbClr val="00CC00"/>
                </a:solidFill>
              </a:rPr>
              <a:t>мочевыводящих </a:t>
            </a:r>
            <a:r>
              <a:rPr lang="ru-RU" sz="3600" dirty="0">
                <a:solidFill>
                  <a:srgbClr val="00CC00"/>
                </a:solidFill>
              </a:rPr>
              <a:t>путей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154378"/>
            <a:ext cx="6832848" cy="393080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000" dirty="0"/>
              <a:t>Патология, связанная с изменением обмена веществ</a:t>
            </a:r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ru-RU" sz="1800" dirty="0"/>
              <a:t>мочекаменная болезнь;</a:t>
            </a:r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ru-RU" sz="1800" dirty="0"/>
              <a:t>диабетическая нефропатия; </a:t>
            </a:r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ru-RU" sz="1800" dirty="0"/>
              <a:t>почки при подагре;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Инфекции мочевого тракта (ИМТ)</a:t>
            </a:r>
            <a:endParaRPr lang="ru-RU" sz="2000" dirty="0"/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ru-RU" sz="1800" dirty="0"/>
              <a:t>бессимптомная бактериурия;</a:t>
            </a:r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ru-RU" sz="1800" dirty="0"/>
              <a:t>уретрит;</a:t>
            </a:r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ru-RU" sz="1800" dirty="0"/>
              <a:t>цистит; </a:t>
            </a:r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ru-RU" sz="1800" dirty="0" smtClean="0"/>
              <a:t>пиелонефрит; </a:t>
            </a:r>
            <a:endParaRPr lang="ru-RU" sz="1800" dirty="0"/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ru-RU" sz="1800" dirty="0"/>
              <a:t>абсцесс </a:t>
            </a:r>
            <a:r>
              <a:rPr lang="ru-RU" sz="1800" dirty="0" smtClean="0"/>
              <a:t>почки; 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170435" y="6108339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Цистит? Камни? Забудь!</a:t>
            </a:r>
            <a:endParaRPr lang="ru-RU" sz="3200" b="1" dirty="0">
              <a:solidFill>
                <a:srgbClr val="00CC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-21308"/>
            <a:ext cx="3418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err="1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Нефролитекс</a:t>
            </a:r>
            <a:endParaRPr lang="ru-RU" sz="4400" b="1" u="sng" dirty="0" smtClean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ru-RU" sz="2000" b="1" u="sng" dirty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2000" b="1" u="sng" dirty="0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апсулы №60</a:t>
            </a:r>
            <a:endParaRPr lang="ru-RU" sz="2000" b="1" u="sng" dirty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583" t="22435" r="16771" b="20039"/>
          <a:stretch/>
        </p:blipFill>
        <p:spPr>
          <a:xfrm>
            <a:off x="395536" y="5754397"/>
            <a:ext cx="1221007" cy="11036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871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333868"/>
            <a:ext cx="6512511" cy="586900"/>
          </a:xfrm>
        </p:spPr>
        <p:txBody>
          <a:bodyPr/>
          <a:lstStyle/>
          <a:p>
            <a:r>
              <a:rPr lang="ru-RU" sz="3200" dirty="0" smtClean="0">
                <a:solidFill>
                  <a:srgbClr val="00CC00"/>
                </a:solidFill>
              </a:rPr>
              <a:t>Актуальность фитотерапии</a:t>
            </a:r>
            <a:endParaRPr lang="ru-RU" sz="3200" dirty="0">
              <a:solidFill>
                <a:srgbClr val="00CC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198726"/>
            <a:ext cx="6400800" cy="3474720"/>
          </a:xfrm>
        </p:spPr>
        <p:txBody>
          <a:bodyPr/>
          <a:lstStyle/>
          <a:p>
            <a:r>
              <a:rPr lang="ru-RU" dirty="0"/>
              <a:t>Благодаря современным технологиям </a:t>
            </a:r>
            <a:r>
              <a:rPr lang="ru-RU" dirty="0" smtClean="0"/>
              <a:t>производятся </a:t>
            </a:r>
            <a:r>
              <a:rPr lang="ru-RU" dirty="0"/>
              <a:t>средства растительного происхождения, которые по своему антимикробному и </a:t>
            </a:r>
            <a:r>
              <a:rPr lang="ru-RU" dirty="0" err="1" smtClean="0"/>
              <a:t>литолитическому</a:t>
            </a:r>
            <a:r>
              <a:rPr lang="ru-RU" dirty="0" smtClean="0"/>
              <a:t> </a:t>
            </a:r>
            <a:r>
              <a:rPr lang="ru-RU" dirty="0"/>
              <a:t>эффекту не уступают синтетическим, а в некоторых случаях оказывают еще и дополнительные </a:t>
            </a:r>
            <a:r>
              <a:rPr lang="ru-RU" dirty="0" smtClean="0"/>
              <a:t>фармакологические эффекты.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70435" y="6108339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Цистит? Камни? Забудь!</a:t>
            </a:r>
            <a:endParaRPr lang="ru-RU" sz="3200" b="1" dirty="0">
              <a:solidFill>
                <a:srgbClr val="00CC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-21308"/>
            <a:ext cx="3418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err="1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Нефролитекс</a:t>
            </a:r>
            <a:endParaRPr lang="ru-RU" sz="4400" b="1" u="sng" dirty="0" smtClean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ru-RU" sz="2000" b="1" u="sng" dirty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2000" b="1" u="sng" dirty="0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апсулы №60</a:t>
            </a:r>
            <a:endParaRPr lang="ru-RU" sz="2000" b="1" u="sng" dirty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583" t="22435" r="16771" b="20039"/>
          <a:stretch/>
        </p:blipFill>
        <p:spPr>
          <a:xfrm>
            <a:off x="395536" y="5754397"/>
            <a:ext cx="1221007" cy="11036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094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646" y="126876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Природное лечение инфекционных заболеваний мочевых </a:t>
            </a:r>
            <a:r>
              <a:rPr lang="ru-RU" sz="3600" b="1" dirty="0" smtClean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путей, МКБ </a:t>
            </a:r>
            <a:endParaRPr lang="ru-RU" sz="3600" b="1" dirty="0">
              <a:solidFill>
                <a:srgbClr val="00CC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70435" y="6108339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Цистит? Камни? Забудь!</a:t>
            </a:r>
            <a:endParaRPr lang="ru-RU" sz="3200" b="1" dirty="0">
              <a:solidFill>
                <a:srgbClr val="00CC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-21308"/>
            <a:ext cx="3418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err="1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Нефролитекс</a:t>
            </a:r>
            <a:endParaRPr lang="ru-RU" sz="4400" b="1" u="sng" dirty="0" smtClean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ru-RU" sz="2000" b="1" u="sng" dirty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2000" b="1" u="sng" dirty="0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апсулы №60</a:t>
            </a:r>
            <a:endParaRPr lang="ru-RU" sz="2000" b="1" u="sng" dirty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583" t="22435" r="16771" b="20039"/>
          <a:stretch/>
        </p:blipFill>
        <p:spPr>
          <a:xfrm>
            <a:off x="395536" y="5754397"/>
            <a:ext cx="1221007" cy="11036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583" t="22435" r="16771" b="20039"/>
          <a:stretch/>
        </p:blipFill>
        <p:spPr>
          <a:xfrm>
            <a:off x="2929938" y="2711680"/>
            <a:ext cx="3096344" cy="27986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136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70435" y="6108339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Цистит? Камни? Забудь!</a:t>
            </a:r>
            <a:endParaRPr lang="ru-RU" sz="3200" b="1" dirty="0">
              <a:solidFill>
                <a:srgbClr val="00CC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-21308"/>
            <a:ext cx="3418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err="1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Нефролитекс</a:t>
            </a:r>
            <a:endParaRPr lang="ru-RU" sz="4400" b="1" u="sng" dirty="0" smtClean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ru-RU" sz="2000" b="1" u="sng" dirty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2000" b="1" u="sng" dirty="0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апсулы №60</a:t>
            </a:r>
            <a:endParaRPr lang="ru-RU" sz="2000" b="1" u="sng" dirty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583" t="22435" r="16771" b="20039"/>
          <a:stretch/>
        </p:blipFill>
        <p:spPr>
          <a:xfrm>
            <a:off x="5590815" y="1821543"/>
            <a:ext cx="3096344" cy="2798623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39552" y="1055910"/>
            <a:ext cx="4536504" cy="667559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dirty="0" smtClean="0">
                <a:solidFill>
                  <a:srgbClr val="00CC00"/>
                </a:solidFill>
              </a:rPr>
              <a:t>Состав 1 капсулы:</a:t>
            </a:r>
            <a:endParaRPr lang="ru-RU" sz="3200" dirty="0">
              <a:solidFill>
                <a:srgbClr val="00CC00"/>
              </a:solidFill>
            </a:endParaRPr>
          </a:p>
        </p:txBody>
      </p:sp>
      <p:graphicFrame>
        <p:nvGraphicFramePr>
          <p:cNvPr id="14" name="Объект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72694161"/>
              </p:ext>
            </p:extLst>
          </p:nvPr>
        </p:nvGraphicFramePr>
        <p:xfrm>
          <a:off x="301164" y="1679144"/>
          <a:ext cx="5235080" cy="1584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388795"/>
                <a:gridCol w="84628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Почечный чай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10мг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Золототысячника трава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16мг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rgbClr val="002060"/>
                          </a:solidFill>
                        </a:rPr>
                        <a:t>Любистока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 лекарственного корни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16мг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Розмарина листья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16мг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19865" t="48361" r="42754" b="20584"/>
          <a:stretch/>
        </p:blipFill>
        <p:spPr bwMode="auto">
          <a:xfrm>
            <a:off x="343785" y="3314004"/>
            <a:ext cx="5235080" cy="244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583" t="22435" r="16771" b="20039"/>
          <a:stretch/>
        </p:blipFill>
        <p:spPr>
          <a:xfrm>
            <a:off x="395536" y="5754397"/>
            <a:ext cx="1221007" cy="11036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04248" y="4777627"/>
            <a:ext cx="2066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E21D23"/>
                </a:solidFill>
                <a:latin typeface="Calibri" pitchFamily="34" charset="0"/>
                <a:cs typeface="Calibri" pitchFamily="34" charset="0"/>
              </a:rPr>
              <a:t>капсулы №60 </a:t>
            </a:r>
            <a:endParaRPr lang="ru-RU" sz="2400" dirty="0">
              <a:solidFill>
                <a:srgbClr val="E21D2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541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3568" y="1158728"/>
            <a:ext cx="6848729" cy="93749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rgbClr val="00CC00"/>
                </a:solidFill>
              </a:rPr>
              <a:t>Фармакологические эффекты:</a:t>
            </a:r>
            <a:endParaRPr lang="en-US" dirty="0">
              <a:solidFill>
                <a:srgbClr val="00CC00"/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187334" y="2092094"/>
            <a:ext cx="5105400" cy="3055938"/>
            <a:chOff x="1248" y="-135"/>
            <a:chExt cx="3216" cy="1925"/>
          </a:xfrm>
        </p:grpSpPr>
        <p:sp>
          <p:nvSpPr>
            <p:cNvPr id="4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rgbClr val="003374"/>
                </a:solidFill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sz="2000" b="1">
                <a:solidFill>
                  <a:srgbClr val="003374"/>
                </a:solidFill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gray">
            <a:xfrm>
              <a:off x="1868" y="-135"/>
              <a:ext cx="154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800" b="1" dirty="0" err="1" smtClean="0">
                  <a:solidFill>
                    <a:srgbClr val="003374"/>
                  </a:solidFill>
                </a:rPr>
                <a:t>Литокинетик</a:t>
              </a:r>
              <a:endParaRPr lang="ru-RU" sz="2800" b="1" dirty="0">
                <a:solidFill>
                  <a:srgbClr val="003374"/>
                </a:solidFill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263534" y="2100939"/>
            <a:ext cx="5105400" cy="1327150"/>
            <a:chOff x="1248" y="2030"/>
            <a:chExt cx="3216" cy="836"/>
          </a:xfrm>
        </p:grpSpPr>
        <p:sp>
          <p:nvSpPr>
            <p:cNvPr id="9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rgbClr val="003374"/>
                </a:solidFill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sz="2000" b="1">
                <a:solidFill>
                  <a:srgbClr val="003374"/>
                </a:solidFill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gray">
            <a:xfrm>
              <a:off x="1861" y="2536"/>
              <a:ext cx="177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800" b="1" dirty="0" err="1" smtClean="0">
                  <a:solidFill>
                    <a:srgbClr val="003374"/>
                  </a:solidFill>
                </a:rPr>
                <a:t>Уроантисептик</a:t>
              </a:r>
              <a:endParaRPr lang="ru-RU" sz="2800" b="1" dirty="0">
                <a:solidFill>
                  <a:srgbClr val="003374"/>
                </a:solidFill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263534" y="2939140"/>
            <a:ext cx="5105400" cy="1381125"/>
            <a:chOff x="1248" y="2640"/>
            <a:chExt cx="3216" cy="870"/>
          </a:xfrm>
        </p:grpSpPr>
        <p:sp>
          <p:nvSpPr>
            <p:cNvPr id="14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rgbClr val="003374"/>
                </a:solidFill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sz="2000" b="1">
                <a:solidFill>
                  <a:srgbClr val="003374"/>
                </a:solidFill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gray">
            <a:xfrm>
              <a:off x="1865" y="3180"/>
              <a:ext cx="155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003374"/>
                  </a:solidFill>
                </a:rPr>
                <a:t>Спазмолитик</a:t>
              </a:r>
              <a:endParaRPr lang="ru-RU" sz="2800" b="1" dirty="0">
                <a:solidFill>
                  <a:srgbClr val="003374"/>
                </a:solidFill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2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263534" y="3777339"/>
            <a:ext cx="5105400" cy="1381125"/>
            <a:chOff x="1248" y="3230"/>
            <a:chExt cx="3216" cy="870"/>
          </a:xfrm>
        </p:grpSpPr>
        <p:sp>
          <p:nvSpPr>
            <p:cNvPr id="19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rgbClr val="003374"/>
                </a:solidFill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sz="2000" b="1">
                <a:solidFill>
                  <a:srgbClr val="003374"/>
                </a:solidFill>
              </a:endParaRP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gray">
            <a:xfrm>
              <a:off x="1870" y="3770"/>
              <a:ext cx="254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003374"/>
                  </a:solidFill>
                </a:rPr>
                <a:t>Противовоспалительное</a:t>
              </a:r>
              <a:endParaRPr lang="ru-RU" sz="2800" b="1" dirty="0">
                <a:solidFill>
                  <a:srgbClr val="003374"/>
                </a:solidFill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2263534" y="5475964"/>
            <a:ext cx="5270500" cy="555625"/>
            <a:chOff x="1248" y="3230"/>
            <a:chExt cx="3320" cy="350"/>
          </a:xfrm>
        </p:grpSpPr>
        <p:sp>
          <p:nvSpPr>
            <p:cNvPr id="24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rgbClr val="003374"/>
                </a:solidFill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sz="2000" b="1">
                <a:solidFill>
                  <a:srgbClr val="003374"/>
                </a:solidFill>
              </a:endParaRPr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gray">
            <a:xfrm>
              <a:off x="1870" y="3246"/>
              <a:ext cx="269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800" b="1" dirty="0" err="1" smtClean="0">
                  <a:solidFill>
                    <a:srgbClr val="003374"/>
                  </a:solidFill>
                </a:rPr>
                <a:t>Антипротеинурическое</a:t>
              </a:r>
              <a:endParaRPr lang="en-US" sz="2800" b="1" dirty="0">
                <a:solidFill>
                  <a:srgbClr val="003374"/>
                </a:solidFill>
              </a:endParaRPr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170435" y="6108339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Цистит? Камни? Забудь!</a:t>
            </a:r>
            <a:endParaRPr lang="ru-RU" sz="3200" b="1" dirty="0">
              <a:solidFill>
                <a:srgbClr val="00CC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9512" y="-21308"/>
            <a:ext cx="3418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err="1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Нефролитекс</a:t>
            </a:r>
            <a:endParaRPr lang="ru-RU" sz="4400" b="1" u="sng" dirty="0" smtClean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ru-RU" sz="2000" b="1" u="sng" dirty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2000" b="1" u="sng" dirty="0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апсулы №60</a:t>
            </a:r>
            <a:endParaRPr lang="ru-RU" sz="2000" b="1" u="sng" dirty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583" t="22435" r="16771" b="20039"/>
          <a:stretch/>
        </p:blipFill>
        <p:spPr>
          <a:xfrm>
            <a:off x="395536" y="5754397"/>
            <a:ext cx="1221007" cy="11036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6460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648122566"/>
              </p:ext>
            </p:extLst>
          </p:nvPr>
        </p:nvGraphicFramePr>
        <p:xfrm>
          <a:off x="368208" y="1772816"/>
          <a:ext cx="8600674" cy="425730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755520"/>
                <a:gridCol w="864096"/>
                <a:gridCol w="864096"/>
                <a:gridCol w="864096"/>
                <a:gridCol w="4252866"/>
              </a:tblGrid>
              <a:tr h="398837">
                <a:tc>
                  <a:txBody>
                    <a:bodyPr/>
                    <a:lstStyle/>
                    <a:p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err="1" smtClean="0"/>
                        <a:t>Золототы-сячник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Любисток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Розмарин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b="1" dirty="0"/>
                    </a:p>
                  </a:txBody>
                  <a:tcPr/>
                </a:tc>
              </a:tr>
              <a:tr h="45261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Антибактериальный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противодействие размножению бактерий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и образованию бактериальных плёнок</a:t>
                      </a:r>
                      <a:endParaRPr lang="ru-RU" sz="1200" b="1" dirty="0"/>
                    </a:p>
                  </a:txBody>
                  <a:tcPr/>
                </a:tc>
              </a:tr>
              <a:tr h="62041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Спазмолитический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расслабление мочевого пузыря,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устранение спазмов,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нормализация </a:t>
                      </a:r>
                      <a:r>
                        <a:rPr lang="ru-RU" sz="1200" dirty="0" err="1" smtClean="0"/>
                        <a:t>уродинамики</a:t>
                      </a:r>
                      <a:endParaRPr lang="ru-RU" sz="1200" b="1" dirty="0"/>
                    </a:p>
                  </a:txBody>
                  <a:tcPr/>
                </a:tc>
              </a:tr>
              <a:tr h="44315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Диуретический </a:t>
                      </a:r>
                    </a:p>
                    <a:p>
                      <a:r>
                        <a:rPr lang="ru-RU" sz="1200" dirty="0" smtClean="0"/>
                        <a:t>(К+ сберегающий)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baseline="0" dirty="0" smtClean="0"/>
                        <a:t>улучшение пассажа мочи</a:t>
                      </a:r>
                      <a:endParaRPr lang="ru-RU" sz="1200" b="1" dirty="0"/>
                    </a:p>
                  </a:txBody>
                  <a:tcPr/>
                </a:tc>
              </a:tr>
              <a:tr h="443153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Противо</a:t>
                      </a:r>
                      <a:r>
                        <a:rPr lang="ru-RU" sz="1200" dirty="0" smtClean="0"/>
                        <a:t>-воспалительный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уменьшение воспаления,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жжения и боли</a:t>
                      </a:r>
                      <a:endParaRPr lang="ru-RU" sz="1200" b="1" dirty="0"/>
                    </a:p>
                  </a:txBody>
                  <a:tcPr/>
                </a:tc>
              </a:tr>
              <a:tr h="385152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Нефропротекторный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торможение прогрессирования</a:t>
                      </a:r>
                      <a:r>
                        <a:rPr lang="ru-RU" sz="1200" baseline="0" dirty="0" smtClean="0"/>
                        <a:t> поражения почек</a:t>
                      </a:r>
                      <a:endParaRPr lang="ru-RU" sz="1200" b="1" dirty="0"/>
                    </a:p>
                  </a:txBody>
                  <a:tcPr/>
                </a:tc>
              </a:tr>
              <a:tr h="443153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Антиадгезивный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препятствие адгезии микроорганизмов к </a:t>
                      </a:r>
                      <a:r>
                        <a:rPr lang="ru-RU" sz="1200" dirty="0" err="1" smtClean="0"/>
                        <a:t>уротелию</a:t>
                      </a:r>
                      <a:endParaRPr lang="ru-RU" sz="1200" b="1" dirty="0"/>
                    </a:p>
                  </a:txBody>
                  <a:tcPr/>
                </a:tc>
              </a:tr>
              <a:tr h="977303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Литокинетический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препятствует выпадению в мочевыводящих путях кристаллов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препятствует росту имеющихся камней и формированию новых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поддерживает рН в пределах 6,2–6,8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83568" y="1158728"/>
            <a:ext cx="6848729" cy="93749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rgbClr val="00CC00"/>
                </a:solidFill>
              </a:rPr>
              <a:t>Фармакологические эффекты:</a:t>
            </a:r>
            <a:endParaRPr lang="en-US" dirty="0">
              <a:solidFill>
                <a:srgbClr val="00C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0435" y="6108339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Цистит? Камни? Забудь!</a:t>
            </a:r>
            <a:endParaRPr lang="ru-RU" sz="3200" b="1" dirty="0">
              <a:solidFill>
                <a:srgbClr val="00CC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-21308"/>
            <a:ext cx="3418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err="1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Нефролитекс</a:t>
            </a:r>
            <a:endParaRPr lang="ru-RU" sz="4400" b="1" u="sng" dirty="0" smtClean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ru-RU" sz="2000" b="1" u="sng" dirty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2000" b="1" u="sng" dirty="0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апсулы №60</a:t>
            </a:r>
            <a:endParaRPr lang="ru-RU" sz="2000" b="1" u="sng" dirty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583" t="22435" r="16771" b="20039"/>
          <a:stretch/>
        </p:blipFill>
        <p:spPr>
          <a:xfrm>
            <a:off x="395536" y="5754397"/>
            <a:ext cx="1221007" cy="11036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169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34152" y="1056339"/>
            <a:ext cx="7366715" cy="601663"/>
            <a:chOff x="1248" y="2030"/>
            <a:chExt cx="4082" cy="379"/>
          </a:xfrm>
        </p:grpSpPr>
        <p:sp>
          <p:nvSpPr>
            <p:cNvPr id="3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sz="2000"/>
            </a:p>
          </p:txBody>
        </p:sp>
        <p:sp>
          <p:nvSpPr>
            <p:cNvPr id="5" name="Text Box 10"/>
            <p:cNvSpPr txBox="1">
              <a:spLocks noChangeArrowheads="1"/>
            </p:cNvSpPr>
            <p:nvPr/>
          </p:nvSpPr>
          <p:spPr bwMode="gray">
            <a:xfrm>
              <a:off x="1736" y="2041"/>
              <a:ext cx="359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3200" b="1" dirty="0" err="1" smtClean="0">
                  <a:solidFill>
                    <a:srgbClr val="E21D23"/>
                  </a:solidFill>
                </a:rPr>
                <a:t>Литокинетик</a:t>
              </a:r>
              <a:endParaRPr lang="ru-RU" sz="3200" b="1" dirty="0">
                <a:solidFill>
                  <a:srgbClr val="E21D23"/>
                </a:solidFill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FFFFFF"/>
                  </a:solidFill>
                </a:rPr>
                <a:t>1</a:t>
              </a:r>
            </a:p>
          </p:txBody>
        </p:sp>
      </p:grpSp>
      <p:graphicFrame>
        <p:nvGraphicFramePr>
          <p:cNvPr id="7" name="Объект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42155306"/>
              </p:ext>
            </p:extLst>
          </p:nvPr>
        </p:nvGraphicFramePr>
        <p:xfrm>
          <a:off x="827584" y="1746080"/>
          <a:ext cx="7717592" cy="4041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524697" y="4956184"/>
            <a:ext cx="625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Препятствует росту имеющихся и 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формированию </a:t>
            </a:r>
            <a:r>
              <a:rPr lang="ru-RU" b="1" dirty="0">
                <a:solidFill>
                  <a:srgbClr val="0070C0"/>
                </a:solidFill>
              </a:rPr>
              <a:t>новых камней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70435" y="6108339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Цистит? Камни? Забудь!</a:t>
            </a:r>
            <a:endParaRPr lang="ru-RU" sz="3200" b="1" dirty="0">
              <a:solidFill>
                <a:srgbClr val="00CC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-21308"/>
            <a:ext cx="3418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err="1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Нефролитекс</a:t>
            </a:r>
            <a:endParaRPr lang="ru-RU" sz="4400" b="1" u="sng" dirty="0" smtClean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ru-RU" sz="2000" b="1" u="sng" dirty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2000" b="1" u="sng" dirty="0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апсулы №60</a:t>
            </a:r>
            <a:endParaRPr lang="ru-RU" sz="2000" b="1" u="sng" dirty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583" t="22435" r="16771" b="20039"/>
          <a:stretch/>
        </p:blipFill>
        <p:spPr>
          <a:xfrm>
            <a:off x="395536" y="5754397"/>
            <a:ext cx="1221007" cy="1103604"/>
          </a:xfrm>
          <a:prstGeom prst="rect">
            <a:avLst/>
          </a:prstGeom>
        </p:spPr>
      </p:pic>
      <p:pic>
        <p:nvPicPr>
          <p:cNvPr id="13" name="Picture 2" descr="http://worlduniquer.ru/kid/images1/vidikamneyvpochkaxoksalatniefosfatnieura_27A968DA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12500" b="83553" l="49249" r="8247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207" t="4474" r="13259" b="13687"/>
          <a:stretch/>
        </p:blipFill>
        <p:spPr bwMode="auto">
          <a:xfrm>
            <a:off x="2170435" y="2077215"/>
            <a:ext cx="1233738" cy="11697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no-gepatit.ru/wp-content/uploads/2017/09/imgne47q-15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7586" b="88966" l="4167" r="5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41" t="2761" r="48412" b="8651"/>
          <a:stretch/>
        </p:blipFill>
        <p:spPr bwMode="auto">
          <a:xfrm>
            <a:off x="6012160" y="2101204"/>
            <a:ext cx="1224136" cy="1145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2495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6592" y="1078039"/>
            <a:ext cx="7924921" cy="660325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CC00"/>
                </a:solidFill>
              </a:rPr>
              <a:t>НЕФРОЛИТЕКС при МКБ:</a:t>
            </a:r>
            <a:endParaRPr lang="ru-RU" sz="3600" dirty="0">
              <a:solidFill>
                <a:srgbClr val="00CC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9163" y="1838275"/>
            <a:ext cx="6618226" cy="488970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z="2000" dirty="0" smtClean="0"/>
              <a:t>Усиливает </a:t>
            </a:r>
            <a:r>
              <a:rPr lang="ru-RU" sz="2000" dirty="0"/>
              <a:t>выведение </a:t>
            </a:r>
            <a:r>
              <a:rPr lang="ru-RU" sz="2000" dirty="0" smtClean="0"/>
              <a:t>солей мочевой кислоты;</a:t>
            </a:r>
          </a:p>
          <a:p>
            <a:pPr lvl="0"/>
            <a:r>
              <a:rPr lang="ru-RU" sz="2000" dirty="0" smtClean="0"/>
              <a:t>Препятствует выпадению в мочевыводящих путях кристаллов;</a:t>
            </a:r>
          </a:p>
          <a:p>
            <a:pPr lvl="0"/>
            <a:r>
              <a:rPr lang="ru-RU" sz="2000" dirty="0" smtClean="0"/>
              <a:t>Препятствует </a:t>
            </a:r>
            <a:r>
              <a:rPr lang="ru-RU" sz="2000" dirty="0"/>
              <a:t>росту имеющихся камней и формированию </a:t>
            </a:r>
            <a:r>
              <a:rPr lang="ru-RU" sz="2000" dirty="0" smtClean="0"/>
              <a:t>новых;</a:t>
            </a:r>
            <a:endParaRPr lang="ru-RU" sz="2000" dirty="0"/>
          </a:p>
          <a:p>
            <a:pPr lvl="0"/>
            <a:r>
              <a:rPr lang="ru-RU" sz="2000" dirty="0" smtClean="0"/>
              <a:t>Подщелачивает </a:t>
            </a:r>
            <a:r>
              <a:rPr lang="ru-RU" sz="2000" dirty="0"/>
              <a:t>мочу, поддерживает </a:t>
            </a:r>
            <a:r>
              <a:rPr lang="ru-RU" sz="2000" dirty="0" smtClean="0"/>
              <a:t>значение     </a:t>
            </a:r>
            <a:r>
              <a:rPr lang="ru-RU" sz="2000" dirty="0"/>
              <a:t>рН в пределах </a:t>
            </a:r>
            <a:r>
              <a:rPr lang="ru-RU" sz="2000" dirty="0" smtClean="0"/>
              <a:t>6,2–6,8.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173A8D"/>
                </a:solidFill>
              </a:rPr>
              <a:t>Применение </a:t>
            </a:r>
            <a:r>
              <a:rPr lang="ru-RU" sz="2000" dirty="0" smtClean="0">
                <a:solidFill>
                  <a:srgbClr val="173A8D"/>
                </a:solidFill>
              </a:rPr>
              <a:t>после </a:t>
            </a:r>
            <a:r>
              <a:rPr lang="ru-RU" sz="2000" dirty="0">
                <a:solidFill>
                  <a:srgbClr val="173A8D"/>
                </a:solidFill>
              </a:rPr>
              <a:t>дистанционной ударно–волновой </a:t>
            </a:r>
            <a:r>
              <a:rPr lang="ru-RU" sz="2000" dirty="0" err="1">
                <a:solidFill>
                  <a:srgbClr val="173A8D"/>
                </a:solidFill>
              </a:rPr>
              <a:t>литотрипсии</a:t>
            </a:r>
            <a:r>
              <a:rPr lang="ru-RU" sz="2000" dirty="0">
                <a:solidFill>
                  <a:srgbClr val="173A8D"/>
                </a:solidFill>
              </a:rPr>
              <a:t> ускоряет отхождение осколков конкрементов из мочевых путей и </a:t>
            </a:r>
            <a:r>
              <a:rPr lang="ru-RU" sz="2000" dirty="0" err="1">
                <a:solidFill>
                  <a:srgbClr val="173A8D"/>
                </a:solidFill>
              </a:rPr>
              <a:t>cнижает</a:t>
            </a:r>
            <a:r>
              <a:rPr lang="ru-RU" sz="2000" dirty="0">
                <a:solidFill>
                  <a:srgbClr val="173A8D"/>
                </a:solidFill>
              </a:rPr>
              <a:t> риск рецидивов </a:t>
            </a:r>
            <a:r>
              <a:rPr lang="ru-RU" sz="2000" dirty="0" smtClean="0">
                <a:solidFill>
                  <a:srgbClr val="173A8D"/>
                </a:solidFill>
              </a:rPr>
              <a:t>камнеобразования.</a:t>
            </a:r>
            <a:endParaRPr lang="ru-RU" sz="2000" dirty="0">
              <a:solidFill>
                <a:srgbClr val="173A8D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471" b="98529" l="0" r="982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4208" y="2151484"/>
            <a:ext cx="2699792" cy="25919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0435" y="6108339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Цистит? Камни? Забудь!</a:t>
            </a:r>
            <a:endParaRPr lang="ru-RU" sz="3200" b="1" dirty="0">
              <a:solidFill>
                <a:srgbClr val="00CC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-21308"/>
            <a:ext cx="3418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err="1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Нефролитекс</a:t>
            </a:r>
            <a:endParaRPr lang="ru-RU" sz="4400" b="1" u="sng" dirty="0" smtClean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ru-RU" sz="2000" b="1" u="sng" dirty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2000" b="1" u="sng" dirty="0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апсулы №60</a:t>
            </a:r>
            <a:endParaRPr lang="ru-RU" sz="2000" b="1" u="sng" dirty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583" t="22435" r="16771" b="20039"/>
          <a:stretch/>
        </p:blipFill>
        <p:spPr>
          <a:xfrm>
            <a:off x="395536" y="5754397"/>
            <a:ext cx="1221007" cy="11036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77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084030" y="1037272"/>
            <a:ext cx="7366715" cy="606426"/>
            <a:chOff x="1248" y="2030"/>
            <a:chExt cx="4082" cy="382"/>
          </a:xfrm>
        </p:grpSpPr>
        <p:sp>
          <p:nvSpPr>
            <p:cNvPr id="3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sz="2400"/>
            </a:p>
          </p:txBody>
        </p:sp>
        <p:sp>
          <p:nvSpPr>
            <p:cNvPr id="5" name="Text Box 10"/>
            <p:cNvSpPr txBox="1">
              <a:spLocks noChangeArrowheads="1"/>
            </p:cNvSpPr>
            <p:nvPr/>
          </p:nvSpPr>
          <p:spPr bwMode="gray">
            <a:xfrm>
              <a:off x="1736" y="2041"/>
              <a:ext cx="359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3200" b="1" dirty="0" err="1" smtClean="0">
                  <a:solidFill>
                    <a:srgbClr val="E21D23"/>
                  </a:solidFill>
                </a:rPr>
                <a:t>Уроантисептик</a:t>
              </a:r>
              <a:endParaRPr lang="ru-RU" sz="3200" b="1" dirty="0">
                <a:solidFill>
                  <a:srgbClr val="E21D23"/>
                </a:solidFill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03386424"/>
              </p:ext>
            </p:extLst>
          </p:nvPr>
        </p:nvGraphicFramePr>
        <p:xfrm>
          <a:off x="598548" y="973143"/>
          <a:ext cx="7960140" cy="4372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813354" y="4684134"/>
            <a:ext cx="5832648" cy="998742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smtClean="0"/>
              <a:t>Эффективен даже при устойчивой к синтетическим антибиотикам микрофлоре</a:t>
            </a:r>
            <a:endParaRPr lang="ru-RU" sz="2400" dirty="0"/>
          </a:p>
        </p:txBody>
      </p:sp>
      <p:pic>
        <p:nvPicPr>
          <p:cNvPr id="9" name="Picture 2" descr="Канефрон применение для лечения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8396"/>
          <a:stretch/>
        </p:blipFill>
        <p:spPr bwMode="auto">
          <a:xfrm>
            <a:off x="6646002" y="4416146"/>
            <a:ext cx="1821764" cy="1706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70435" y="6108339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Цистит? Камни? Забудь!</a:t>
            </a:r>
            <a:endParaRPr lang="ru-RU" sz="3200" b="1" dirty="0">
              <a:solidFill>
                <a:srgbClr val="00CC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-21308"/>
            <a:ext cx="3418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err="1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Нефролитекс</a:t>
            </a:r>
            <a:endParaRPr lang="ru-RU" sz="4400" b="1" u="sng" dirty="0" smtClean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ru-RU" sz="2000" b="1" u="sng" dirty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2000" b="1" u="sng" dirty="0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апсулы №60</a:t>
            </a:r>
            <a:endParaRPr lang="ru-RU" sz="2000" b="1" u="sng" dirty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583" t="22435" r="16771" b="20039"/>
          <a:stretch/>
        </p:blipFill>
        <p:spPr>
          <a:xfrm>
            <a:off x="395536" y="5754397"/>
            <a:ext cx="1221007" cy="11036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2290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084030" y="1037272"/>
            <a:ext cx="7366715" cy="606426"/>
            <a:chOff x="1248" y="2030"/>
            <a:chExt cx="4082" cy="382"/>
          </a:xfrm>
        </p:grpSpPr>
        <p:sp>
          <p:nvSpPr>
            <p:cNvPr id="3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sz="2400"/>
            </a:p>
          </p:txBody>
        </p:sp>
        <p:sp>
          <p:nvSpPr>
            <p:cNvPr id="5" name="Text Box 10"/>
            <p:cNvSpPr txBox="1">
              <a:spLocks noChangeArrowheads="1"/>
            </p:cNvSpPr>
            <p:nvPr/>
          </p:nvSpPr>
          <p:spPr bwMode="gray">
            <a:xfrm>
              <a:off x="1736" y="2041"/>
              <a:ext cx="359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3200" b="1" dirty="0" err="1" smtClean="0">
                  <a:solidFill>
                    <a:srgbClr val="E21D23"/>
                  </a:solidFill>
                </a:rPr>
                <a:t>Уроантисептик</a:t>
              </a:r>
              <a:endParaRPr lang="ru-RU" sz="3200" b="1" dirty="0">
                <a:solidFill>
                  <a:srgbClr val="E21D23"/>
                </a:solidFill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682073" y="2420888"/>
            <a:ext cx="7768672" cy="1949221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smtClean="0"/>
              <a:t>Препятствует адгезии микробов на </a:t>
            </a:r>
            <a:r>
              <a:rPr lang="ru-RU" sz="2400" dirty="0" err="1" smtClean="0"/>
              <a:t>уроэндотелий</a:t>
            </a:r>
            <a:r>
              <a:rPr lang="ru-RU" sz="2400" dirty="0" smtClean="0"/>
              <a:t>, усиливая эффективность антибактериальной терапии</a:t>
            </a:r>
            <a:endParaRPr lang="ru-RU" sz="2400" dirty="0"/>
          </a:p>
        </p:txBody>
      </p:sp>
      <p:pic>
        <p:nvPicPr>
          <p:cNvPr id="9" name="Picture 2" descr="Канефрон применение для лечения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8396"/>
          <a:stretch/>
        </p:blipFill>
        <p:spPr bwMode="auto">
          <a:xfrm>
            <a:off x="6646002" y="4416146"/>
            <a:ext cx="1821764" cy="1706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70435" y="6108339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Цистит? Камни? Забудь!</a:t>
            </a:r>
            <a:endParaRPr lang="ru-RU" sz="3200" b="1" dirty="0">
              <a:solidFill>
                <a:srgbClr val="00CC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-21308"/>
            <a:ext cx="3418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err="1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Нефролитекс</a:t>
            </a:r>
            <a:endParaRPr lang="ru-RU" sz="4400" b="1" u="sng" dirty="0" smtClean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ru-RU" sz="2000" b="1" u="sng" dirty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2000" b="1" u="sng" dirty="0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апсулы №60</a:t>
            </a:r>
            <a:endParaRPr lang="ru-RU" sz="2000" b="1" u="sng" dirty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583" t="22435" r="16771" b="20039"/>
          <a:stretch/>
        </p:blipFill>
        <p:spPr>
          <a:xfrm>
            <a:off x="395536" y="5754397"/>
            <a:ext cx="1221007" cy="11036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4515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ostavkrovi.ru/wp-content/uploads/2016/05/1-1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7" y="1777598"/>
            <a:ext cx="9144000" cy="43164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115616" y="1103020"/>
            <a:ext cx="7509285" cy="555625"/>
            <a:chOff x="1248" y="2030"/>
            <a:chExt cx="4161" cy="350"/>
          </a:xfrm>
        </p:grpSpPr>
        <p:sp>
          <p:nvSpPr>
            <p:cNvPr id="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sz="2000"/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gray">
            <a:xfrm>
              <a:off x="1736" y="2041"/>
              <a:ext cx="367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800" b="1" dirty="0" smtClean="0">
                  <a:solidFill>
                    <a:srgbClr val="E21D23"/>
                  </a:solidFill>
                </a:rPr>
                <a:t>Спазмолитик</a:t>
              </a:r>
              <a:endParaRPr lang="ru-RU" sz="2800" b="1" dirty="0">
                <a:solidFill>
                  <a:srgbClr val="E21D23"/>
                </a:solidFill>
              </a:endParaRPr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FFFFFF"/>
                  </a:solidFill>
                </a:rPr>
                <a:t>2</a:t>
              </a:r>
              <a:endParaRPr lang="en-US" sz="2800" b="1" dirty="0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14561070"/>
              </p:ext>
            </p:extLst>
          </p:nvPr>
        </p:nvGraphicFramePr>
        <p:xfrm>
          <a:off x="1299587" y="1966285"/>
          <a:ext cx="7325314" cy="4127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70435" y="6108339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Цистит? Камни? Забудь!</a:t>
            </a:r>
            <a:endParaRPr lang="ru-RU" sz="3200" b="1" dirty="0">
              <a:solidFill>
                <a:srgbClr val="00CC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-21308"/>
            <a:ext cx="3418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err="1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Нефролитекс</a:t>
            </a:r>
            <a:endParaRPr lang="ru-RU" sz="4400" b="1" u="sng" dirty="0" smtClean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ru-RU" sz="2000" b="1" u="sng" dirty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2000" b="1" u="sng" dirty="0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апсулы №60</a:t>
            </a:r>
            <a:endParaRPr lang="ru-RU" sz="2000" b="1" u="sng" dirty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583" t="22435" r="16771" b="20039"/>
          <a:stretch/>
        </p:blipFill>
        <p:spPr>
          <a:xfrm>
            <a:off x="395536" y="5754397"/>
            <a:ext cx="1221007" cy="11036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55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2341" y="4795027"/>
            <a:ext cx="6952099" cy="1293028"/>
          </a:xfrm>
        </p:spPr>
        <p:txBody>
          <a:bodyPr/>
          <a:lstStyle/>
          <a:p>
            <a:r>
              <a:rPr lang="ru-RU" sz="3600" dirty="0">
                <a:solidFill>
                  <a:srgbClr val="00CC00"/>
                </a:solidFill>
              </a:rPr>
              <a:t>Заболевания </a:t>
            </a:r>
            <a:r>
              <a:rPr lang="ru-RU" sz="3600" dirty="0" smtClean="0">
                <a:solidFill>
                  <a:srgbClr val="00CC00"/>
                </a:solidFill>
              </a:rPr>
              <a:t>мочевыводящих </a:t>
            </a:r>
            <a:r>
              <a:rPr lang="ru-RU" sz="3600" dirty="0">
                <a:solidFill>
                  <a:srgbClr val="00CC00"/>
                </a:solidFill>
              </a:rPr>
              <a:t>путей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154378"/>
            <a:ext cx="6832848" cy="393080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ru-RU" sz="1800" dirty="0"/>
              <a:t>Патология иммунитета </a:t>
            </a:r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ru-RU" sz="1800" dirty="0" err="1"/>
              <a:t>гломерулонефрит</a:t>
            </a:r>
            <a:r>
              <a:rPr lang="ru-RU" sz="1800" dirty="0" smtClean="0"/>
              <a:t>;</a:t>
            </a:r>
            <a:endParaRPr lang="ru-RU" sz="1800" dirty="0"/>
          </a:p>
          <a:p>
            <a:pPr marL="514350" indent="-514350">
              <a:buFont typeface="+mj-lt"/>
              <a:buAutoNum type="arabicPeriod" startAt="4"/>
            </a:pPr>
            <a:r>
              <a:rPr lang="ru-RU" sz="1800" dirty="0"/>
              <a:t>Токсические поражения </a:t>
            </a:r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ru-RU" sz="1800" dirty="0"/>
              <a:t>лекарственная нефропатия; </a:t>
            </a:r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ru-RU" sz="1800" dirty="0"/>
              <a:t>почки при отравлениях; </a:t>
            </a:r>
          </a:p>
          <a:p>
            <a:pPr marL="514350" lvl="1" indent="-514350">
              <a:buFont typeface="+mj-lt"/>
              <a:buAutoNum type="arabicPeriod" startAt="5"/>
            </a:pPr>
            <a:r>
              <a:rPr lang="ru-RU" sz="1800" dirty="0" smtClean="0"/>
              <a:t>Вторичная </a:t>
            </a:r>
            <a:r>
              <a:rPr lang="ru-RU" sz="1800" dirty="0"/>
              <a:t>патология - осложнение заболеваний других органов и систем;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ru-RU" sz="1800" dirty="0"/>
              <a:t>ИМТ </a:t>
            </a:r>
            <a:r>
              <a:rPr lang="ru-RU" sz="1800" dirty="0" smtClean="0"/>
              <a:t>беременных</a:t>
            </a:r>
          </a:p>
          <a:p>
            <a:pPr marL="834390" lvl="1" indent="-514350">
              <a:buFont typeface="Wingdings" panose="05000000000000000000" pitchFamily="2" charset="2"/>
              <a:buChar char="§"/>
            </a:pPr>
            <a:r>
              <a:rPr lang="ru-RU" sz="1800" dirty="0" smtClean="0"/>
              <a:t>бессимптомная бактериурия;</a:t>
            </a:r>
          </a:p>
          <a:p>
            <a:pPr marL="834390" lvl="1" indent="-514350">
              <a:buFont typeface="Wingdings" panose="05000000000000000000" pitchFamily="2" charset="2"/>
              <a:buChar char="§"/>
            </a:pPr>
            <a:r>
              <a:rPr lang="ru-RU" sz="1800" dirty="0" smtClean="0"/>
              <a:t>протеинурия беременных;</a:t>
            </a:r>
          </a:p>
          <a:p>
            <a:pPr marL="834390" lvl="1" indent="-514350">
              <a:buFont typeface="Wingdings" panose="05000000000000000000" pitchFamily="2" charset="2"/>
              <a:buChar char="§"/>
            </a:pPr>
            <a:r>
              <a:rPr lang="ru-RU" sz="1800" dirty="0" smtClean="0"/>
              <a:t>гидронефроз..</a:t>
            </a:r>
          </a:p>
          <a:p>
            <a:pPr marL="400050" lvl="1" indent="0">
              <a:buNone/>
            </a:pP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170435" y="6108339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Цистит? Камни? Забудь!</a:t>
            </a:r>
            <a:endParaRPr lang="ru-RU" sz="3200" b="1" dirty="0">
              <a:solidFill>
                <a:srgbClr val="00CC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-21308"/>
            <a:ext cx="3418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err="1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Нефролитекс</a:t>
            </a:r>
            <a:endParaRPr lang="ru-RU" sz="4400" b="1" u="sng" dirty="0" smtClean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ru-RU" sz="2000" b="1" u="sng" dirty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2000" b="1" u="sng" dirty="0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апсулы №60</a:t>
            </a:r>
            <a:endParaRPr lang="ru-RU" sz="2000" b="1" u="sng" dirty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583" t="22435" r="16771" b="20039"/>
          <a:stretch/>
        </p:blipFill>
        <p:spPr>
          <a:xfrm>
            <a:off x="395536" y="5754397"/>
            <a:ext cx="1221007" cy="11036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922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.bp.blogspot.com/-L3HNZrnyA2M/U0UlJGe0sUI/AAAAAAAAARQ/ysq6cEFpyh8/s1600/ginjal+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44795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973544" y="1048830"/>
            <a:ext cx="8195862" cy="576263"/>
            <a:chOff x="1248" y="2017"/>
            <a:chExt cx="4043" cy="363"/>
          </a:xfrm>
        </p:grpSpPr>
        <p:sp>
          <p:nvSpPr>
            <p:cNvPr id="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sz="2000"/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gray">
            <a:xfrm>
              <a:off x="1697" y="2021"/>
              <a:ext cx="359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800" b="1" dirty="0" smtClean="0">
                  <a:solidFill>
                    <a:srgbClr val="E21D23"/>
                  </a:solidFill>
                </a:rPr>
                <a:t>Противовоспалительное действие</a:t>
              </a:r>
              <a:endParaRPr lang="ru-RU" sz="2800" b="1" dirty="0">
                <a:solidFill>
                  <a:srgbClr val="E21D23"/>
                </a:solidFill>
              </a:endParaRPr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gray">
            <a:xfrm>
              <a:off x="1338" y="2017"/>
              <a:ext cx="2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FFFFFF"/>
                  </a:solidFill>
                </a:rPr>
                <a:t>3</a:t>
              </a:r>
            </a:p>
          </p:txBody>
        </p:sp>
      </p:grp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6839394"/>
              </p:ext>
            </p:extLst>
          </p:nvPr>
        </p:nvGraphicFramePr>
        <p:xfrm>
          <a:off x="1155990" y="2398827"/>
          <a:ext cx="7412419" cy="3333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70435" y="6108339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Цистит? Камни? Забудь!</a:t>
            </a:r>
            <a:endParaRPr lang="ru-RU" sz="3200" b="1" dirty="0">
              <a:solidFill>
                <a:srgbClr val="00CC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-21308"/>
            <a:ext cx="3418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err="1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Нефролитекс</a:t>
            </a:r>
            <a:endParaRPr lang="ru-RU" sz="4400" b="1" u="sng" dirty="0" smtClean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ru-RU" sz="2000" b="1" u="sng" dirty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2000" b="1" u="sng" dirty="0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апсулы №60</a:t>
            </a:r>
            <a:endParaRPr lang="ru-RU" sz="2000" b="1" u="sng" dirty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583" t="22435" r="16771" b="20039"/>
          <a:stretch/>
        </p:blipFill>
        <p:spPr>
          <a:xfrm>
            <a:off x="395536" y="5754397"/>
            <a:ext cx="1221007" cy="11036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80247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3568" y="1225557"/>
            <a:ext cx="6780913" cy="998742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rgbClr val="00CC00"/>
                </a:solidFill>
              </a:rPr>
              <a:t>НЕФРОЛИТЕКС при цистите</a:t>
            </a:r>
            <a:endParaRPr lang="ru-RU" dirty="0">
              <a:solidFill>
                <a:srgbClr val="00CC00"/>
              </a:solidFill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661346" y="1968292"/>
            <a:ext cx="6115949" cy="4889709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Нормализует мочеиспускание; </a:t>
            </a:r>
          </a:p>
          <a:p>
            <a:r>
              <a:rPr lang="ru-RU" dirty="0" smtClean="0"/>
              <a:t>Снимает воспаление; </a:t>
            </a:r>
          </a:p>
          <a:p>
            <a:r>
              <a:rPr lang="ru-RU" dirty="0" smtClean="0"/>
              <a:t>Уменьшает боль;</a:t>
            </a:r>
          </a:p>
          <a:p>
            <a:r>
              <a:rPr lang="ru-RU" dirty="0" smtClean="0"/>
              <a:t>Высоко эффективен в </a:t>
            </a:r>
            <a:r>
              <a:rPr lang="ru-RU" dirty="0" err="1" smtClean="0"/>
              <a:t>монотерапии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В сочетание с антибиотиком, усиливает антимикробное действие;</a:t>
            </a:r>
          </a:p>
          <a:p>
            <a:r>
              <a:rPr lang="ru-RU" dirty="0" smtClean="0"/>
              <a:t>При регулярном приеме препятствует рецидивам заболевания.</a:t>
            </a:r>
          </a:p>
          <a:p>
            <a:pPr marL="0" indent="0">
              <a:buFont typeface="Georgia" pitchFamily="18" charset="0"/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2574" b="98346" l="0" r="982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5125" y="1796771"/>
            <a:ext cx="3096070" cy="30003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0435" y="6108339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Цистит? Камни? Забудь!</a:t>
            </a:r>
            <a:endParaRPr lang="ru-RU" sz="3200" b="1" dirty="0">
              <a:solidFill>
                <a:srgbClr val="00CC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-21308"/>
            <a:ext cx="3418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err="1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Нефролитекс</a:t>
            </a:r>
            <a:endParaRPr lang="ru-RU" sz="4400" b="1" u="sng" dirty="0" smtClean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ru-RU" sz="2000" b="1" u="sng" dirty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2000" b="1" u="sng" dirty="0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апсулы №60</a:t>
            </a:r>
            <a:endParaRPr lang="ru-RU" sz="2000" b="1" u="sng" dirty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583" t="22435" r="16771" b="20039"/>
          <a:stretch/>
        </p:blipFill>
        <p:spPr>
          <a:xfrm>
            <a:off x="395536" y="5754397"/>
            <a:ext cx="1221007" cy="11036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30886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ityug.ru/img.php?type=proportional&amp;size=900&amp;path=/public/files/images/2016/12/13/&amp;file=9f5702cd664235b87169257ded768ab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15" y="1718666"/>
            <a:ext cx="9144000" cy="4389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803959" y="1091198"/>
            <a:ext cx="8268429" cy="555625"/>
            <a:chOff x="1248" y="2030"/>
            <a:chExt cx="4133" cy="350"/>
          </a:xfrm>
        </p:grpSpPr>
        <p:sp>
          <p:nvSpPr>
            <p:cNvPr id="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sz="2000"/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gray">
            <a:xfrm>
              <a:off x="1708" y="2044"/>
              <a:ext cx="367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800" b="1" dirty="0" err="1" smtClean="0">
                  <a:solidFill>
                    <a:srgbClr val="E21D23"/>
                  </a:solidFill>
                </a:rPr>
                <a:t>Антипротеинурическое</a:t>
              </a:r>
              <a:r>
                <a:rPr lang="ru-RU" sz="2800" b="1" dirty="0" smtClean="0">
                  <a:solidFill>
                    <a:srgbClr val="E21D23"/>
                  </a:solidFill>
                </a:rPr>
                <a:t> действие</a:t>
              </a:r>
              <a:endParaRPr lang="ru-RU" sz="2800" b="1" dirty="0">
                <a:solidFill>
                  <a:srgbClr val="E21D23"/>
                </a:solidFill>
              </a:endParaRPr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FFFFFF"/>
                  </a:solidFill>
                </a:rPr>
                <a:t>5</a:t>
              </a:r>
              <a:endParaRPr lang="en-US" sz="2800" b="1" dirty="0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8" name="Объект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98252927"/>
              </p:ext>
            </p:extLst>
          </p:nvPr>
        </p:nvGraphicFramePr>
        <p:xfrm>
          <a:off x="1526760" y="2799824"/>
          <a:ext cx="7354603" cy="388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70435" y="6108339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Цистит? Камни? Забудь!</a:t>
            </a:r>
            <a:endParaRPr lang="ru-RU" sz="3200" b="1" dirty="0">
              <a:solidFill>
                <a:srgbClr val="00CC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-21308"/>
            <a:ext cx="3418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err="1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Нефролитекс</a:t>
            </a:r>
            <a:endParaRPr lang="ru-RU" sz="4400" b="1" u="sng" dirty="0" smtClean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ru-RU" sz="2000" b="1" u="sng" dirty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2000" b="1" u="sng" dirty="0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апсулы №60</a:t>
            </a:r>
            <a:endParaRPr lang="ru-RU" sz="2000" b="1" u="sng" dirty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583" t="22435" r="16771" b="20039"/>
          <a:stretch/>
        </p:blipFill>
        <p:spPr>
          <a:xfrm>
            <a:off x="395536" y="5754397"/>
            <a:ext cx="1221007" cy="11036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2463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ister.net.ua/wp-content/uploads/2014/11/Shaki_Waterfall2%D1%88%D0%B0%D0%BA%D0%B8%D0%BD%D1%81%D0%BA%D0%B8%D0%B9-%D0%B2%D0%BE%D0%B4%D0%BE%D0%BF%D0%B0%D0%B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8" y="1617325"/>
            <a:ext cx="9144000" cy="4491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031906" y="989857"/>
            <a:ext cx="7509285" cy="601663"/>
            <a:chOff x="1248" y="2030"/>
            <a:chExt cx="4161" cy="379"/>
          </a:xfrm>
        </p:grpSpPr>
        <p:sp>
          <p:nvSpPr>
            <p:cNvPr id="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sz="2000"/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gray">
            <a:xfrm>
              <a:off x="1736" y="2041"/>
              <a:ext cx="367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rgbClr val="E21D23"/>
                  </a:solidFill>
                </a:rPr>
                <a:t>Диуретическое действие</a:t>
              </a:r>
              <a:endParaRPr lang="ru-RU" sz="3200" b="1" dirty="0">
                <a:solidFill>
                  <a:srgbClr val="E21D23"/>
                </a:solidFill>
              </a:endParaRPr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FFFFFF"/>
                  </a:solidFill>
                </a:rPr>
                <a:t>6</a:t>
              </a:r>
              <a:endParaRPr lang="en-US" sz="2800" b="1" dirty="0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44775029"/>
              </p:ext>
            </p:extLst>
          </p:nvPr>
        </p:nvGraphicFramePr>
        <p:xfrm>
          <a:off x="640915" y="2331136"/>
          <a:ext cx="8035541" cy="310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70435" y="6108339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Цистит? Камни? Забудь!</a:t>
            </a:r>
            <a:endParaRPr lang="ru-RU" sz="3200" b="1" dirty="0">
              <a:solidFill>
                <a:srgbClr val="00CC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-21308"/>
            <a:ext cx="3418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err="1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Нефролитекс</a:t>
            </a:r>
            <a:endParaRPr lang="ru-RU" sz="4400" b="1" u="sng" dirty="0" smtClean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ru-RU" sz="2000" b="1" u="sng" dirty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2000" b="1" u="sng" dirty="0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апсулы №60</a:t>
            </a:r>
            <a:endParaRPr lang="ru-RU" sz="2000" b="1" u="sng" dirty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583" t="22435" r="16771" b="20039"/>
          <a:stretch/>
        </p:blipFill>
        <p:spPr>
          <a:xfrm>
            <a:off x="395536" y="5754397"/>
            <a:ext cx="1221007" cy="11036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12157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97897"/>
            <a:ext cx="6158790" cy="838011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CC00"/>
                </a:solidFill>
              </a:rPr>
              <a:t>НЕФРОЛИТЕКС в период беременности:</a:t>
            </a:r>
            <a:endParaRPr lang="ru-RU" sz="3200" dirty="0">
              <a:solidFill>
                <a:srgbClr val="00CC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89426" y="2171949"/>
            <a:ext cx="7571215" cy="510660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z="2000" dirty="0" smtClean="0"/>
              <a:t>Улучшает </a:t>
            </a:r>
            <a:r>
              <a:rPr lang="ru-RU" sz="2000" dirty="0"/>
              <a:t>работу мочевого пузыря и </a:t>
            </a:r>
            <a:r>
              <a:rPr lang="ru-RU" sz="2000" dirty="0" smtClean="0"/>
              <a:t>почек; </a:t>
            </a:r>
            <a:endParaRPr lang="ru-RU" sz="2000" dirty="0"/>
          </a:p>
          <a:p>
            <a:pPr lvl="0"/>
            <a:r>
              <a:rPr lang="ru-RU" sz="2000" dirty="0" smtClean="0"/>
              <a:t>Выводить </a:t>
            </a:r>
            <a:r>
              <a:rPr lang="ru-RU" sz="2000" dirty="0"/>
              <a:t>лишнюю жидкость из </a:t>
            </a:r>
            <a:r>
              <a:rPr lang="ru-RU" sz="2000" dirty="0" smtClean="0"/>
              <a:t>организма;</a:t>
            </a:r>
            <a:endParaRPr lang="ru-RU" sz="2000" dirty="0"/>
          </a:p>
          <a:p>
            <a:pPr lvl="0"/>
            <a:r>
              <a:rPr lang="ru-RU" sz="2000" dirty="0" smtClean="0"/>
              <a:t>Снимает </a:t>
            </a:r>
            <a:r>
              <a:rPr lang="ru-RU" sz="2000" dirty="0"/>
              <a:t>отечность по всему </a:t>
            </a:r>
            <a:r>
              <a:rPr lang="ru-RU" sz="2000" dirty="0" smtClean="0"/>
              <a:t>телу;</a:t>
            </a:r>
            <a:endParaRPr lang="ru-RU" sz="2000" dirty="0"/>
          </a:p>
          <a:p>
            <a:pPr lvl="0"/>
            <a:r>
              <a:rPr lang="ru-RU" sz="2000" dirty="0" smtClean="0"/>
              <a:t>Уменьшает </a:t>
            </a:r>
            <a:r>
              <a:rPr lang="ru-RU" sz="2000" dirty="0"/>
              <a:t>выделение белка с </a:t>
            </a:r>
            <a:r>
              <a:rPr lang="ru-RU" sz="2000" dirty="0" smtClean="0"/>
              <a:t>мочой;</a:t>
            </a:r>
            <a:endParaRPr lang="ru-RU" sz="2000" dirty="0"/>
          </a:p>
          <a:p>
            <a:pPr lvl="0"/>
            <a:r>
              <a:rPr lang="ru-RU" sz="2000" dirty="0" smtClean="0"/>
              <a:t>Расслабляет </a:t>
            </a:r>
            <a:r>
              <a:rPr lang="ru-RU" sz="2000" dirty="0"/>
              <a:t>сосуды мочеполовых </a:t>
            </a:r>
            <a:r>
              <a:rPr lang="ru-RU" sz="2000" dirty="0" smtClean="0"/>
              <a:t>путей; </a:t>
            </a:r>
            <a:endParaRPr lang="ru-RU" sz="2000" dirty="0"/>
          </a:p>
          <a:p>
            <a:pPr lvl="0"/>
            <a:r>
              <a:rPr lang="ru-RU" sz="2000" dirty="0"/>
              <a:t>У</a:t>
            </a:r>
            <a:r>
              <a:rPr lang="ru-RU" sz="2000" dirty="0" smtClean="0"/>
              <a:t>меньшает </a:t>
            </a:r>
            <a:r>
              <a:rPr lang="ru-RU" sz="2000" dirty="0"/>
              <a:t>риск гидронефроза </a:t>
            </a:r>
            <a:r>
              <a:rPr lang="ru-RU" sz="2000" dirty="0" smtClean="0"/>
              <a:t>беременных;</a:t>
            </a:r>
            <a:endParaRPr lang="ru-RU" sz="2000" dirty="0"/>
          </a:p>
          <a:p>
            <a:pPr lvl="0"/>
            <a:r>
              <a:rPr lang="ru-RU" sz="2000" dirty="0" smtClean="0"/>
              <a:t>Предупреждает </a:t>
            </a:r>
            <a:r>
              <a:rPr lang="ru-RU" sz="2000" dirty="0"/>
              <a:t>развитие и рецидив инфекции мочевых </a:t>
            </a:r>
            <a:r>
              <a:rPr lang="ru-RU" sz="2000" dirty="0" smtClean="0"/>
              <a:t>путей.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173A8D"/>
                </a:solidFill>
              </a:rPr>
              <a:t>	Возможно </a:t>
            </a:r>
            <a:r>
              <a:rPr lang="ru-RU" sz="2000" dirty="0">
                <a:solidFill>
                  <a:srgbClr val="173A8D"/>
                </a:solidFill>
              </a:rPr>
              <a:t>применение с </a:t>
            </a:r>
            <a:r>
              <a:rPr lang="en-US" sz="2000" dirty="0" smtClean="0">
                <a:solidFill>
                  <a:srgbClr val="173A8D"/>
                </a:solidFill>
              </a:rPr>
              <a:t>I</a:t>
            </a:r>
            <a:r>
              <a:rPr lang="ru-RU" sz="2000" dirty="0" smtClean="0">
                <a:solidFill>
                  <a:srgbClr val="173A8D"/>
                </a:solidFill>
              </a:rPr>
              <a:t> триместра </a:t>
            </a:r>
            <a:r>
              <a:rPr lang="ru-RU" sz="2000" dirty="0">
                <a:solidFill>
                  <a:srgbClr val="173A8D"/>
                </a:solidFill>
              </a:rPr>
              <a:t>на протяжении </a:t>
            </a:r>
            <a:r>
              <a:rPr lang="ru-RU" sz="2000" dirty="0" smtClean="0">
                <a:solidFill>
                  <a:srgbClr val="173A8D"/>
                </a:solidFill>
              </a:rPr>
              <a:t>	всей </a:t>
            </a:r>
            <a:r>
              <a:rPr lang="ru-RU" sz="2000" dirty="0">
                <a:solidFill>
                  <a:srgbClr val="173A8D"/>
                </a:solidFill>
              </a:rPr>
              <a:t>беременности, по показаниям.</a:t>
            </a:r>
          </a:p>
          <a:p>
            <a:pPr marL="0" lv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68" b="98346" l="0" r="9725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8049" y="2042905"/>
            <a:ext cx="2815951" cy="25800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0435" y="6108339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Цистит? Камни? Забудь!</a:t>
            </a:r>
            <a:endParaRPr lang="ru-RU" sz="3200" b="1" dirty="0">
              <a:solidFill>
                <a:srgbClr val="00CC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-21308"/>
            <a:ext cx="3418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err="1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Нефролитекс</a:t>
            </a:r>
            <a:endParaRPr lang="ru-RU" sz="4400" b="1" u="sng" dirty="0" smtClean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ru-RU" sz="2000" b="1" u="sng" dirty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2000" b="1" u="sng" dirty="0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апсулы №60</a:t>
            </a:r>
            <a:endParaRPr lang="ru-RU" sz="2000" b="1" u="sng" dirty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583" t="22435" r="16771" b="20039"/>
          <a:stretch/>
        </p:blipFill>
        <p:spPr>
          <a:xfrm>
            <a:off x="395536" y="5754397"/>
            <a:ext cx="1221007" cy="11036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71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127753"/>
            <a:ext cx="6804248" cy="998742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rgbClr val="00CC00"/>
                </a:solidFill>
              </a:rPr>
              <a:t>Показан к применению</a:t>
            </a:r>
            <a:br>
              <a:rPr lang="ru-RU" dirty="0" smtClean="0">
                <a:solidFill>
                  <a:srgbClr val="00CC00"/>
                </a:solidFill>
              </a:rPr>
            </a:br>
            <a:r>
              <a:rPr lang="ru-RU" dirty="0" smtClean="0">
                <a:solidFill>
                  <a:srgbClr val="00CC00"/>
                </a:solidFill>
              </a:rPr>
              <a:t>в комплексной терапии:</a:t>
            </a:r>
            <a:endParaRPr lang="ru-RU" dirty="0">
              <a:solidFill>
                <a:srgbClr val="00CC00"/>
              </a:solidFill>
            </a:endParaRPr>
          </a:p>
        </p:txBody>
      </p:sp>
      <p:graphicFrame>
        <p:nvGraphicFramePr>
          <p:cNvPr id="3" name="Объект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91970457"/>
              </p:ext>
            </p:extLst>
          </p:nvPr>
        </p:nvGraphicFramePr>
        <p:xfrm>
          <a:off x="1938698" y="1965376"/>
          <a:ext cx="7052281" cy="4304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70435" y="6108339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Цистит? Камни? Забудь!</a:t>
            </a:r>
            <a:endParaRPr lang="ru-RU" sz="3200" b="1" dirty="0">
              <a:solidFill>
                <a:srgbClr val="00CC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-21308"/>
            <a:ext cx="3418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err="1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Нефролитекс</a:t>
            </a:r>
            <a:endParaRPr lang="ru-RU" sz="4400" b="1" u="sng" dirty="0" smtClean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ru-RU" sz="2000" b="1" u="sng" dirty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2000" b="1" u="sng" dirty="0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апсулы №60</a:t>
            </a:r>
            <a:endParaRPr lang="ru-RU" sz="2000" b="1" u="sng" dirty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583" t="22435" r="16771" b="20039"/>
          <a:stretch/>
        </p:blipFill>
        <p:spPr>
          <a:xfrm>
            <a:off x="395536" y="5754397"/>
            <a:ext cx="1221007" cy="11036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583" t="22435" r="16771" b="20039"/>
          <a:stretch/>
        </p:blipFill>
        <p:spPr>
          <a:xfrm>
            <a:off x="174583" y="3230970"/>
            <a:ext cx="1895129" cy="17129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08813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0435" y="6108339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Цистит? Камни? Забудь!</a:t>
            </a:r>
            <a:endParaRPr lang="ru-RU" sz="3200" b="1" dirty="0">
              <a:solidFill>
                <a:srgbClr val="00CC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-21308"/>
            <a:ext cx="3418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err="1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Нефролитекс</a:t>
            </a:r>
            <a:endParaRPr lang="ru-RU" sz="4400" b="1" u="sng" dirty="0" smtClean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ru-RU" sz="2000" b="1" u="sng" dirty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2000" b="1" u="sng" dirty="0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апсулы №60</a:t>
            </a:r>
            <a:endParaRPr lang="ru-RU" sz="2000" b="1" u="sng" dirty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583" t="22435" r="16771" b="20039"/>
          <a:stretch/>
        </p:blipFill>
        <p:spPr>
          <a:xfrm>
            <a:off x="395536" y="5754397"/>
            <a:ext cx="1221007" cy="110360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11560" y="1220228"/>
            <a:ext cx="6780913" cy="623017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rgbClr val="00CC00"/>
                </a:solidFill>
              </a:rPr>
              <a:t>Способ применения и дозы:</a:t>
            </a:r>
            <a:endParaRPr lang="ru-RU" dirty="0">
              <a:solidFill>
                <a:srgbClr val="00CC00"/>
              </a:solidFill>
            </a:endParaRP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51371953"/>
              </p:ext>
            </p:extLst>
          </p:nvPr>
        </p:nvGraphicFramePr>
        <p:xfrm>
          <a:off x="899592" y="1988840"/>
          <a:ext cx="7869238" cy="3200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47096"/>
                <a:gridCol w="492214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Взрослым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398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 период обострения 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по 1 капсуле 2-3 раза в день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после ослабления остроты заболевания следует продолжить в течение 2-3 </a:t>
                      </a:r>
                      <a:r>
                        <a:rPr lang="ru-RU" sz="2000" dirty="0" err="1" smtClean="0"/>
                        <a:t>нед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С целью профилактики рецидива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 1 капсуле 2 раза в день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продолжительность терапии назначается минимально 15-20 дней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06372" y="5278570"/>
            <a:ext cx="79624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Во время лечения препаратом рекомендуется потребление большого количества жидкости.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28019088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0435" y="6108339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Цистит? Камни? Забудь!</a:t>
            </a:r>
            <a:endParaRPr lang="ru-RU" sz="3200" b="1" dirty="0">
              <a:solidFill>
                <a:srgbClr val="00CC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-21308"/>
            <a:ext cx="3418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err="1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Нефролитекс</a:t>
            </a:r>
            <a:endParaRPr lang="ru-RU" sz="4400" b="1" u="sng" dirty="0" smtClean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ru-RU" sz="2000" b="1" u="sng" dirty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2000" b="1" u="sng" dirty="0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апсулы №60</a:t>
            </a:r>
            <a:endParaRPr lang="ru-RU" sz="2000" b="1" u="sng" dirty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583" t="22435" r="16771" b="20039"/>
          <a:stretch/>
        </p:blipFill>
        <p:spPr>
          <a:xfrm>
            <a:off x="395536" y="5754397"/>
            <a:ext cx="1221007" cy="110360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11560" y="1220228"/>
            <a:ext cx="6780913" cy="623017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rgbClr val="00CC00"/>
                </a:solidFill>
              </a:rPr>
              <a:t>Способ применения и дозы:</a:t>
            </a:r>
            <a:endParaRPr lang="ru-RU" dirty="0">
              <a:solidFill>
                <a:srgbClr val="00CC00"/>
              </a:solidFill>
            </a:endParaRPr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07311883"/>
              </p:ext>
            </p:extLst>
          </p:nvPr>
        </p:nvGraphicFramePr>
        <p:xfrm>
          <a:off x="755576" y="2060848"/>
          <a:ext cx="7869238" cy="20818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52328"/>
                <a:gridCol w="4916910"/>
              </a:tblGrid>
              <a:tr h="38424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Детям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9819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Детям с 3х лет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по 1 капсуле 2 раза в день</a:t>
                      </a:r>
                    </a:p>
                  </a:txBody>
                  <a:tcPr/>
                </a:tc>
              </a:tr>
              <a:tr h="97539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Грудничкам (до 1 года) и детям до 3х лет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рекомендуется приём </a:t>
                      </a:r>
                      <a:r>
                        <a:rPr lang="ru-RU" sz="2000" dirty="0" err="1" smtClean="0"/>
                        <a:t>фитопрепарата</a:t>
                      </a:r>
                      <a:r>
                        <a:rPr lang="ru-RU" sz="2000" dirty="0" smtClean="0"/>
                        <a:t> на основе данных растений в форме капель для приёма внутрь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http://www.smartandsnazzykids.com/wp-content/uploads/2015/05/water-games-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954" y="4270092"/>
            <a:ext cx="2497201" cy="21614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143566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328" y="1005559"/>
            <a:ext cx="6065968" cy="911273"/>
          </a:xfrm>
        </p:spPr>
        <p:txBody>
          <a:bodyPr/>
          <a:lstStyle/>
          <a:p>
            <a:pPr algn="l"/>
            <a:r>
              <a:rPr lang="ru-RU" sz="4400" b="1" dirty="0" smtClean="0">
                <a:solidFill>
                  <a:srgbClr val="00CC00"/>
                </a:solidFill>
              </a:rPr>
              <a:t>Преимущества:</a:t>
            </a:r>
            <a:endParaRPr lang="ru-RU" sz="4400" b="1" dirty="0">
              <a:solidFill>
                <a:srgbClr val="00CC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61354" y="2000541"/>
            <a:ext cx="5874085" cy="4116115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E21D23"/>
                </a:solidFill>
              </a:rPr>
              <a:t>Исключительно натуральный состав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FF9900"/>
                </a:solidFill>
              </a:rPr>
              <a:t>Сочетание 5ти видов действия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E21D23"/>
                </a:solidFill>
              </a:rPr>
              <a:t>Безопасен к применению у детей и беременных женщин даже при длительном применении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FF9900"/>
                </a:solidFill>
              </a:rPr>
              <a:t>Уменьшает необходимость и длительность антибактериальной терапии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E21D23"/>
                </a:solidFill>
              </a:rPr>
              <a:t>Капсула устраняет возможный неприятный вкус и запах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rgbClr val="E21D23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000" dirty="0">
              <a:solidFill>
                <a:srgbClr val="E21D2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0435" y="6108339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Цистит? Камни? Забудь!</a:t>
            </a:r>
            <a:endParaRPr lang="ru-RU" sz="3200" b="1" dirty="0">
              <a:solidFill>
                <a:srgbClr val="00CC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-21308"/>
            <a:ext cx="3418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err="1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Нефролитекс</a:t>
            </a:r>
            <a:endParaRPr lang="ru-RU" sz="4400" b="1" u="sng" dirty="0" smtClean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ru-RU" sz="2000" b="1" u="sng" dirty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2000" b="1" u="sng" dirty="0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апсулы №60</a:t>
            </a:r>
            <a:endParaRPr lang="ru-RU" sz="2000" b="1" u="sng" dirty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583" t="22435" r="16771" b="20039"/>
          <a:stretch/>
        </p:blipFill>
        <p:spPr>
          <a:xfrm>
            <a:off x="395536" y="5754397"/>
            <a:ext cx="1221007" cy="11036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583" t="22435" r="16771" b="20039"/>
          <a:stretch/>
        </p:blipFill>
        <p:spPr>
          <a:xfrm>
            <a:off x="6533747" y="2469068"/>
            <a:ext cx="2319344" cy="20963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921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278" y="1160081"/>
            <a:ext cx="8054789" cy="1143000"/>
          </a:xfrm>
        </p:spPr>
        <p:txBody>
          <a:bodyPr/>
          <a:lstStyle/>
          <a:p>
            <a:pPr algn="l"/>
            <a:r>
              <a:rPr lang="ru-RU" sz="4000" b="1" dirty="0" err="1" smtClean="0">
                <a:solidFill>
                  <a:srgbClr val="00CC00"/>
                </a:solidFill>
              </a:rPr>
              <a:t>Таргетные</a:t>
            </a:r>
            <a:r>
              <a:rPr lang="ru-RU" sz="4000" b="1" dirty="0" smtClean="0">
                <a:solidFill>
                  <a:srgbClr val="00CC00"/>
                </a:solidFill>
              </a:rPr>
              <a:t> специалисты:</a:t>
            </a:r>
            <a:endParaRPr lang="ru-RU" sz="4000" b="1" dirty="0">
              <a:solidFill>
                <a:srgbClr val="00CC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63660" y="2124887"/>
            <a:ext cx="7407766" cy="4515588"/>
          </a:xfrm>
          <a:prstGeom prst="rect">
            <a:avLst/>
          </a:prstGeom>
        </p:spPr>
        <p:txBody>
          <a:bodyPr/>
          <a:lstStyle/>
          <a:p>
            <a:r>
              <a:rPr lang="ru-RU" sz="2400" dirty="0"/>
              <a:t>Урологи</a:t>
            </a:r>
          </a:p>
          <a:p>
            <a:r>
              <a:rPr lang="ru-RU" sz="2400" dirty="0"/>
              <a:t>Педиатры</a:t>
            </a:r>
          </a:p>
          <a:p>
            <a:r>
              <a:rPr lang="ru-RU" sz="2400" dirty="0"/>
              <a:t>Гинекологи</a:t>
            </a:r>
          </a:p>
          <a:p>
            <a:r>
              <a:rPr lang="ru-RU" sz="2400" dirty="0" smtClean="0"/>
              <a:t>Терапевты</a:t>
            </a:r>
          </a:p>
          <a:p>
            <a:r>
              <a:rPr lang="ru-RU" sz="2400" dirty="0" smtClean="0"/>
              <a:t>Эндокринологи</a:t>
            </a:r>
          </a:p>
          <a:p>
            <a:r>
              <a:rPr lang="ru-RU" sz="2400" dirty="0" smtClean="0"/>
              <a:t>УЗД-врачи</a:t>
            </a:r>
          </a:p>
          <a:p>
            <a:r>
              <a:rPr lang="ru-RU" sz="2400" dirty="0" smtClean="0"/>
              <a:t>Невропатологи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170435" y="6108339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Цистит? Камни? Забудь!</a:t>
            </a:r>
            <a:endParaRPr lang="ru-RU" sz="3200" b="1" dirty="0">
              <a:solidFill>
                <a:srgbClr val="00CC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-21308"/>
            <a:ext cx="3418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err="1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Нефролитекс</a:t>
            </a:r>
            <a:endParaRPr lang="ru-RU" sz="4400" b="1" u="sng" dirty="0" smtClean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ru-RU" sz="2000" b="1" u="sng" dirty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2000" b="1" u="sng" dirty="0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апсулы №60</a:t>
            </a:r>
            <a:endParaRPr lang="ru-RU" sz="2000" b="1" u="sng" dirty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583" t="22435" r="16771" b="20039"/>
          <a:stretch/>
        </p:blipFill>
        <p:spPr>
          <a:xfrm>
            <a:off x="395536" y="5754397"/>
            <a:ext cx="1221007" cy="11036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583" t="22435" r="16771" b="20039"/>
          <a:stretch/>
        </p:blipFill>
        <p:spPr>
          <a:xfrm>
            <a:off x="4767543" y="2196059"/>
            <a:ext cx="3146520" cy="2843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197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Брошюры с коробочками\Нефролитекс\Нефролитекс коробоч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04" y="5661248"/>
            <a:ext cx="1977930" cy="14502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70435" y="6108339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Цистит? Камни? Забудь!</a:t>
            </a:r>
            <a:endParaRPr lang="ru-RU" sz="3200" b="1" dirty="0">
              <a:solidFill>
                <a:srgbClr val="00CC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9512" y="1250734"/>
            <a:ext cx="8643258" cy="1296144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</a:rPr>
              <a:t>Мочекаменная болезнь</a:t>
            </a:r>
          </a:p>
          <a:p>
            <a:pPr algn="ctr"/>
            <a:r>
              <a:rPr lang="ru-RU" sz="40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(нефролитиаз, </a:t>
            </a:r>
            <a:r>
              <a:rPr lang="ru-RU" sz="4000" b="1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уролитиаз</a:t>
            </a:r>
            <a:r>
              <a:rPr lang="ru-RU" sz="40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algn="ctr"/>
            <a:endParaRPr lang="ru-RU" sz="40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583" t="22435" r="16771" b="20039"/>
          <a:stretch/>
        </p:blipFill>
        <p:spPr>
          <a:xfrm>
            <a:off x="395536" y="5754397"/>
            <a:ext cx="1221007" cy="1103604"/>
          </a:xfrm>
          <a:prstGeom prst="rect">
            <a:avLst/>
          </a:prstGeom>
        </p:spPr>
      </p:pic>
      <p:pic>
        <p:nvPicPr>
          <p:cNvPr id="3074" name="Picture 2" descr="https://xn---30----2nfaoluchccapufu1bji5athjkbqv1a4agk44a.xn--p1ai/sites/default/files/2018-05/lechenie-mochekamennoj-bolezni-v-sanatorii-im-30-letiya-pobedy-zheleznovod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99764" l="1053" r="95789">
                        <a14:foregroundMark x1="26053" y1="19340" x2="24605" y2="83019"/>
                        <a14:foregroundMark x1="39868" y1="59198" x2="38684" y2="43396"/>
                        <a14:foregroundMark x1="17763" y1="48585" x2="15526" y2="51179"/>
                        <a14:foregroundMark x1="13289" y1="90094" x2="13421" y2="84670"/>
                        <a14:foregroundMark x1="59868" y1="51415" x2="61184" y2="30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699" y="2652604"/>
            <a:ext cx="5884509" cy="3282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512" y="-21308"/>
            <a:ext cx="3418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err="1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Нефролитекс</a:t>
            </a:r>
            <a:endParaRPr lang="ru-RU" sz="4400" b="1" u="sng" dirty="0" smtClean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ru-RU" sz="2000" b="1" u="sng" dirty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2000" b="1" u="sng" dirty="0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апсулы №60</a:t>
            </a:r>
            <a:endParaRPr lang="ru-RU" sz="2000" b="1" u="sng" dirty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95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9488" y="1610576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до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50% всех пациентов обращаются к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урологу из-за МКБ.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 </a:t>
            </a:r>
          </a:p>
        </p:txBody>
      </p:sp>
      <p:pic>
        <p:nvPicPr>
          <p:cNvPr id="1028" name="Picture 4" descr="ÐÐ° ÑÐ¾ÑÐ¾ â ÐºÐ°Ð¼Ð½Ð¸, Ð¸Ð·Ð²Ð»ÐµÑÐµÐ½Ð½ÑÐµ Ð¸Ð· Ð¿Ð¾ÑÐµÐº ÑÐµÐ»Ð¾Ð²ÐµÐº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980" y="2681281"/>
            <a:ext cx="3655999" cy="2741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70435" y="5550457"/>
            <a:ext cx="69876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Максимальный зафиксированный вес камня, извлеченного из почки человека, – 1125 г. Конкремент занимал всю полость органа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6109" y="2645582"/>
            <a:ext cx="52565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В результате неправильного обмена веществ почки перестают качественно выполнять фильтровальную функцию и часть солей задерживается в них. Сначала это песок, который затем обрастает новыми отложениями, превращается в камень (конкремент). Процесс нефролитиаза длится от нескольких месяцев до нескольких лет.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34639" y="1295618"/>
            <a:ext cx="7704883" cy="777875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800" dirty="0" smtClean="0">
                <a:solidFill>
                  <a:srgbClr val="00CC00"/>
                </a:solidFill>
              </a:rPr>
              <a:t>ЭТИОЛОГИЯ МКБ</a:t>
            </a:r>
            <a:endParaRPr lang="uk-UA" sz="2800" dirty="0" smtClean="0">
              <a:solidFill>
                <a:srgbClr val="00CC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0435" y="6108339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Цистит? Камни? Забудь!</a:t>
            </a:r>
            <a:endParaRPr lang="ru-RU" sz="3200" b="1" dirty="0">
              <a:solidFill>
                <a:srgbClr val="00CC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583" t="22435" r="16771" b="20039"/>
          <a:stretch/>
        </p:blipFill>
        <p:spPr>
          <a:xfrm>
            <a:off x="395536" y="5754397"/>
            <a:ext cx="1221007" cy="11036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9512" y="-21308"/>
            <a:ext cx="3418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err="1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Нефролитекс</a:t>
            </a:r>
            <a:endParaRPr lang="ru-RU" sz="4400" b="1" u="sng" dirty="0" smtClean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ru-RU" sz="2000" b="1" u="sng" dirty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2000" b="1" u="sng" dirty="0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апсулы №60</a:t>
            </a:r>
            <a:endParaRPr lang="ru-RU" sz="2000" b="1" u="sng" dirty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436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6456" y="1171222"/>
            <a:ext cx="837941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Химический состав камней зависит от того, какой вид метаболизма нарушен в организме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ru-RU" sz="2400" b="1" dirty="0">
              <a:latin typeface="Calibri" pitchFamily="34" charset="0"/>
              <a:cs typeface="Calibri" pitchFamily="34" charset="0"/>
            </a:endParaRPr>
          </a:p>
          <a:p>
            <a:r>
              <a:rPr lang="ru-RU" sz="2000" b="1" dirty="0" err="1">
                <a:latin typeface="Calibri" pitchFamily="34" charset="0"/>
                <a:cs typeface="Calibri" pitchFamily="34" charset="0"/>
              </a:rPr>
              <a:t>Оксалатные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 образования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 появляются, когда расстроен обмен щавелевой кислоты. Их стихия – кислая среда, материал для построения – кальций. Он связывается щавелевой кислотой и образует кристаллы. Оксалаты – темного цвета, поверхность покрыта острыми шипами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Фосфатные 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камни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 – следствие нарушения фосфорно-кальциевого обмена. Один из факторов, запускающих процесс нефролитиаза – инфекции, поражающие мочеполовую систему. Фосфатные конкременты – рыхлые гладкие минералы светлого цвета. Их особенность – быстрый рост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ru-RU" sz="2000" b="1" dirty="0">
              <a:latin typeface="Calibri" pitchFamily="34" charset="0"/>
              <a:cs typeface="Calibri" pitchFamily="34" charset="0"/>
            </a:endParaRPr>
          </a:p>
          <a:p>
            <a:r>
              <a:rPr lang="ru-RU" sz="2000" b="1" dirty="0">
                <a:latin typeface="Calibri" pitchFamily="34" charset="0"/>
                <a:cs typeface="Calibri" pitchFamily="34" charset="0"/>
              </a:rPr>
              <a:t>Эти две группы камней – наиболее распространенные, занимают 70 % в статистике МКБ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0435" y="6108339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Цистит? Камни? Забудь!</a:t>
            </a:r>
            <a:endParaRPr lang="ru-RU" sz="3200" b="1" dirty="0">
              <a:solidFill>
                <a:srgbClr val="00CC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583" t="22435" r="16771" b="20039"/>
          <a:stretch/>
        </p:blipFill>
        <p:spPr>
          <a:xfrm>
            <a:off x="395536" y="5754397"/>
            <a:ext cx="1221007" cy="11036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-21308"/>
            <a:ext cx="3418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err="1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Нефролитекс</a:t>
            </a:r>
            <a:endParaRPr lang="ru-RU" sz="4400" b="1" u="sng" dirty="0" smtClean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ru-RU" sz="2000" b="1" u="sng" dirty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2000" b="1" u="sng" dirty="0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апсулы №60</a:t>
            </a:r>
            <a:endParaRPr lang="ru-RU" sz="2000" b="1" u="sng" dirty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32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556792"/>
            <a:ext cx="79208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Ураты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(мочекислые) 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 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образуются при нарушениях пуринового обмена (избыток белка животного происхождения). Это округлые образования с рыхлой структурой желтого или светло-коричневого цвета. Чаще встречаются у людей с патологиями ЖКТ. 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Ураты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 быстро и хорошо растворяются, именно они поддаются лечению </a:t>
            </a:r>
            <a:r>
              <a:rPr lang="ru-RU" sz="2000" dirty="0">
                <a:latin typeface="Calibri" pitchFamily="34" charset="0"/>
                <a:cs typeface="Calibri" pitchFamily="34" charset="0"/>
                <a:hlinkClick r:id="rId2"/>
              </a:rPr>
              <a:t>травяными сборами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ru-RU" sz="2000" dirty="0">
              <a:latin typeface="Calibri" pitchFamily="34" charset="0"/>
              <a:cs typeface="Calibri" pitchFamily="34" charset="0"/>
            </a:endParaRPr>
          </a:p>
          <a:p>
            <a:r>
              <a:rPr lang="ru-RU" sz="2000" b="1" dirty="0" err="1">
                <a:latin typeface="Calibri" pitchFamily="34" charset="0"/>
                <a:cs typeface="Calibri" pitchFamily="34" charset="0"/>
              </a:rPr>
              <a:t>Струвитные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 кристаллы 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формируются в щелочной среде под воздействием патогенных бактерий. Опасность этого вида камня в скорости роста и том, что он заполняет собой полость почки. 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Струвиты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 практически не лечатся народными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средствами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70435" y="6108339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Цистит? Камни? Забудь!</a:t>
            </a:r>
            <a:endParaRPr lang="ru-RU" sz="3200" b="1" dirty="0">
              <a:solidFill>
                <a:srgbClr val="00CC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583" t="22435" r="16771" b="20039"/>
          <a:stretch/>
        </p:blipFill>
        <p:spPr>
          <a:xfrm>
            <a:off x="395536" y="5754397"/>
            <a:ext cx="1221007" cy="11036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-21308"/>
            <a:ext cx="3418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err="1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Нефролитекс</a:t>
            </a:r>
            <a:endParaRPr lang="ru-RU" sz="4400" b="1" u="sng" dirty="0" smtClean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ru-RU" sz="2000" b="1" u="sng" dirty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2000" b="1" u="sng" dirty="0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апсулы №60</a:t>
            </a:r>
            <a:endParaRPr lang="ru-RU" sz="2000" b="1" u="sng" dirty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342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70435" y="6108339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Цистит? Камни? Забудь!</a:t>
            </a:r>
            <a:endParaRPr lang="ru-RU" sz="3200" b="1" dirty="0">
              <a:solidFill>
                <a:srgbClr val="00CC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583" t="22435" r="16771" b="20039"/>
          <a:stretch/>
        </p:blipFill>
        <p:spPr>
          <a:xfrm>
            <a:off x="395536" y="5754397"/>
            <a:ext cx="1221007" cy="11036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-21308"/>
            <a:ext cx="3418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err="1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Нефролитекс</a:t>
            </a:r>
            <a:endParaRPr lang="ru-RU" sz="4400" b="1" u="sng" dirty="0" smtClean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ru-RU" sz="2000" b="1" u="sng" dirty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2000" b="1" u="sng" dirty="0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апсулы №60</a:t>
            </a:r>
            <a:endParaRPr lang="ru-RU" sz="2000" b="1" u="sng" dirty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85821" y="930110"/>
            <a:ext cx="6512511" cy="1143000"/>
          </a:xfrm>
        </p:spPr>
        <p:txBody>
          <a:bodyPr/>
          <a:lstStyle/>
          <a:p>
            <a:r>
              <a:rPr lang="ru-RU" sz="4400" dirty="0">
                <a:latin typeface="Calibri" pitchFamily="34" charset="0"/>
                <a:cs typeface="Calibri" pitchFamily="34" charset="0"/>
              </a:rPr>
              <a:t>Симптомы </a:t>
            </a:r>
            <a:r>
              <a:rPr lang="ru-RU" sz="4400" dirty="0" smtClean="0">
                <a:latin typeface="Calibri" pitchFamily="34" charset="0"/>
                <a:cs typeface="Calibri" pitchFamily="34" charset="0"/>
              </a:rPr>
              <a:t>МКБ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11560" y="1971470"/>
            <a:ext cx="7560840" cy="184716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Calibri" pitchFamily="34" charset="0"/>
                <a:cs typeface="Calibri" pitchFamily="34" charset="0"/>
              </a:rPr>
              <a:t>В почке нет болевых рецепторов, поэтому пока камень находится в чашечке, человек его не ощущает, отток мочи не нарушен. Болевые симптомы появляются, если конкремент пришел в движение, сместился в лоханку. Еще хуже, если перекрыл мочеточник. </a:t>
            </a:r>
          </a:p>
        </p:txBody>
      </p:sp>
      <p:pic>
        <p:nvPicPr>
          <p:cNvPr id="11" name="Picture 2" descr="ÐÐ¾ÑÐµÑÐ½Ð°Ñ ÐºÐ¾Ð»Ð¸ÐºÐ° Ð¿ÑÐ¸ ÐÐÐ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9412" y1="8309" x2="18431" y2="91691"/>
                        <a14:foregroundMark x1="92941" y1="5045" x2="64510" y2="37685"/>
                        <a14:foregroundMark x1="5294" y1="3561" x2="8431" y2="90801"/>
                        <a14:foregroundMark x1="4118" y1="7418" x2="0" y2="28783"/>
                        <a14:foregroundMark x1="13725" y1="66172" x2="980" y2="95549"/>
                        <a14:foregroundMark x1="2549" y1="76558" x2="5294" y2="65282"/>
                        <a14:foregroundMark x1="2157" y1="6528" x2="2157" y2="40653"/>
                        <a14:foregroundMark x1="64118" y1="73294" x2="71373" y2="97033"/>
                        <a14:backgroundMark x1="67255" y1="19288" x2="69216" y2="5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003" y="3453218"/>
            <a:ext cx="3493328" cy="23114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3"/>
          <p:cNvSpPr txBox="1">
            <a:spLocks/>
          </p:cNvSpPr>
          <p:nvPr/>
        </p:nvSpPr>
        <p:spPr>
          <a:xfrm>
            <a:off x="611560" y="3573016"/>
            <a:ext cx="5138881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Возникает </a:t>
            </a:r>
            <a:r>
              <a:rPr lang="ru-RU" sz="2000" i="1" dirty="0" smtClean="0">
                <a:latin typeface="Calibri" pitchFamily="34" charset="0"/>
                <a:cs typeface="Calibri" pitchFamily="34" charset="0"/>
              </a:rPr>
              <a:t>почечная колика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 – острые схваткообразные боли в проекции поясницы, отдающие в пах, живот, ногу. Колика может быть нестерпимой – зависит от вида, размера камня. 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000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70435" y="6108339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Цистит? Камни? Забудь!</a:t>
            </a:r>
            <a:endParaRPr lang="ru-RU" sz="3200" b="1" dirty="0">
              <a:solidFill>
                <a:srgbClr val="00CC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583" t="22435" r="16771" b="20039"/>
          <a:stretch/>
        </p:blipFill>
        <p:spPr>
          <a:xfrm>
            <a:off x="395536" y="5754397"/>
            <a:ext cx="1221007" cy="11036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-21308"/>
            <a:ext cx="3418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err="1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Нефролитекс</a:t>
            </a:r>
            <a:endParaRPr lang="ru-RU" sz="4400" b="1" u="sng" dirty="0" smtClean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ru-RU" sz="2000" b="1" u="sng" dirty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2000" b="1" u="sng" dirty="0" smtClean="0">
                <a:solidFill>
                  <a:srgbClr val="FEEF33"/>
                </a:solidFill>
                <a:latin typeface="Calibri" pitchFamily="34" charset="0"/>
                <a:cs typeface="Calibri" pitchFamily="34" charset="0"/>
              </a:rPr>
              <a:t>апсулы №60</a:t>
            </a:r>
            <a:endParaRPr lang="ru-RU" sz="2000" b="1" u="sng" dirty="0">
              <a:solidFill>
                <a:srgbClr val="FEEF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11560" y="1412775"/>
            <a:ext cx="7848872" cy="4341621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Calibri" pitchFamily="34" charset="0"/>
                <a:cs typeface="Calibri" pitchFamily="34" charset="0"/>
              </a:rPr>
              <a:t>Есть и другая симптоматика МКБ.</a:t>
            </a:r>
          </a:p>
          <a:p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Рези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, жжение во время мочеиспускания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. Они свидетельствуют об отхождении песка, мелких камешков.</a:t>
            </a:r>
          </a:p>
          <a:p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Изменение 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мочи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 – помутнение, появление гнойных, кровяных выделений.</a:t>
            </a:r>
          </a:p>
          <a:p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Учащенное 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мочеиспускание, тянущая боль внизу живота.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Так проявляют себя камни в мочевом пузыре.</a:t>
            </a:r>
          </a:p>
          <a:p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Боли 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в области почек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 при резкой встряске, после чрезмерного потребления соленой пищи, обильного питья, например, пива.</a:t>
            </a:r>
          </a:p>
          <a:p>
            <a:r>
              <a:rPr lang="ru-RU" sz="2000" dirty="0">
                <a:latin typeface="Calibri" pitchFamily="34" charset="0"/>
                <a:cs typeface="Calibri" pitchFamily="34" charset="0"/>
              </a:rPr>
              <a:t>Обострение МКБ нередко сопровождается повышенной температурой, тошнотой, рвотой.</a:t>
            </a:r>
          </a:p>
          <a:p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303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1064</TotalTime>
  <Words>1539</Words>
  <Application>Microsoft Office PowerPoint</Application>
  <PresentationFormat>Экран (4:3)</PresentationFormat>
  <Paragraphs>391</Paragraphs>
  <Slides>39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Воздушный поток</vt:lpstr>
      <vt:lpstr>Диаграмма</vt:lpstr>
      <vt:lpstr>Слайд 1</vt:lpstr>
      <vt:lpstr>Заболевания мочевыводящих путей</vt:lpstr>
      <vt:lpstr>Заболевания мочевыводящих путей</vt:lpstr>
      <vt:lpstr>Слайд 4</vt:lpstr>
      <vt:lpstr>Слайд 5</vt:lpstr>
      <vt:lpstr>Слайд 6</vt:lpstr>
      <vt:lpstr>Слайд 7</vt:lpstr>
      <vt:lpstr>Симптомы МКБ</vt:lpstr>
      <vt:lpstr>Слайд 9</vt:lpstr>
      <vt:lpstr>Слайд 10</vt:lpstr>
      <vt:lpstr>Слайд 11</vt:lpstr>
      <vt:lpstr>Слайд 12</vt:lpstr>
      <vt:lpstr>Асимптомная  бактериурия </vt:lpstr>
      <vt:lpstr>Слайд 14</vt:lpstr>
      <vt:lpstr>Слайд 15</vt:lpstr>
      <vt:lpstr>ПУТИ ИНФИЦИРОВАНИЯ</vt:lpstr>
      <vt:lpstr>Лечение ИМТ</vt:lpstr>
      <vt:lpstr>Лечение ИМТ</vt:lpstr>
      <vt:lpstr>ИМТ беременных</vt:lpstr>
      <vt:lpstr>Актуальность фитотерапии</vt:lpstr>
      <vt:lpstr>Слайд 21</vt:lpstr>
      <vt:lpstr>Слайд 22</vt:lpstr>
      <vt:lpstr>Слайд 23</vt:lpstr>
      <vt:lpstr>Слайд 24</vt:lpstr>
      <vt:lpstr>Слайд 25</vt:lpstr>
      <vt:lpstr>НЕФРОЛИТЕКС при МКБ: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НЕФРОЛИТЕКС в период беременности:</vt:lpstr>
      <vt:lpstr>Слайд 35</vt:lpstr>
      <vt:lpstr>Слайд 36</vt:lpstr>
      <vt:lpstr>Слайд 37</vt:lpstr>
      <vt:lpstr>Преимущества:</vt:lpstr>
      <vt:lpstr>Таргетные специалисты: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danar</cp:lastModifiedBy>
  <cp:revision>95</cp:revision>
  <dcterms:created xsi:type="dcterms:W3CDTF">2018-07-04T05:12:17Z</dcterms:created>
  <dcterms:modified xsi:type="dcterms:W3CDTF">2020-01-04T21:46:28Z</dcterms:modified>
</cp:coreProperties>
</file>