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60" r:id="rId4"/>
    <p:sldId id="259" r:id="rId5"/>
    <p:sldId id="274" r:id="rId6"/>
    <p:sldId id="275" r:id="rId7"/>
    <p:sldId id="262" r:id="rId8"/>
    <p:sldId id="261" r:id="rId9"/>
    <p:sldId id="27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108" d="100"/>
          <a:sy n="108" d="100"/>
        </p:scale>
        <p:origin x="-1704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06561-54B8-4BB8-863C-8CC37AC2467F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C7DD2-EF1E-481F-86D1-09959AF81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57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dirty="0" smtClean="0"/>
              <a:t>Как любой человеческий орган, глаза, от чрезмерных усилий и напряжения, утомляются и снижают эффективность своей работы, регулярное перенапряжение может привести к спазму глазных мышц, в результате чего глаза перестают отзываться на смену фокусного расстояния</a:t>
            </a:r>
          </a:p>
          <a:p>
            <a:r>
              <a:rPr lang="ru-RU" dirty="0" smtClean="0"/>
              <a:t> 2)Контакт с компьютером и телевизором необходимо ограничить до двух часов в день, обеспечив  правильное освещение и достаточную дистанцию до монитора компьютера — 40-б0 см, и до телевизионного экрана — 2-3 метра.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C7DD2-EF1E-481F-86D1-09959AF814F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445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0B44B-1346-45FD-B9C1-63E4E24725EB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8506A-D685-4061-915D-84A72A6BC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овая папка (16)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13138" y="-2454275"/>
            <a:ext cx="13014326" cy="974090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3645024"/>
            <a:ext cx="7772400" cy="1500187"/>
          </a:xfrm>
        </p:spPr>
        <p:txBody>
          <a:bodyPr>
            <a:normAutofit fontScale="85000" lnSpcReduction="20000"/>
          </a:bodyPr>
          <a:lstStyle/>
          <a:p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Витаминно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минеральный комплекс </a:t>
            </a:r>
          </a:p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ОМЕВИТ</a:t>
            </a:r>
            <a:endParaRPr lang="ru-RU" sz="7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Новая папка (16)\Новая пап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1251520"/>
            <a:ext cx="13014326" cy="97409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Витамиинно</a:t>
            </a:r>
            <a:r>
              <a:rPr lang="ru-RU" dirty="0" smtClean="0"/>
              <a:t>- минеральный комплекс </a:t>
            </a:r>
            <a:r>
              <a:rPr lang="ru-RU" dirty="0" err="1" smtClean="0"/>
              <a:t>Омевит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549822"/>
            <a:ext cx="3466728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Капсула «А»</a:t>
            </a:r>
          </a:p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Омега-3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	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500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мг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85026" y="1549822"/>
            <a:ext cx="46354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Капсула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«Б»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Черника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порошок, Экстракт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из виноградных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косточек,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Лютеин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Витамин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Витамин А</a:t>
            </a:r>
          </a:p>
        </p:txBody>
      </p:sp>
      <p:pic>
        <p:nvPicPr>
          <p:cNvPr id="4098" name="Picture 2" descr="D:\Загрузки хром\OSPanel\domains\localhost\redemimed.kz\images\doctors\large\омевит 22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132856"/>
            <a:ext cx="5649144" cy="5649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70977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Новая папка (16)\Новая пап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1251520"/>
            <a:ext cx="13014326" cy="97409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Омега-3 жирные кислоты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  альфа-линоленовая кислота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ALA)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  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эйкозапентаеновая</a:t>
            </a:r>
            <a:r>
              <a:rPr lang="ru-RU" dirty="0">
                <a:latin typeface="Arial" pitchFamily="34" charset="0"/>
                <a:cs typeface="Arial" pitchFamily="34" charset="0"/>
              </a:rPr>
              <a:t> кислота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EPA)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  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докозагексаеновая</a:t>
            </a:r>
            <a:r>
              <a:rPr lang="ru-RU" dirty="0">
                <a:latin typeface="Arial" pitchFamily="34" charset="0"/>
                <a:cs typeface="Arial" pitchFamily="34" charset="0"/>
              </a:rPr>
              <a:t> кислота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DHA)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  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докозапентаеновая</a:t>
            </a:r>
            <a:r>
              <a:rPr lang="ru-RU" dirty="0">
                <a:latin typeface="Arial" pitchFamily="34" charset="0"/>
                <a:cs typeface="Arial" pitchFamily="34" charset="0"/>
              </a:rPr>
              <a:t> кислота 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DPA)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7170" name="Picture 2" descr="C:\Users\acer\Desktop\logo-polza-ryb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248867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0977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Новая папка (16)\Новая пап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1251520"/>
            <a:ext cx="13014326" cy="97409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Омега 3 влияет: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443841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 аллергические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раекции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На сердечно-сосудистую систему( сосуды сетчатки);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dirty="0">
                <a:latin typeface="Arial" pitchFamily="34" charset="0"/>
                <a:cs typeface="Arial" pitchFamily="34" charset="0"/>
              </a:rPr>
              <a:t>управление уровнем холестерина в крови;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dirty="0">
                <a:latin typeface="Arial" pitchFamily="34" charset="0"/>
                <a:cs typeface="Arial" pitchFamily="34" charset="0"/>
              </a:rPr>
              <a:t>обменные процессы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На иммунные процессы;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acer\Desktop\378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2788928" cy="156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er\Desktop\foto_setchat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2593871" cy="174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cer\Desktop\holesterinovye-bljashki-795x4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55788"/>
            <a:ext cx="4146228" cy="215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cer\Desktop\health_immunite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51183"/>
            <a:ext cx="2354858" cy="313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0977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Новая папка (16)\Новая пап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1251520"/>
            <a:ext cx="13014326" cy="97409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черника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300" dirty="0">
                <a:latin typeface="Arial" pitchFamily="34" charset="0"/>
                <a:cs typeface="Arial" pitchFamily="34" charset="0"/>
              </a:rPr>
              <a:t>Антоцианы черники способны накапливаться в тканях глаза и особенно в сетчатке.</a:t>
            </a:r>
          </a:p>
          <a:p>
            <a:r>
              <a:rPr lang="ru-RU" sz="2300" dirty="0" err="1">
                <a:latin typeface="Arial" pitchFamily="34" charset="0"/>
                <a:cs typeface="Arial" pitchFamily="34" charset="0"/>
              </a:rPr>
              <a:t>Антоцианидины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способствуют регенерации светочувствительного пигмента сетчатки — родопсина;</a:t>
            </a:r>
          </a:p>
          <a:p>
            <a:r>
              <a:rPr lang="ru-RU" sz="2300" dirty="0">
                <a:latin typeface="Arial" pitchFamily="34" charset="0"/>
                <a:cs typeface="Arial" pitchFamily="34" charset="0"/>
              </a:rPr>
              <a:t>Улучшают трофику сетчатки глаза, стимулируют ее микроциркуляцию;</a:t>
            </a:r>
          </a:p>
          <a:p>
            <a:r>
              <a:rPr lang="ru-RU" sz="2300" dirty="0">
                <a:latin typeface="Arial" pitchFamily="34" charset="0"/>
                <a:cs typeface="Arial" pitchFamily="34" charset="0"/>
              </a:rPr>
              <a:t>Восстанавливают тканевые механизмы защиты сетчатки; укрепляют коллагеновый матрикс соединительной ткани;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стимулируют;</a:t>
            </a:r>
            <a:endParaRPr lang="ru-RU" sz="2300" dirty="0">
              <a:latin typeface="Arial" pitchFamily="34" charset="0"/>
              <a:cs typeface="Arial" pitchFamily="34" charset="0"/>
            </a:endParaRPr>
          </a:p>
          <a:p>
            <a:r>
              <a:rPr lang="ru-RU" sz="2300" dirty="0" smtClean="0">
                <a:latin typeface="Arial" pitchFamily="34" charset="0"/>
                <a:cs typeface="Arial" pitchFamily="34" charset="0"/>
              </a:rPr>
              <a:t>Таким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образом, улучшается чувствительность сетчатки к различным уровням светового излучения и усиливается острота зрения.</a:t>
            </a:r>
          </a:p>
          <a:p>
            <a:endParaRPr lang="ru-RU" dirty="0"/>
          </a:p>
        </p:txBody>
      </p:sp>
      <p:pic>
        <p:nvPicPr>
          <p:cNvPr id="8194" name="Picture 2" descr="C:\Users\acer\Desktop\chernika1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524" b="898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925200" cy="139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cer\Desktop\chernika1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524" b="8988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925200" cy="139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0977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Новая папка (16)\Новая пап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1251520"/>
            <a:ext cx="13014326" cy="97409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b="1" dirty="0" smtClean="0">
                <a:latin typeface="Arial" pitchFamily="34" charset="0"/>
                <a:cs typeface="Arial" pitchFamily="34" charset="0"/>
              </a:rPr>
              <a:t>Экстракт виноградной косточки</a:t>
            </a:r>
            <a:endParaRPr lang="ru-RU" sz="3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Является природным катализатором( ускорителем ) процессов проходящих в клетки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acer\Desktop\vinogr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35" y="3356992"/>
            <a:ext cx="2708361" cy="193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cer\Desktop\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8125" l="6836" r="94727">
                        <a14:backgroundMark x1="51406" y1="87063" x2="54258" y2="86813"/>
                        <a14:backgroundMark x1="45742" y1="89063" x2="45742" y2="89063"/>
                        <a14:backgroundMark x1="40781" y1="85938" x2="40781" y2="85938"/>
                        <a14:backgroundMark x1="20703" y1="73750" x2="20703" y2="7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7214" y="3267016"/>
            <a:ext cx="3498096" cy="21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cer\Desktop\15074859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8580" y="3007642"/>
            <a:ext cx="4812010" cy="2705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0977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Новая папка (16)\Новая пап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1251520"/>
            <a:ext cx="13014326" cy="97409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err="1" smtClean="0">
                <a:latin typeface="Arial" pitchFamily="34" charset="0"/>
                <a:cs typeface="Arial" pitchFamily="34" charset="0"/>
              </a:rPr>
              <a:t>Лютеин</a:t>
            </a:r>
            <a:r>
              <a:rPr lang="ru-RU" sz="53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5300" b="1" dirty="0" err="1">
                <a:latin typeface="Arial" pitchFamily="34" charset="0"/>
                <a:cs typeface="Arial" pitchFamily="34" charset="0"/>
              </a:rPr>
              <a:t>зеаксантин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Лютеин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зеаксантин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выполняют функции светофильтра и защищают важные структуры глаза от действия наиболее агрессивной, синей части спектра дневного света.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Лютеин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зеаксантин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являясь мощными антиоксидантами, способны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нейтрализовывать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действие свободных радикалов и предупреждать разрушение сетчатки и помутнение хрусталика.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acer\Desktop\p201705192035036327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44196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0977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Новая папка (16)\Новая пап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1251520"/>
            <a:ext cx="13014326" cy="97409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atin typeface="Arial" pitchFamily="34" charset="0"/>
                <a:cs typeface="Arial" pitchFamily="34" charset="0"/>
              </a:rPr>
              <a:t>Витамин 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Улучшает цветовое восприятие. Играет важную роль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окислительно</a:t>
            </a:r>
            <a:r>
              <a:rPr lang="ru-RU" dirty="0">
                <a:latin typeface="Arial" pitchFamily="34" charset="0"/>
                <a:cs typeface="Arial" pitchFamily="34" charset="0"/>
              </a:rPr>
              <a:t>-восстановительных процессах и синтезе жизненно важных для глаза веществ.</a:t>
            </a:r>
          </a:p>
        </p:txBody>
      </p:sp>
      <p:pic>
        <p:nvPicPr>
          <p:cNvPr id="4098" name="Picture 2" descr="C:\Users\acer\Desktop\0900adaabc0c30a065cb05c5634528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579" b="100000" l="0" r="92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77002"/>
            <a:ext cx="4752528" cy="254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0977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Новая папка (16)\Новая пап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1251520"/>
            <a:ext cx="13014326" cy="97409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Витамин Е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31003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Ускоряет регенерацию поврежденных клеток, участвует в тканевом дыхании и других важнейших процессах метаболизма. Препятствует повышенной ломкости и проницаемости капилляров.</a:t>
            </a:r>
          </a:p>
        </p:txBody>
      </p:sp>
      <p:pic>
        <p:nvPicPr>
          <p:cNvPr id="5122" name="Picture 2" descr="C:\Users\acer\Desktop\vitamin-e-vitamin-na-plodovitost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969" b="89720" l="9899" r="100000">
                        <a14:foregroundMark x1="62020" y1="40810" x2="62020" y2="38318"/>
                        <a14:foregroundMark x1="61616" y1="40810" x2="58990" y2="29595"/>
                        <a14:foregroundMark x1="62424" y1="38941" x2="61616" y2="21807"/>
                        <a14:backgroundMark x1="59394" y1="34891" x2="59394" y2="34891"/>
                        <a14:backgroundMark x1="61616" y1="32399" x2="61616" y2="32399"/>
                        <a14:backgroundMark x1="62424" y1="42368" x2="62424" y2="423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3805839" cy="246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0977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Новая папка (16)\Новая пап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1251520"/>
            <a:ext cx="13014326" cy="97409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Arial" pitchFamily="34" charset="0"/>
                <a:cs typeface="Arial" pitchFamily="34" charset="0"/>
              </a:rPr>
              <a:t>Цинк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46956" y="140599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Содержится в сетчатой, сосудистой и радужной оболочках глаза. Способствует поддержанию уровня витамина А, участвует в синтезе белковых молекул.</a:t>
            </a:r>
          </a:p>
        </p:txBody>
      </p:sp>
      <p:pic>
        <p:nvPicPr>
          <p:cNvPr id="6146" name="Picture 2" descr="C:\Users\acer\Desktop\v_kakikh_produktakh_soderzhitsya_tsink_i_pochemu_on_nuzhen_organizm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935" y="3560502"/>
            <a:ext cx="288172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0977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овая папка (16)\Новая пап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1251520"/>
            <a:ext cx="13014326" cy="97409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данным ВОЗ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Во всем мире около 253 миллионов человек страдают от нарушений зрения, из которых 36 миллионов поражены слепотой и 253 миллионов имеют пониженное зрение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Согласно </a:t>
            </a:r>
            <a:r>
              <a:rPr lang="ru-RU" dirty="0">
                <a:latin typeface="Arial" pitchFamily="34" charset="0"/>
                <a:cs typeface="Arial" pitchFamily="34" charset="0"/>
              </a:rPr>
              <a:t>глобальным оценкам, за последние 25 лет число людей, страдающих от нарушений зрения в результате инфекционных болезней, значительно уменьшилось.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80% всех случаев нарушения зрения можно предотвратить или вылечить.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Новая папка (16)\Новая пап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1251520"/>
            <a:ext cx="13014326" cy="9740901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2116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Глаз </a:t>
            </a:r>
            <a:r>
              <a:rPr lang="ru-RU" dirty="0">
                <a:latin typeface="Arial" pitchFamily="34" charset="0"/>
                <a:cs typeface="Arial" pitchFamily="34" charset="0"/>
              </a:rPr>
              <a:t>— тот орган чувств, который приносит нам более всего удовлетворения, ибо позволяет постичь суть природы.</a:t>
            </a:r>
          </a:p>
        </p:txBody>
      </p:sp>
      <p:pic>
        <p:nvPicPr>
          <p:cNvPr id="1026" name="Picture 2" descr="C:\Users\acer\Desktop\Без назва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113101" cy="2831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278092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latin typeface="Arial" pitchFamily="34" charset="0"/>
                <a:cs typeface="Arial" pitchFamily="34" charset="0"/>
              </a:rPr>
              <a:t>Аристо́тель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древнегреческий</a:t>
            </a:r>
            <a:r>
              <a:rPr lang="ru-RU" dirty="0">
                <a:latin typeface="Arial" pitchFamily="34" charset="0"/>
                <a:cs typeface="Arial" pitchFamily="34" charset="0"/>
              </a:rPr>
              <a:t> философ. </a:t>
            </a:r>
            <a:r>
              <a:rPr lang="ru-RU" sz="2000" dirty="0"/>
              <a:t>В</a:t>
            </a:r>
            <a:r>
              <a:rPr lang="ru-RU" sz="2000" dirty="0" smtClean="0"/>
              <a:t>оспитатель</a:t>
            </a:r>
            <a:r>
              <a:rPr lang="ru-RU" sz="2000" dirty="0"/>
              <a:t> Александра </a:t>
            </a:r>
            <a:r>
              <a:rPr lang="ru-RU" sz="2000" dirty="0" smtClean="0"/>
              <a:t>Македонского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670977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Новая папка (16)\Новая пап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1251520"/>
            <a:ext cx="13014326" cy="97409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проблемы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Люди в возрасте 50 лет и </a:t>
            </a:r>
            <a:r>
              <a:rPr lang="ru-RU" b="1" dirty="0" smtClean="0"/>
              <a:t>старше</a:t>
            </a:r>
          </a:p>
          <a:p>
            <a:pPr marL="0" indent="0">
              <a:buNone/>
            </a:pPr>
            <a:r>
              <a:rPr lang="ru-RU" dirty="0" smtClean="0"/>
              <a:t>Около </a:t>
            </a:r>
            <a:r>
              <a:rPr lang="ru-RU" dirty="0"/>
              <a:t>65% всех людей, страдающих от нарушений </a:t>
            </a:r>
            <a:r>
              <a:rPr lang="ru-RU" dirty="0" smtClean="0"/>
              <a:t>зрения</a:t>
            </a:r>
            <a:endParaRPr lang="ru-RU" dirty="0"/>
          </a:p>
        </p:txBody>
      </p:sp>
      <p:pic>
        <p:nvPicPr>
          <p:cNvPr id="2050" name="Picture 2" descr="C:\Users\acer\Desktop\-1009327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5828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Новая папка (16)\Новая пап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1251520"/>
            <a:ext cx="13014326" cy="97409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проблемы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713387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Дети в возрасте до 15 лет</a:t>
            </a:r>
          </a:p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   По оценкам, 19 миллионов детей имеют нарушения зрения. Из них у 12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миллионов детей нарушения зрения вызваны аномалиями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рефракции - состояниями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которые можно легко диагностировать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 корректировать.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acer\Desktop\pbig_sitebe4e258cc130d6f03f4cbdd38868cf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7452320" cy="2357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4933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Новая папка (16)\Новая пап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1251520"/>
            <a:ext cx="13014326" cy="97409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проблемы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Перемены на протяжении последних 20 лет</a:t>
            </a:r>
          </a:p>
          <a:p>
            <a:pPr marL="0" indent="0" algn="ctr">
              <a:buNone/>
            </a:pPr>
            <a:r>
              <a:rPr lang="ru-RU" sz="2400" dirty="0" smtClean="0"/>
              <a:t>    Высокий </a:t>
            </a:r>
            <a:r>
              <a:rPr lang="ru-RU" sz="2400" dirty="0"/>
              <a:t>рост технического прогресса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acer\Desktop\Young_child_with_glasses_Melpomene_Fotolia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2011" y="3428442"/>
            <a:ext cx="3333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cer\Desktop\Без назван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cer\Desktop\smartf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1946"/>
            <a:ext cx="2731158" cy="183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1314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Новая папка (16)\Новая пап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1251520"/>
            <a:ext cx="13014326" cy="97409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Комплексный подход к системе лечения заболеваний глаза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Выявление причины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Установление верного диагноза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Устранение причины и последствий заболевание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профилактика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acer\Desktop\oftalmol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312368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0977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Новая папка (16)\Новая папка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2" y="-1251520"/>
            <a:ext cx="13014326" cy="97409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Профилактика нарушения зрения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       Ключевые моменты профилактики зрения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1. Разумные зрительные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нагрузки.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2. Организация правильного рабочего места.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Главные элементы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рабочего места-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это удобный стул и стол, полноценное освещение и качественный монитор.</a:t>
            </a: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5.   Активный образ жизни.</a:t>
            </a: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6. Сбалансированные физические нагрузки и свежий воздух — это лучшая профилактика нарушения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зрения.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ru-RU" sz="2200" dirty="0">
                <a:latin typeface="Arial" pitchFamily="34" charset="0"/>
                <a:cs typeface="Arial" pitchFamily="34" charset="0"/>
              </a:rPr>
              <a:t>7. Здоровое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питание и прием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витамиино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-минеральных комплексов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977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Новая папка (16)\Новая пап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1251520"/>
            <a:ext cx="13014326" cy="97409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Омевит</a:t>
            </a:r>
            <a:endParaRPr lang="ru-RU" sz="8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Загрузки хром\OSPanel\domains\localhost\redemimed.kz\images\doctors\large\омевит 22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48680"/>
            <a:ext cx="6480720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59802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3262</TotalTime>
  <Words>433</Words>
  <Application>Microsoft Office PowerPoint</Application>
  <PresentationFormat>Экран (4:3)</PresentationFormat>
  <Paragraphs>64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По данным ВОЗ</vt:lpstr>
      <vt:lpstr>Слайд 3</vt:lpstr>
      <vt:lpstr>Актуальность проблемы</vt:lpstr>
      <vt:lpstr>Актуальность проблемы</vt:lpstr>
      <vt:lpstr>Актуальность проблемы</vt:lpstr>
      <vt:lpstr>Комплексный подход к системе лечения заболеваний глаза</vt:lpstr>
      <vt:lpstr>Профилактика нарушения зрения</vt:lpstr>
      <vt:lpstr>Омевит</vt:lpstr>
      <vt:lpstr>Витамиинно- минеральный комплекс Омевит</vt:lpstr>
      <vt:lpstr>Омега-3 жирные кислоты</vt:lpstr>
      <vt:lpstr>Омега 3 влияет:</vt:lpstr>
      <vt:lpstr>черника</vt:lpstr>
      <vt:lpstr>Экстракт виноградной косточки</vt:lpstr>
      <vt:lpstr>Лютеин и зеаксантин </vt:lpstr>
      <vt:lpstr>Витамин А </vt:lpstr>
      <vt:lpstr>Витамин Е</vt:lpstr>
      <vt:lpstr>Цинк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ИКРАМ</dc:creator>
  <cp:lastModifiedBy>danar</cp:lastModifiedBy>
  <cp:revision>28</cp:revision>
  <dcterms:created xsi:type="dcterms:W3CDTF">2018-05-13T13:55:00Z</dcterms:created>
  <dcterms:modified xsi:type="dcterms:W3CDTF">2020-01-05T16:08:49Z</dcterms:modified>
</cp:coreProperties>
</file>